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77" r:id="rId4"/>
    <p:sldId id="271" r:id="rId5"/>
    <p:sldId id="272" r:id="rId6"/>
    <p:sldId id="273" r:id="rId7"/>
    <p:sldId id="274" r:id="rId8"/>
    <p:sldId id="276" r:id="rId9"/>
    <p:sldId id="269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0E2"/>
    <a:srgbClr val="ACD4CF"/>
    <a:srgbClr val="D4DB90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1" autoAdjust="0"/>
    <p:restoredTop sz="94660"/>
  </p:normalViewPr>
  <p:slideViewPr>
    <p:cSldViewPr>
      <p:cViewPr varScale="1">
        <p:scale>
          <a:sx n="80" d="100"/>
          <a:sy n="8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F77F787-49F8-4E0F-81F7-6E6BA48C7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5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FFFB856-9E70-431C-B4E8-054961FC8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88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0F3146-B5A5-46B8-8773-7BBB996017E0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324475"/>
            <a:ext cx="9144000" cy="1533525"/>
          </a:xfrm>
          <a:prstGeom prst="rect">
            <a:avLst/>
          </a:prstGeom>
          <a:solidFill>
            <a:srgbClr val="D4DB9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613"/>
            <a:ext cx="9158288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200150"/>
            <a:ext cx="9144000" cy="3829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5019675"/>
            <a:ext cx="91440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57175"/>
            <a:ext cx="19716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6225"/>
            <a:ext cx="12985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09800" y="5486400"/>
            <a:ext cx="37528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 dirty="0">
                <a:solidFill>
                  <a:srgbClr val="003366"/>
                </a:solidFill>
                <a:ea typeface="ＭＳ Ｐゴシック" pitchFamily="34" charset="-128"/>
              </a:rPr>
              <a:t>SHOPS is funded by the U.S. Agency for International Development.</a:t>
            </a:r>
            <a:br>
              <a:rPr lang="en-US" sz="900" b="1" dirty="0">
                <a:solidFill>
                  <a:srgbClr val="003366"/>
                </a:solidFill>
                <a:ea typeface="ＭＳ Ｐゴシック" pitchFamily="34" charset="-128"/>
              </a:rPr>
            </a:br>
            <a:r>
              <a:rPr lang="en-US" sz="900" b="1" dirty="0" err="1">
                <a:solidFill>
                  <a:srgbClr val="003366"/>
                </a:solidFill>
                <a:ea typeface="ＭＳ Ｐゴシック" pitchFamily="34" charset="-128"/>
              </a:rPr>
              <a:t>Abt</a:t>
            </a:r>
            <a:r>
              <a:rPr lang="en-US" sz="900" b="1" dirty="0">
                <a:solidFill>
                  <a:srgbClr val="003366"/>
                </a:solidFill>
                <a:ea typeface="ＭＳ Ｐゴシック" pitchFamily="34" charset="-128"/>
              </a:rPr>
              <a:t> Associates leads the project in collaboration with</a:t>
            </a:r>
            <a:br>
              <a:rPr lang="en-US" sz="900" b="1" dirty="0">
                <a:solidFill>
                  <a:srgbClr val="003366"/>
                </a:solidFill>
                <a:ea typeface="ＭＳ Ｐゴシック" pitchFamily="34" charset="-128"/>
              </a:rPr>
            </a:br>
            <a:r>
              <a:rPr lang="en-US" sz="900" dirty="0">
                <a:solidFill>
                  <a:srgbClr val="003366"/>
                </a:solidFill>
                <a:ea typeface="ＭＳ Ｐゴシック" pitchFamily="34" charset="-128"/>
              </a:rPr>
              <a:t>Banyan Global</a:t>
            </a:r>
            <a:br>
              <a:rPr lang="en-US" sz="900" dirty="0">
                <a:solidFill>
                  <a:srgbClr val="003366"/>
                </a:solidFill>
                <a:ea typeface="ＭＳ Ｐゴシック" pitchFamily="34" charset="-128"/>
              </a:rPr>
            </a:br>
            <a:r>
              <a:rPr lang="en-US" sz="900" dirty="0" err="1">
                <a:solidFill>
                  <a:srgbClr val="003366"/>
                </a:solidFill>
                <a:ea typeface="ＭＳ Ｐゴシック" pitchFamily="34" charset="-128"/>
              </a:rPr>
              <a:t>Jhpiego</a:t>
            </a:r>
            <a:r>
              <a:rPr lang="en-US" sz="900" dirty="0">
                <a:solidFill>
                  <a:srgbClr val="003366"/>
                </a:solidFill>
                <a:ea typeface="ＭＳ Ｐゴシック" pitchFamily="34" charset="-128"/>
              </a:rPr>
              <a:t/>
            </a:r>
            <a:br>
              <a:rPr lang="en-US" sz="900" dirty="0">
                <a:solidFill>
                  <a:srgbClr val="003366"/>
                </a:solidFill>
                <a:ea typeface="ＭＳ Ｐゴシック" pitchFamily="34" charset="-128"/>
              </a:rPr>
            </a:br>
            <a:r>
              <a:rPr lang="en-US" sz="900" dirty="0">
                <a:solidFill>
                  <a:srgbClr val="003366"/>
                </a:solidFill>
                <a:ea typeface="ＭＳ Ｐゴシック" pitchFamily="34" charset="-128"/>
              </a:rPr>
              <a:t>Marie </a:t>
            </a:r>
            <a:r>
              <a:rPr lang="en-US" sz="900" dirty="0" err="1">
                <a:solidFill>
                  <a:srgbClr val="003366"/>
                </a:solidFill>
                <a:ea typeface="ＭＳ Ｐゴシック" pitchFamily="34" charset="-128"/>
              </a:rPr>
              <a:t>Stopes</a:t>
            </a:r>
            <a:r>
              <a:rPr lang="en-US" sz="900" dirty="0">
                <a:solidFill>
                  <a:srgbClr val="003366"/>
                </a:solidFill>
                <a:ea typeface="ＭＳ Ｐゴシック" pitchFamily="34" charset="-128"/>
              </a:rPr>
              <a:t> International</a:t>
            </a:r>
            <a:br>
              <a:rPr lang="en-US" sz="900" dirty="0">
                <a:solidFill>
                  <a:srgbClr val="003366"/>
                </a:solidFill>
                <a:ea typeface="ＭＳ Ｐゴシック" pitchFamily="34" charset="-128"/>
              </a:rPr>
            </a:br>
            <a:r>
              <a:rPr lang="en-US" sz="900" dirty="0">
                <a:solidFill>
                  <a:srgbClr val="003366"/>
                </a:solidFill>
                <a:ea typeface="ＭＳ Ｐゴシック" pitchFamily="34" charset="-128"/>
              </a:rPr>
              <a:t>Monitor Group</a:t>
            </a:r>
            <a:br>
              <a:rPr lang="en-US" sz="900" dirty="0">
                <a:solidFill>
                  <a:srgbClr val="003366"/>
                </a:solidFill>
                <a:ea typeface="ＭＳ Ｐゴシック" pitchFamily="34" charset="-128"/>
              </a:rPr>
            </a:br>
            <a:r>
              <a:rPr lang="en-US" sz="900" dirty="0">
                <a:solidFill>
                  <a:srgbClr val="003366"/>
                </a:solidFill>
                <a:ea typeface="ＭＳ Ｐゴシック" pitchFamily="34" charset="-128"/>
              </a:rPr>
              <a:t>O’Hanlon Health Consulting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961662" cy="95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52600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657600"/>
            <a:ext cx="6858000" cy="1295400"/>
          </a:xfrm>
        </p:spPr>
        <p:txBody>
          <a:bodyPr/>
          <a:lstStyle>
            <a:lvl1pPr marL="0" indent="0">
              <a:buFont typeface="WP TypographicSymbols" pitchFamily="2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25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0A705-A005-4DE7-821F-9E7DDDB82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324475"/>
            <a:ext cx="9144000" cy="1533525"/>
          </a:xfrm>
          <a:prstGeom prst="rect">
            <a:avLst/>
          </a:prstGeom>
          <a:solidFill>
            <a:srgbClr val="D4DB9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613"/>
            <a:ext cx="9158288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200150"/>
            <a:ext cx="9144000" cy="3829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5019675"/>
            <a:ext cx="91440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57175"/>
            <a:ext cx="19716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6225"/>
            <a:ext cx="12985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14400" y="5480262"/>
            <a:ext cx="502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  <a:t>SHOPS is funded by the U.S. Agency for International Development.</a:t>
            </a:r>
            <a:br>
              <a:rPr lang="en-US" sz="1000" b="1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z="1000" b="1" dirty="0" err="1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  <a:t>Abt</a:t>
            </a:r>
            <a:r>
              <a:rPr lang="en-US" sz="1000" b="1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  <a:t> Associates leads the project in collaboration with</a:t>
            </a:r>
            <a:br>
              <a:rPr lang="en-US" sz="1000" b="1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z="1000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  <a:t>Banyan Global</a:t>
            </a:r>
            <a:br>
              <a:rPr lang="en-US" sz="1000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z="1000" dirty="0" err="1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  <a:t>Jhpiego</a:t>
            </a:r>
            <a:r>
              <a:rPr lang="en-US" sz="1000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  <a:t/>
            </a:r>
            <a:br>
              <a:rPr lang="en-US" sz="1000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z="1000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  <a:t>Marie </a:t>
            </a:r>
            <a:r>
              <a:rPr lang="en-US" sz="1000" dirty="0" err="1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  <a:t>Stopes</a:t>
            </a:r>
            <a:r>
              <a:rPr lang="en-US" sz="1000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  <a:t> International</a:t>
            </a:r>
            <a:br>
              <a:rPr lang="en-US" sz="1000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z="1000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  <a:t>Monitor Group</a:t>
            </a:r>
            <a:br>
              <a:rPr lang="en-US" sz="1000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z="1000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</a:rPr>
              <a:t>O’Hanlon Health Consulting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52600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657600"/>
            <a:ext cx="6858000" cy="1295400"/>
          </a:xfrm>
        </p:spPr>
        <p:txBody>
          <a:bodyPr/>
          <a:lstStyle>
            <a:lvl1pPr marL="0" indent="0">
              <a:buFont typeface="WP TypographicSymbols" pitchFamily="2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3487" y="15240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8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5425" indent="-225425">
              <a:buFont typeface="Arial" pitchFamily="34" charset="0"/>
              <a:buChar char="•"/>
              <a:defRPr/>
            </a:lvl1pPr>
            <a:lvl2pPr marL="569913" indent="-230188">
              <a:buFont typeface="Arial" pitchFamily="34" charset="0"/>
              <a:buChar char="•"/>
              <a:defRPr/>
            </a:lvl2pPr>
            <a:lvl3pPr marL="914400" indent="-227013">
              <a:buFont typeface="Arial" pitchFamily="34" charset="0"/>
              <a:buChar char="•"/>
              <a:defRPr/>
            </a:lvl3pPr>
            <a:lvl4pPr marL="1258888" indent="-227013">
              <a:buFont typeface="Arial" pitchFamily="34" charset="0"/>
              <a:buChar char="•"/>
              <a:defRPr/>
            </a:lvl4pPr>
            <a:lvl5pPr marL="1603375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029C8-AF91-42CF-B783-E8EF0C284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5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DCEB-7E84-4E4F-B8C7-93E9C806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5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7B5F-CD4E-47B0-8130-8E1C18B35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7B7E0-9D98-49B7-8267-2DDCBF6F7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9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1A4C-B60F-4C77-A034-7FF16B1DE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3D07-9414-4524-B5D7-70C8F22C7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0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903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371600"/>
            <a:ext cx="511175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5084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7670-0388-424A-A1D8-B64C93B20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9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22C0-5CCD-4DBF-B7F9-D1B8D165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58850"/>
            <a:ext cx="9144000" cy="3365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57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578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57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fld id="{24367231-6DA3-4312-B4AD-1B26AA5AD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rgbClr val="004990"/>
        </a:buClr>
        <a:buChar char="•"/>
        <a:defRPr sz="2800">
          <a:solidFill>
            <a:srgbClr val="004990"/>
          </a:solidFill>
          <a:latin typeface="+mn-lt"/>
          <a:ea typeface="+mn-ea"/>
          <a:cs typeface="+mn-cs"/>
        </a:defRPr>
      </a:lvl1pPr>
      <a:lvl2pPr marL="569913" indent="-230188" algn="l" rtl="0" eaLnBrk="0" fontAlgn="base" hangingPunct="0">
        <a:spcBef>
          <a:spcPct val="20000"/>
        </a:spcBef>
        <a:spcAft>
          <a:spcPct val="0"/>
        </a:spcAft>
        <a:buClr>
          <a:srgbClr val="004990"/>
        </a:buClr>
        <a:buChar char="•"/>
        <a:defRPr sz="2400">
          <a:solidFill>
            <a:srgbClr val="004990"/>
          </a:solidFill>
          <a:latin typeface="+mn-lt"/>
        </a:defRPr>
      </a:lvl2pPr>
      <a:lvl3pPr marL="914400" indent="-227013" algn="l" rtl="0" eaLnBrk="0" fontAlgn="base" hangingPunct="0">
        <a:spcBef>
          <a:spcPct val="20000"/>
        </a:spcBef>
        <a:spcAft>
          <a:spcPct val="0"/>
        </a:spcAft>
        <a:buClr>
          <a:srgbClr val="004990"/>
        </a:buClr>
        <a:buChar char="•"/>
        <a:defRPr sz="2000">
          <a:solidFill>
            <a:srgbClr val="004990"/>
          </a:solidFill>
          <a:latin typeface="+mn-lt"/>
        </a:defRPr>
      </a:lvl3pPr>
      <a:lvl4pPr marL="1258888" indent="-227013" algn="l" rtl="0" eaLnBrk="0" fontAlgn="base" hangingPunct="0">
        <a:spcBef>
          <a:spcPct val="20000"/>
        </a:spcBef>
        <a:spcAft>
          <a:spcPct val="0"/>
        </a:spcAft>
        <a:buClr>
          <a:srgbClr val="004990"/>
        </a:buClr>
        <a:buChar char="•"/>
        <a:defRPr>
          <a:solidFill>
            <a:srgbClr val="004990"/>
          </a:solidFill>
          <a:latin typeface="+mn-lt"/>
        </a:defRPr>
      </a:lvl4pPr>
      <a:lvl5pPr marL="1603375" indent="-228600" algn="l" rtl="0" eaLnBrk="0" fontAlgn="base" hangingPunct="0">
        <a:spcBef>
          <a:spcPct val="20000"/>
        </a:spcBef>
        <a:spcAft>
          <a:spcPct val="0"/>
        </a:spcAft>
        <a:buClr>
          <a:srgbClr val="004990"/>
        </a:buClr>
        <a:buChar char="•"/>
        <a:defRPr sz="1600">
          <a:solidFill>
            <a:srgbClr val="00499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P TypographicSymbols" pitchFamily="2" charset="0"/>
        <a:buChar char="M"/>
        <a:defRPr sz="1600">
          <a:solidFill>
            <a:srgbClr val="00499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P TypographicSymbols" pitchFamily="2" charset="0"/>
        <a:buChar char="M"/>
        <a:defRPr sz="1600">
          <a:solidFill>
            <a:srgbClr val="00499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P TypographicSymbols" pitchFamily="2" charset="0"/>
        <a:buChar char="M"/>
        <a:defRPr sz="1600">
          <a:solidFill>
            <a:srgbClr val="00499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P TypographicSymbols" pitchFamily="2" charset="0"/>
        <a:buChar char="M"/>
        <a:defRPr sz="1600">
          <a:solidFill>
            <a:srgbClr val="00499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Connecting </a:t>
            </a:r>
            <a:r>
              <a:rPr lang="en-US">
                <a:solidFill>
                  <a:schemeClr val="bg1"/>
                </a:solidFill>
              </a:rPr>
              <a:t>the dots through different technology </a:t>
            </a:r>
            <a:r>
              <a:rPr lang="en-US" smtClean="0">
                <a:solidFill>
                  <a:schemeClr val="bg1"/>
                </a:solidFill>
              </a:rPr>
              <a:t>platforms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733800"/>
            <a:ext cx="6858000" cy="1219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Joe 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</a:rPr>
              <a:t>Contini</a:t>
            </a:r>
            <a:endParaRPr lang="en-US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Abt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Associates, SHOPS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Monday, May 5th, 2104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Interoperability Challenge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Interoperability is a combination of…</a:t>
            </a:r>
          </a:p>
          <a:p>
            <a:pPr lvl="1">
              <a:buFontTx/>
              <a:buChar char="•"/>
            </a:pPr>
            <a:r>
              <a:rPr lang="en-US" smtClean="0"/>
              <a:t>Data</a:t>
            </a:r>
          </a:p>
          <a:p>
            <a:pPr lvl="1">
              <a:buFontTx/>
              <a:buChar char="•"/>
            </a:pPr>
            <a:r>
              <a:rPr lang="en-US" smtClean="0"/>
              <a:t>Technologies</a:t>
            </a:r>
          </a:p>
          <a:p>
            <a:pPr lvl="1">
              <a:buFontTx/>
              <a:buChar char="•"/>
            </a:pPr>
            <a:r>
              <a:rPr lang="en-US" smtClean="0"/>
              <a:t>Organizations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pic>
        <p:nvPicPr>
          <p:cNvPr id="2" name="Picture 2" descr="http://www.kowny.com/biconsult/wp-content/uploads/2011/04/organization1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0767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challenge in Ghana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Licensed Chemical Sellers (LCS) are the front line for families seeking health care in Ghana. </a:t>
            </a:r>
          </a:p>
          <a:p>
            <a:pPr>
              <a:buFontTx/>
              <a:buChar char="•"/>
            </a:pPr>
            <a:endParaRPr lang="en-US" sz="2400" dirty="0"/>
          </a:p>
          <a:p>
            <a:r>
              <a:rPr lang="en-US" sz="2400" dirty="0" smtClean="0"/>
              <a:t>To insure the quality of health advice provided, the LCS Association needed information:  </a:t>
            </a:r>
          </a:p>
          <a:p>
            <a:pPr lvl="1"/>
            <a:r>
              <a:rPr lang="en-US" sz="2000" dirty="0"/>
              <a:t>Which LCS were selling non-recommended treatments and why </a:t>
            </a:r>
            <a:endParaRPr lang="en-US" sz="2000" dirty="0" smtClean="0"/>
          </a:p>
          <a:p>
            <a:pPr lvl="1"/>
            <a:r>
              <a:rPr lang="en-US" sz="2000" dirty="0" smtClean="0"/>
              <a:t>What problems did LCS face in providing appropriate medicines</a:t>
            </a:r>
          </a:p>
          <a:p>
            <a:pPr lvl="1"/>
            <a:r>
              <a:rPr lang="en-US" sz="2000" dirty="0" smtClean="0"/>
              <a:t>What were their knowledge gaps, what additional training was needed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The solution: provide supervisors with mobile tools to collect, analyze and organize data</a:t>
            </a:r>
          </a:p>
        </p:txBody>
      </p:sp>
    </p:spTree>
    <p:extLst>
      <p:ext uri="{BB962C8B-B14F-4D97-AF65-F5344CB8AC3E}">
        <p14:creationId xmlns:p14="http://schemas.microsoft.com/office/powerpoint/2010/main" val="234735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3505200"/>
            <a:ext cx="2247900" cy="22479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Pieces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‘Final’ requirements change as more possibilities are imagined. We plan that we will need to keep building as more features are requested.</a:t>
            </a:r>
            <a:br>
              <a:rPr lang="en-US" dirty="0" smtClean="0"/>
            </a:b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Tools that can be used as Lego pieces all have one thing in common: An </a:t>
            </a:r>
            <a:r>
              <a:rPr lang="en-US" b="1" u="sng" dirty="0" smtClean="0"/>
              <a:t>API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(Application Programming Interface)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/>
              <a:t>As a result, we </a:t>
            </a:r>
            <a:r>
              <a:rPr lang="en-US" smtClean="0"/>
              <a:t>eliminate </a:t>
            </a:r>
            <a:r>
              <a:rPr lang="en-US"/>
              <a:t>manpower needed to turn data into </a:t>
            </a:r>
            <a:r>
              <a:rPr lang="en-US" smtClean="0"/>
              <a:t>action for real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1: The Smartphone</a:t>
            </a:r>
          </a:p>
        </p:txBody>
      </p:sp>
      <p:pic>
        <p:nvPicPr>
          <p:cNvPr id="13314" name="Picture 2" descr="C:\Users\ContiniJ\Downloads\10789569275_1eeca221a5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7912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ContiniJ\Downloads\Screenshot_2014-05-02-16-19-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7" y="1524000"/>
            <a:ext cx="2443163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2: The Raw Data</a:t>
            </a:r>
          </a:p>
        </p:txBody>
      </p:sp>
      <p:pic>
        <p:nvPicPr>
          <p:cNvPr id="14340" name="Picture 4" descr="C:\Users\ContiniJ\AppData\Local\Temp\1\SNAGHTML117e5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705600" cy="50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3: The Dashboard</a:t>
            </a:r>
          </a:p>
        </p:txBody>
      </p:sp>
      <p:pic>
        <p:nvPicPr>
          <p:cNvPr id="11266" name="Picture 2" descr="C:\Users\ContiniJ\Documents\CTC\Deep Dive\SHOPSGhana_LogOn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054983" cy="514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/>
          <a:lstStyle/>
          <a:p>
            <a:r>
              <a:rPr lang="en-US" dirty="0" smtClean="0"/>
              <a:t>Part 4:  Association wants automatic emails triggered when thresholds not met</a:t>
            </a:r>
          </a:p>
          <a:p>
            <a:endParaRPr lang="en-US" dirty="0" smtClean="0"/>
          </a:p>
          <a:p>
            <a:r>
              <a:rPr lang="en-US" dirty="0" smtClean="0"/>
              <a:t>Part </a:t>
            </a:r>
            <a:r>
              <a:rPr lang="en-US" smtClean="0"/>
              <a:t>5??</a:t>
            </a:r>
          </a:p>
          <a:p>
            <a:pPr lvl="1"/>
            <a:r>
              <a:rPr lang="en-US" smtClean="0"/>
              <a:t>Part 6 ???</a:t>
            </a:r>
          </a:p>
          <a:p>
            <a:pPr lvl="2"/>
            <a:r>
              <a:rPr lang="en-US" smtClean="0"/>
              <a:t>Part </a:t>
            </a:r>
            <a:r>
              <a:rPr lang="en-US" dirty="0" smtClean="0"/>
              <a:t>7 ?????</a:t>
            </a:r>
          </a:p>
          <a:p>
            <a:endParaRPr lang="en-US" dirty="0"/>
          </a:p>
          <a:p>
            <a:r>
              <a:rPr lang="en-US" dirty="0" smtClean="0"/>
              <a:t>Interoperability allows solutions </a:t>
            </a:r>
            <a:r>
              <a:rPr lang="en-US" smtClean="0"/>
              <a:t>to continue evolving, fixing problems in the future that you </a:t>
            </a:r>
            <a:r>
              <a:rPr lang="en-US" dirty="0" smtClean="0"/>
              <a:t>don’t know </a:t>
            </a:r>
            <a:r>
              <a:rPr lang="en-US" smtClean="0"/>
              <a:t>you have in the present.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www.toxel.com/wp-content/uploads/2009/05/lego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55900"/>
            <a:ext cx="2972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2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mtClean="0"/>
              <a:t>Thank you for your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PS Project Presentation Template REV 3">
  <a:themeElements>
    <a:clrScheme name="Default Design 14">
      <a:dk1>
        <a:srgbClr val="004990"/>
      </a:dk1>
      <a:lt1>
        <a:srgbClr val="FFFFFF"/>
      </a:lt1>
      <a:dk2>
        <a:srgbClr val="FFFFFF"/>
      </a:dk2>
      <a:lt2>
        <a:srgbClr val="A6B340"/>
      </a:lt2>
      <a:accent1>
        <a:srgbClr val="004990"/>
      </a:accent1>
      <a:accent2>
        <a:srgbClr val="D4DB90"/>
      </a:accent2>
      <a:accent3>
        <a:srgbClr val="FFFFFF"/>
      </a:accent3>
      <a:accent4>
        <a:srgbClr val="003D7A"/>
      </a:accent4>
      <a:accent5>
        <a:srgbClr val="AAB1C6"/>
      </a:accent5>
      <a:accent6>
        <a:srgbClr val="C0C682"/>
      </a:accent6>
      <a:hlink>
        <a:srgbClr val="007D68"/>
      </a:hlink>
      <a:folHlink>
        <a:srgbClr val="569BB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4990"/>
        </a:dk1>
        <a:lt1>
          <a:srgbClr val="FFFFFF"/>
        </a:lt1>
        <a:dk2>
          <a:srgbClr val="FFFFFF"/>
        </a:dk2>
        <a:lt2>
          <a:srgbClr val="808080"/>
        </a:lt2>
        <a:accent1>
          <a:srgbClr val="004990"/>
        </a:accent1>
        <a:accent2>
          <a:srgbClr val="D4DB90"/>
        </a:accent2>
        <a:accent3>
          <a:srgbClr val="FFFFFF"/>
        </a:accent3>
        <a:accent4>
          <a:srgbClr val="003D7A"/>
        </a:accent4>
        <a:accent5>
          <a:srgbClr val="AAB1C6"/>
        </a:accent5>
        <a:accent6>
          <a:srgbClr val="C0C682"/>
        </a:accent6>
        <a:hlink>
          <a:srgbClr val="007D68"/>
        </a:hlink>
        <a:folHlink>
          <a:srgbClr val="56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4990"/>
        </a:dk1>
        <a:lt1>
          <a:srgbClr val="FFFFFF"/>
        </a:lt1>
        <a:dk2>
          <a:srgbClr val="FFFFFF"/>
        </a:dk2>
        <a:lt2>
          <a:srgbClr val="A6B340"/>
        </a:lt2>
        <a:accent1>
          <a:srgbClr val="004990"/>
        </a:accent1>
        <a:accent2>
          <a:srgbClr val="D4DB90"/>
        </a:accent2>
        <a:accent3>
          <a:srgbClr val="FFFFFF"/>
        </a:accent3>
        <a:accent4>
          <a:srgbClr val="003D7A"/>
        </a:accent4>
        <a:accent5>
          <a:srgbClr val="AAB1C6"/>
        </a:accent5>
        <a:accent6>
          <a:srgbClr val="C0C682"/>
        </a:accent6>
        <a:hlink>
          <a:srgbClr val="007D68"/>
        </a:hlink>
        <a:folHlink>
          <a:srgbClr val="56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4990"/>
        </a:dk1>
        <a:lt1>
          <a:srgbClr val="FFFFFF"/>
        </a:lt1>
        <a:dk2>
          <a:srgbClr val="C9E2E6"/>
        </a:dk2>
        <a:lt2>
          <a:srgbClr val="A6B340"/>
        </a:lt2>
        <a:accent1>
          <a:srgbClr val="004990"/>
        </a:accent1>
        <a:accent2>
          <a:srgbClr val="D4DB90"/>
        </a:accent2>
        <a:accent3>
          <a:srgbClr val="FFFFFF"/>
        </a:accent3>
        <a:accent4>
          <a:srgbClr val="003D7A"/>
        </a:accent4>
        <a:accent5>
          <a:srgbClr val="AAB1C6"/>
        </a:accent5>
        <a:accent6>
          <a:srgbClr val="C0C682"/>
        </a:accent6>
        <a:hlink>
          <a:srgbClr val="007D68"/>
        </a:hlink>
        <a:folHlink>
          <a:srgbClr val="56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4990"/>
        </a:dk1>
        <a:lt1>
          <a:srgbClr val="FFFFFF"/>
        </a:lt1>
        <a:dk2>
          <a:srgbClr val="557D7C"/>
        </a:dk2>
        <a:lt2>
          <a:srgbClr val="A6B340"/>
        </a:lt2>
        <a:accent1>
          <a:srgbClr val="004990"/>
        </a:accent1>
        <a:accent2>
          <a:srgbClr val="D4DB90"/>
        </a:accent2>
        <a:accent3>
          <a:srgbClr val="FFFFFF"/>
        </a:accent3>
        <a:accent4>
          <a:srgbClr val="003D7A"/>
        </a:accent4>
        <a:accent5>
          <a:srgbClr val="AAB1C6"/>
        </a:accent5>
        <a:accent6>
          <a:srgbClr val="C0C682"/>
        </a:accent6>
        <a:hlink>
          <a:srgbClr val="007D68"/>
        </a:hlink>
        <a:folHlink>
          <a:srgbClr val="56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SHOPS Project Presentation Template REV 3</Template>
  <TotalTime>560</TotalTime>
  <Words>208</Words>
  <Application>Microsoft Office PowerPoint</Application>
  <PresentationFormat>On-screen Show (4:3)</PresentationFormat>
  <Paragraphs>37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SHOPS Project Presentation Template REV 3</vt:lpstr>
      <vt:lpstr>Connecting the dots through different technology platforms </vt:lpstr>
      <vt:lpstr>The Interoperability Challenge</vt:lpstr>
      <vt:lpstr>Our challenge in Ghana</vt:lpstr>
      <vt:lpstr>Lego Pieces</vt:lpstr>
      <vt:lpstr>Part 1: The Smartphone</vt:lpstr>
      <vt:lpstr>Part 2: The Raw Data</vt:lpstr>
      <vt:lpstr>Part 3: The Dashboard</vt:lpstr>
      <vt:lpstr>The End Game</vt:lpstr>
      <vt:lpstr>Thank you for your time!</vt:lpstr>
    </vt:vector>
  </TitlesOfParts>
  <Company>Abt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Corley</dc:creator>
  <cp:lastModifiedBy>Sarah Sparks</cp:lastModifiedBy>
  <cp:revision>48</cp:revision>
  <dcterms:created xsi:type="dcterms:W3CDTF">2011-02-18T21:25:41Z</dcterms:created>
  <dcterms:modified xsi:type="dcterms:W3CDTF">2014-05-30T16:01:45Z</dcterms:modified>
</cp:coreProperties>
</file>