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4.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notesSlides/notesSlide7.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2.xml" ContentType="application/vnd.openxmlformats-officedocument.drawingml.chartshapes+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3.xml" ContentType="application/vnd.openxmlformats-officedocument.drawingml.chartshapes+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notesSlides/notesSlide10.xml" ContentType="application/vnd.openxmlformats-officedocument.presentationml.notesSlide+xml"/>
  <Override PartName="/ppt/media/image45.jpg" ContentType="image/jpeg"/>
  <Override PartName="/ppt/media/image46.jpg" ContentType="image/jpeg"/>
  <Override PartName="/ppt/media/image47.jpg" ContentType="image/jpeg"/>
  <Override PartName="/ppt/media/image48.jpg" ContentType="image/jpeg"/>
  <Override PartName="/ppt/media/image49.jpg" ContentType="image/jpeg"/>
  <Override PartName="/ppt/media/image50.jpg" ContentType="image/jpeg"/>
  <Override PartName="/ppt/media/image51.jpg" ContentType="image/jpeg"/>
  <Override PartName="/ppt/media/image54.jpg" ContentType="image/jpeg"/>
  <Override PartName="/ppt/media/image55.jpg" ContentType="image/jpeg"/>
  <Override PartName="/ppt/media/image56.jpg" ContentType="image/jpeg"/>
  <Override PartName="/ppt/media/image57.jpg" ContentType="image/jpeg"/>
  <Override PartName="/ppt/media/image62.jpg" ContentType="image/jpeg"/>
  <Override PartName="/ppt/media/image63.jpg" ContentType="image/jpeg"/>
  <Override PartName="/ppt/media/image64.jpg" ContentType="image/jpeg"/>
  <Override PartName="/ppt/media/image65.jpg" ContentType="image/jpeg"/>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1.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media/image85.jpg" ContentType="image/jpeg"/>
  <Override PartName="/ppt/media/image86.jpg" ContentType="image/jpeg"/>
  <Override PartName="/ppt/media/image87.jpg" ContentType="image/jpeg"/>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media/image98.jpg" ContentType="image/jpeg"/>
  <Override PartName="/ppt/notesSlides/notesSlide1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4"/>
    <p:sldMasterId id="2147483725" r:id="rId5"/>
    <p:sldMasterId id="2147483766" r:id="rId6"/>
    <p:sldMasterId id="2147483797" r:id="rId7"/>
    <p:sldMasterId id="2147483827" r:id="rId8"/>
  </p:sldMasterIdLst>
  <p:notesMasterIdLst>
    <p:notesMasterId r:id="rId67"/>
  </p:notesMasterIdLst>
  <p:sldIdLst>
    <p:sldId id="4998" r:id="rId9"/>
    <p:sldId id="5064" r:id="rId10"/>
    <p:sldId id="17451" r:id="rId11"/>
    <p:sldId id="2147328457" r:id="rId12"/>
    <p:sldId id="2147377370" r:id="rId13"/>
    <p:sldId id="17453" r:id="rId14"/>
    <p:sldId id="2147377413" r:id="rId15"/>
    <p:sldId id="2147377412" r:id="rId16"/>
    <p:sldId id="2147328440" r:id="rId17"/>
    <p:sldId id="2147328441" r:id="rId18"/>
    <p:sldId id="2147328432" r:id="rId19"/>
    <p:sldId id="2147328478" r:id="rId20"/>
    <p:sldId id="2147328438" r:id="rId21"/>
    <p:sldId id="2147328472" r:id="rId22"/>
    <p:sldId id="2147328466" r:id="rId23"/>
    <p:sldId id="2147328436" r:id="rId24"/>
    <p:sldId id="2147328437" r:id="rId25"/>
    <p:sldId id="2147328434" r:id="rId26"/>
    <p:sldId id="2147328435" r:id="rId27"/>
    <p:sldId id="346" r:id="rId28"/>
    <p:sldId id="2147377415" r:id="rId29"/>
    <p:sldId id="2147377401" r:id="rId30"/>
    <p:sldId id="2147377418" r:id="rId31"/>
    <p:sldId id="2147377432" r:id="rId32"/>
    <p:sldId id="2147377399" r:id="rId33"/>
    <p:sldId id="2147377420" r:id="rId34"/>
    <p:sldId id="2147377423" r:id="rId35"/>
    <p:sldId id="2147377424" r:id="rId36"/>
    <p:sldId id="2147377405" r:id="rId37"/>
    <p:sldId id="2147377389" r:id="rId38"/>
    <p:sldId id="2147377403" r:id="rId39"/>
    <p:sldId id="2147377428" r:id="rId40"/>
    <p:sldId id="2147328471" r:id="rId41"/>
    <p:sldId id="2147377429" r:id="rId42"/>
    <p:sldId id="2147377419" r:id="rId43"/>
    <p:sldId id="2147377421" r:id="rId44"/>
    <p:sldId id="2147377406" r:id="rId45"/>
    <p:sldId id="282" r:id="rId46"/>
    <p:sldId id="283" r:id="rId47"/>
    <p:sldId id="2147377422" r:id="rId48"/>
    <p:sldId id="2147377381" r:id="rId49"/>
    <p:sldId id="2147377382" r:id="rId50"/>
    <p:sldId id="2147377383" r:id="rId51"/>
    <p:sldId id="2147377425" r:id="rId52"/>
    <p:sldId id="2147377372" r:id="rId53"/>
    <p:sldId id="2147377384" r:id="rId54"/>
    <p:sldId id="2147377388" r:id="rId55"/>
    <p:sldId id="2147377386" r:id="rId56"/>
    <p:sldId id="2147377379" r:id="rId57"/>
    <p:sldId id="2147377427" r:id="rId58"/>
    <p:sldId id="2147377385" r:id="rId59"/>
    <p:sldId id="2147377426" r:id="rId60"/>
    <p:sldId id="2147377304" r:id="rId61"/>
    <p:sldId id="2147377305" r:id="rId62"/>
    <p:sldId id="2147377369" r:id="rId63"/>
    <p:sldId id="2147377363" r:id="rId64"/>
    <p:sldId id="314" r:id="rId65"/>
    <p:sldId id="299" r:id="rId6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6E2B001-9917-173A-E561-15932036AE15}" name="Cynthia Eldridge" initials="CE" userId="S::celdridge@fhm-engage.org::3a35d515-22b8-4e25-a863-7878f1d42d94" providerId="AD"/>
  <p188:author id="{72AB5C1B-AE58-B107-6C36-7028CEAAE54D}" name="Catarina Cronquist" initials="CC" userId="S::ccronquist@chemonics.com::86f6b085-d160-40b0-b028-f8ab30872b92" providerId="AD"/>
  <p188:author id="{9218972E-613D-E397-1C98-77247E41A36D}" name="Nirali Chakraborty" initials="NC" userId="e5e188d6d3f0e14a" providerId="Windows Live"/>
  <p188:author id="{42468C42-1FB3-43FD-37F7-B96E5E7366E6}" name="Nirali Chakraborty" initials="NC" userId="S::nirali_m4mgmt.org#ext#@chemonics.onmicrosoft.com::e45421d2-bf51-40ec-a058-d4f0f0153c3f" providerId="AD"/>
  <p188:author id="{C7F5EF7B-75AE-D55E-2B1F-03FD4541A492}" name="Cynthia Eldridge" initials="CE" userId="S::celdridge@chemonics.com::3a35d515-22b8-4e25-a863-7878f1d42d94" providerId="AD"/>
  <p188:author id="{29E7DD85-FEE8-D553-9B35-75DDF62C1E1D}" name="Amit Bhanot" initials="AB" userId="Amit Bhanot" providerId="None"/>
  <p188:author id="{1BE4A5A2-71FD-B24F-DDA8-999169B7F718}" name="Jessica Jones" initials="JJ" userId="S::jjones@chemonics.com::56379f0b-8810-4dff-830f-4a72aed26331" providerId="AD"/>
  <p188:author id="{03062AB3-B9E2-AD4A-441F-FAF581A5AA55}" name="Amit  Bhanot" initials="AB" userId="S::abhanot@r4d.org::4325d2d7-56eb-435a-9e6e-92f430219295" providerId="AD"/>
  <p188:author id="{0A38BEF7-60A7-7471-F0B8-221E8C932E21}" name="Kadirov, Kuyosh (GH/PRH)" initials="KK(" userId="S::kkadirov@usaid.gov::c24e445e-76e4-4d9b-bda7-85ee1aac903a"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77976"/>
    <a:srgbClr val="112E38"/>
    <a:srgbClr val="01B6A9"/>
    <a:srgbClr val="AEE1E7"/>
    <a:srgbClr val="B4DCDB"/>
    <a:srgbClr val="4AA19E"/>
    <a:srgbClr val="39B3C2"/>
    <a:srgbClr val="F3D8DD"/>
    <a:srgbClr val="2F92A0"/>
    <a:srgbClr val="7F7F7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23D24D0-6E57-4E73-8D44-7A8DAFAE232A}" v="114" dt="2024-02-08T14:20:19.53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158" autoAdjust="0"/>
    <p:restoredTop sz="93557" autoAdjust="0"/>
  </p:normalViewPr>
  <p:slideViewPr>
    <p:cSldViewPr snapToGrid="0">
      <p:cViewPr varScale="1">
        <p:scale>
          <a:sx n="63" d="100"/>
          <a:sy n="63" d="100"/>
        </p:scale>
        <p:origin x="1104"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slide" Target="slides/slide50.xml"/><Relationship Id="rId66" Type="http://schemas.openxmlformats.org/officeDocument/2006/relationships/slide" Target="slides/slide58.xml"/><Relationship Id="rId74" Type="http://schemas.microsoft.com/office/2018/10/relationships/authors" Target="authors.xml"/><Relationship Id="rId5" Type="http://schemas.openxmlformats.org/officeDocument/2006/relationships/slideMaster" Target="slideMasters/slideMaster2.xml"/><Relationship Id="rId61" Type="http://schemas.openxmlformats.org/officeDocument/2006/relationships/slide" Target="slides/slide53.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viewProps" Target="viewProps.xml"/><Relationship Id="rId8" Type="http://schemas.openxmlformats.org/officeDocument/2006/relationships/slideMaster" Target="slideMasters/slideMaster5.xml"/><Relationship Id="rId51" Type="http://schemas.openxmlformats.org/officeDocument/2006/relationships/slide" Target="slides/slide43.xml"/><Relationship Id="rId72"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notesMaster" Target="notesMasters/notesMaster1.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 Type="http://schemas.openxmlformats.org/officeDocument/2006/relationships/slideMaster" Target="slideMasters/slideMaster4.xml"/><Relationship Id="rId71"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khaya Fall" userId="c6d68b77-fa75-44dd-a954-4da257a0944c" providerId="ADAL" clId="{F23D24D0-6E57-4E73-8D44-7A8DAFAE232A}"/>
    <pc:docChg chg="undo custSel modSld">
      <pc:chgData name="Rokhaya Fall" userId="c6d68b77-fa75-44dd-a954-4da257a0944c" providerId="ADAL" clId="{F23D24D0-6E57-4E73-8D44-7A8DAFAE232A}" dt="2024-02-08T15:20:34.251" v="707" actId="20577"/>
      <pc:docMkLst>
        <pc:docMk/>
      </pc:docMkLst>
      <pc:sldChg chg="modSp mod">
        <pc:chgData name="Rokhaya Fall" userId="c6d68b77-fa75-44dd-a954-4da257a0944c" providerId="ADAL" clId="{F23D24D0-6E57-4E73-8D44-7A8DAFAE232A}" dt="2024-02-08T01:21:09.289" v="325" actId="20577"/>
        <pc:sldMkLst>
          <pc:docMk/>
          <pc:sldMk cId="3012105683" sldId="282"/>
        </pc:sldMkLst>
        <pc:spChg chg="mod">
          <ac:chgData name="Rokhaya Fall" userId="c6d68b77-fa75-44dd-a954-4da257a0944c" providerId="ADAL" clId="{F23D24D0-6E57-4E73-8D44-7A8DAFAE232A}" dt="2024-02-08T01:21:09.289" v="325" actId="20577"/>
          <ac:spMkLst>
            <pc:docMk/>
            <pc:sldMk cId="3012105683" sldId="282"/>
            <ac:spMk id="27" creationId="{4B935106-2F5B-438E-E38F-12F69D76034F}"/>
          </ac:spMkLst>
        </pc:spChg>
      </pc:sldChg>
      <pc:sldChg chg="modSp mod">
        <pc:chgData name="Rokhaya Fall" userId="c6d68b77-fa75-44dd-a954-4da257a0944c" providerId="ADAL" clId="{F23D24D0-6E57-4E73-8D44-7A8DAFAE232A}" dt="2024-02-08T01:21:20.410" v="335" actId="20577"/>
        <pc:sldMkLst>
          <pc:docMk/>
          <pc:sldMk cId="3999762544" sldId="283"/>
        </pc:sldMkLst>
        <pc:graphicFrameChg chg="modGraphic">
          <ac:chgData name="Rokhaya Fall" userId="c6d68b77-fa75-44dd-a954-4da257a0944c" providerId="ADAL" clId="{F23D24D0-6E57-4E73-8D44-7A8DAFAE232A}" dt="2024-02-08T01:21:20.410" v="335" actId="20577"/>
          <ac:graphicFrameMkLst>
            <pc:docMk/>
            <pc:sldMk cId="3999762544" sldId="283"/>
            <ac:graphicFrameMk id="7" creationId="{A8E0D549-5315-10F1-1DF5-1474CBD668EC}"/>
          </ac:graphicFrameMkLst>
        </pc:graphicFrameChg>
      </pc:sldChg>
      <pc:sldChg chg="modSp mod">
        <pc:chgData name="Rokhaya Fall" userId="c6d68b77-fa75-44dd-a954-4da257a0944c" providerId="ADAL" clId="{F23D24D0-6E57-4E73-8D44-7A8DAFAE232A}" dt="2024-02-08T14:12:45.291" v="653" actId="20577"/>
        <pc:sldMkLst>
          <pc:docMk/>
          <pc:sldMk cId="894861140" sldId="346"/>
        </pc:sldMkLst>
        <pc:spChg chg="mod">
          <ac:chgData name="Rokhaya Fall" userId="c6d68b77-fa75-44dd-a954-4da257a0944c" providerId="ADAL" clId="{F23D24D0-6E57-4E73-8D44-7A8DAFAE232A}" dt="2024-02-08T14:12:45.291" v="653" actId="20577"/>
          <ac:spMkLst>
            <pc:docMk/>
            <pc:sldMk cId="894861140" sldId="346"/>
            <ac:spMk id="9" creationId="{336A138F-948F-2848-77A9-97F3D7C611DA}"/>
          </ac:spMkLst>
        </pc:spChg>
      </pc:sldChg>
      <pc:sldChg chg="modSp mod">
        <pc:chgData name="Rokhaya Fall" userId="c6d68b77-fa75-44dd-a954-4da257a0944c" providerId="ADAL" clId="{F23D24D0-6E57-4E73-8D44-7A8DAFAE232A}" dt="2024-02-08T00:39:39.769" v="116" actId="313"/>
        <pc:sldMkLst>
          <pc:docMk/>
          <pc:sldMk cId="990687774" sldId="5064"/>
        </pc:sldMkLst>
        <pc:spChg chg="mod">
          <ac:chgData name="Rokhaya Fall" userId="c6d68b77-fa75-44dd-a954-4da257a0944c" providerId="ADAL" clId="{F23D24D0-6E57-4E73-8D44-7A8DAFAE232A}" dt="2024-02-08T00:38:55.804" v="107" actId="20577"/>
          <ac:spMkLst>
            <pc:docMk/>
            <pc:sldMk cId="990687774" sldId="5064"/>
            <ac:spMk id="10" creationId="{D1B27EA3-62C9-95EF-45DD-9BF6774977FD}"/>
          </ac:spMkLst>
        </pc:spChg>
        <pc:spChg chg="mod">
          <ac:chgData name="Rokhaya Fall" userId="c6d68b77-fa75-44dd-a954-4da257a0944c" providerId="ADAL" clId="{F23D24D0-6E57-4E73-8D44-7A8DAFAE232A}" dt="2024-02-08T00:39:12.133" v="108" actId="20577"/>
          <ac:spMkLst>
            <pc:docMk/>
            <pc:sldMk cId="990687774" sldId="5064"/>
            <ac:spMk id="12" creationId="{14AE4D1B-5318-65A8-88D8-874D4469540B}"/>
          </ac:spMkLst>
        </pc:spChg>
        <pc:spChg chg="mod">
          <ac:chgData name="Rokhaya Fall" userId="c6d68b77-fa75-44dd-a954-4da257a0944c" providerId="ADAL" clId="{F23D24D0-6E57-4E73-8D44-7A8DAFAE232A}" dt="2024-02-08T00:39:39.769" v="116" actId="313"/>
          <ac:spMkLst>
            <pc:docMk/>
            <pc:sldMk cId="990687774" sldId="5064"/>
            <ac:spMk id="13" creationId="{BB35DBDA-D386-A1F6-6C94-D205D8A7E3EB}"/>
          </ac:spMkLst>
        </pc:spChg>
        <pc:spChg chg="mod">
          <ac:chgData name="Rokhaya Fall" userId="c6d68b77-fa75-44dd-a954-4da257a0944c" providerId="ADAL" clId="{F23D24D0-6E57-4E73-8D44-7A8DAFAE232A}" dt="2024-02-08T00:33:38.744" v="3" actId="20577"/>
          <ac:spMkLst>
            <pc:docMk/>
            <pc:sldMk cId="990687774" sldId="5064"/>
            <ac:spMk id="17" creationId="{FC52F324-07BB-6B12-C7EC-4C4D6D91ADAF}"/>
          </ac:spMkLst>
        </pc:spChg>
        <pc:spChg chg="mod">
          <ac:chgData name="Rokhaya Fall" userId="c6d68b77-fa75-44dd-a954-4da257a0944c" providerId="ADAL" clId="{F23D24D0-6E57-4E73-8D44-7A8DAFAE232A}" dt="2024-02-08T00:31:06.753" v="1" actId="20577"/>
          <ac:spMkLst>
            <pc:docMk/>
            <pc:sldMk cId="990687774" sldId="5064"/>
            <ac:spMk id="21" creationId="{004E90F0-A093-35EA-0341-871C33FC4B56}"/>
          </ac:spMkLst>
        </pc:spChg>
      </pc:sldChg>
      <pc:sldChg chg="modSp mod">
        <pc:chgData name="Rokhaya Fall" userId="c6d68b77-fa75-44dd-a954-4da257a0944c" providerId="ADAL" clId="{F23D24D0-6E57-4E73-8D44-7A8DAFAE232A}" dt="2024-02-08T00:53:44.413" v="124" actId="20577"/>
        <pc:sldMkLst>
          <pc:docMk/>
          <pc:sldMk cId="2537206301" sldId="17453"/>
        </pc:sldMkLst>
        <pc:spChg chg="mod">
          <ac:chgData name="Rokhaya Fall" userId="c6d68b77-fa75-44dd-a954-4da257a0944c" providerId="ADAL" clId="{F23D24D0-6E57-4E73-8D44-7A8DAFAE232A}" dt="2024-02-08T00:53:44.413" v="124" actId="20577"/>
          <ac:spMkLst>
            <pc:docMk/>
            <pc:sldMk cId="2537206301" sldId="17453"/>
            <ac:spMk id="20" creationId="{78BDAC7B-4F70-C96A-9A55-22E451C59E24}"/>
          </ac:spMkLst>
        </pc:spChg>
      </pc:sldChg>
      <pc:sldChg chg="modSp mod">
        <pc:chgData name="Rokhaya Fall" userId="c6d68b77-fa75-44dd-a954-4da257a0944c" providerId="ADAL" clId="{F23D24D0-6E57-4E73-8D44-7A8DAFAE232A}" dt="2024-02-08T14:09:13.605" v="649" actId="20577"/>
        <pc:sldMkLst>
          <pc:docMk/>
          <pc:sldMk cId="2114577076" sldId="2147328432"/>
        </pc:sldMkLst>
        <pc:spChg chg="mod">
          <ac:chgData name="Rokhaya Fall" userId="c6d68b77-fa75-44dd-a954-4da257a0944c" providerId="ADAL" clId="{F23D24D0-6E57-4E73-8D44-7A8DAFAE232A}" dt="2024-02-08T14:09:13.605" v="649" actId="20577"/>
          <ac:spMkLst>
            <pc:docMk/>
            <pc:sldMk cId="2114577076" sldId="2147328432"/>
            <ac:spMk id="10" creationId="{78086667-BE7A-5DB6-8ED7-C94ACA6AEF2D}"/>
          </ac:spMkLst>
        </pc:spChg>
      </pc:sldChg>
      <pc:sldChg chg="modSp mod">
        <pc:chgData name="Rokhaya Fall" userId="c6d68b77-fa75-44dd-a954-4da257a0944c" providerId="ADAL" clId="{F23D24D0-6E57-4E73-8D44-7A8DAFAE232A}" dt="2024-02-08T00:59:54.436" v="135" actId="20577"/>
        <pc:sldMkLst>
          <pc:docMk/>
          <pc:sldMk cId="1015366607" sldId="2147328440"/>
        </pc:sldMkLst>
        <pc:spChg chg="mod">
          <ac:chgData name="Rokhaya Fall" userId="c6d68b77-fa75-44dd-a954-4da257a0944c" providerId="ADAL" clId="{F23D24D0-6E57-4E73-8D44-7A8DAFAE232A}" dt="2024-02-08T00:59:54.436" v="135" actId="20577"/>
          <ac:spMkLst>
            <pc:docMk/>
            <pc:sldMk cId="1015366607" sldId="2147328440"/>
            <ac:spMk id="2" creationId="{2AEA295B-5381-58B8-7326-A14A73355613}"/>
          </ac:spMkLst>
        </pc:spChg>
      </pc:sldChg>
      <pc:sldChg chg="modSp mod">
        <pc:chgData name="Rokhaya Fall" userId="c6d68b77-fa75-44dd-a954-4da257a0944c" providerId="ADAL" clId="{F23D24D0-6E57-4E73-8D44-7A8DAFAE232A}" dt="2024-02-08T01:00:12.814" v="151" actId="20577"/>
        <pc:sldMkLst>
          <pc:docMk/>
          <pc:sldMk cId="738780855" sldId="2147328441"/>
        </pc:sldMkLst>
        <pc:spChg chg="mod">
          <ac:chgData name="Rokhaya Fall" userId="c6d68b77-fa75-44dd-a954-4da257a0944c" providerId="ADAL" clId="{F23D24D0-6E57-4E73-8D44-7A8DAFAE232A}" dt="2024-02-08T01:00:12.814" v="151" actId="20577"/>
          <ac:spMkLst>
            <pc:docMk/>
            <pc:sldMk cId="738780855" sldId="2147328441"/>
            <ac:spMk id="7" creationId="{C29FD467-3299-7F2C-6EC5-7BCE289519FA}"/>
          </ac:spMkLst>
        </pc:spChg>
      </pc:sldChg>
      <pc:sldChg chg="modSp mod">
        <pc:chgData name="Rokhaya Fall" userId="c6d68b77-fa75-44dd-a954-4da257a0944c" providerId="ADAL" clId="{F23D24D0-6E57-4E73-8D44-7A8DAFAE232A}" dt="2024-02-08T00:38:29.031" v="106" actId="20577"/>
        <pc:sldMkLst>
          <pc:docMk/>
          <pc:sldMk cId="1958029432" sldId="2147328457"/>
        </pc:sldMkLst>
        <pc:spChg chg="mod">
          <ac:chgData name="Rokhaya Fall" userId="c6d68b77-fa75-44dd-a954-4da257a0944c" providerId="ADAL" clId="{F23D24D0-6E57-4E73-8D44-7A8DAFAE232A}" dt="2024-02-08T00:36:15.162" v="7" actId="20577"/>
          <ac:spMkLst>
            <pc:docMk/>
            <pc:sldMk cId="1958029432" sldId="2147328457"/>
            <ac:spMk id="5" creationId="{1C6AE476-11C9-EA5C-B846-D9181448BA1F}"/>
          </ac:spMkLst>
        </pc:spChg>
        <pc:spChg chg="mod">
          <ac:chgData name="Rokhaya Fall" userId="c6d68b77-fa75-44dd-a954-4da257a0944c" providerId="ADAL" clId="{F23D24D0-6E57-4E73-8D44-7A8DAFAE232A}" dt="2024-02-08T00:35:49.963" v="6" actId="20577"/>
          <ac:spMkLst>
            <pc:docMk/>
            <pc:sldMk cId="1958029432" sldId="2147328457"/>
            <ac:spMk id="7" creationId="{F16C516E-6C8D-48C6-6C86-F2084659D713}"/>
          </ac:spMkLst>
        </pc:spChg>
        <pc:spChg chg="mod">
          <ac:chgData name="Rokhaya Fall" userId="c6d68b77-fa75-44dd-a954-4da257a0944c" providerId="ADAL" clId="{F23D24D0-6E57-4E73-8D44-7A8DAFAE232A}" dt="2024-02-08T00:36:36.520" v="17" actId="20577"/>
          <ac:spMkLst>
            <pc:docMk/>
            <pc:sldMk cId="1958029432" sldId="2147328457"/>
            <ac:spMk id="13" creationId="{E08AB050-2E36-7642-F429-3D8A2798C669}"/>
          </ac:spMkLst>
        </pc:spChg>
        <pc:graphicFrameChg chg="mod">
          <ac:chgData name="Rokhaya Fall" userId="c6d68b77-fa75-44dd-a954-4da257a0944c" providerId="ADAL" clId="{F23D24D0-6E57-4E73-8D44-7A8DAFAE232A}" dt="2024-02-08T00:38:29.031" v="106" actId="20577"/>
          <ac:graphicFrameMkLst>
            <pc:docMk/>
            <pc:sldMk cId="1958029432" sldId="2147328457"/>
            <ac:graphicFrameMk id="55" creationId="{CEBD6396-4D4C-5BBC-AD59-A81FF8A46DFC}"/>
          </ac:graphicFrameMkLst>
        </pc:graphicFrameChg>
      </pc:sldChg>
      <pc:sldChg chg="modSp mod">
        <pc:chgData name="Rokhaya Fall" userId="c6d68b77-fa75-44dd-a954-4da257a0944c" providerId="ADAL" clId="{F23D24D0-6E57-4E73-8D44-7A8DAFAE232A}" dt="2024-02-08T14:24:28.359" v="698" actId="20577"/>
        <pc:sldMkLst>
          <pc:docMk/>
          <pc:sldMk cId="3822498701" sldId="2147377304"/>
        </pc:sldMkLst>
        <pc:graphicFrameChg chg="modGraphic">
          <ac:chgData name="Rokhaya Fall" userId="c6d68b77-fa75-44dd-a954-4da257a0944c" providerId="ADAL" clId="{F23D24D0-6E57-4E73-8D44-7A8DAFAE232A}" dt="2024-02-08T14:24:28.359" v="698" actId="20577"/>
          <ac:graphicFrameMkLst>
            <pc:docMk/>
            <pc:sldMk cId="3822498701" sldId="2147377304"/>
            <ac:graphicFrameMk id="6" creationId="{D0C41968-D591-722D-DE8B-193C25D786F6}"/>
          </ac:graphicFrameMkLst>
        </pc:graphicFrameChg>
      </pc:sldChg>
      <pc:sldChg chg="modSp mod">
        <pc:chgData name="Rokhaya Fall" userId="c6d68b77-fa75-44dd-a954-4da257a0944c" providerId="ADAL" clId="{F23D24D0-6E57-4E73-8D44-7A8DAFAE232A}" dt="2024-02-08T15:20:34.251" v="707" actId="20577"/>
        <pc:sldMkLst>
          <pc:docMk/>
          <pc:sldMk cId="1133413616" sldId="2147377305"/>
        </pc:sldMkLst>
        <pc:graphicFrameChg chg="modGraphic">
          <ac:chgData name="Rokhaya Fall" userId="c6d68b77-fa75-44dd-a954-4da257a0944c" providerId="ADAL" clId="{F23D24D0-6E57-4E73-8D44-7A8DAFAE232A}" dt="2024-02-08T15:20:34.251" v="707" actId="20577"/>
          <ac:graphicFrameMkLst>
            <pc:docMk/>
            <pc:sldMk cId="1133413616" sldId="2147377305"/>
            <ac:graphicFrameMk id="4" creationId="{EB46BDB0-AD1B-7B7B-422C-18DED62370A3}"/>
          </ac:graphicFrameMkLst>
        </pc:graphicFrameChg>
      </pc:sldChg>
      <pc:sldChg chg="modSp mod">
        <pc:chgData name="Rokhaya Fall" userId="c6d68b77-fa75-44dd-a954-4da257a0944c" providerId="ADAL" clId="{F23D24D0-6E57-4E73-8D44-7A8DAFAE232A}" dt="2024-02-08T01:29:52.203" v="638" actId="20577"/>
        <pc:sldMkLst>
          <pc:docMk/>
          <pc:sldMk cId="3362118493" sldId="2147377363"/>
        </pc:sldMkLst>
        <pc:graphicFrameChg chg="modGraphic">
          <ac:chgData name="Rokhaya Fall" userId="c6d68b77-fa75-44dd-a954-4da257a0944c" providerId="ADAL" clId="{F23D24D0-6E57-4E73-8D44-7A8DAFAE232A}" dt="2024-02-08T01:29:52.203" v="638" actId="20577"/>
          <ac:graphicFrameMkLst>
            <pc:docMk/>
            <pc:sldMk cId="3362118493" sldId="2147377363"/>
            <ac:graphicFrameMk id="5" creationId="{C0477B9C-6CA2-3590-A098-9663F86F29E5}"/>
          </ac:graphicFrameMkLst>
        </pc:graphicFrameChg>
      </pc:sldChg>
      <pc:sldChg chg="modSp mod">
        <pc:chgData name="Rokhaya Fall" userId="c6d68b77-fa75-44dd-a954-4da257a0944c" providerId="ADAL" clId="{F23D24D0-6E57-4E73-8D44-7A8DAFAE232A}" dt="2024-02-08T01:28:33.092" v="600" actId="20577"/>
        <pc:sldMkLst>
          <pc:docMk/>
          <pc:sldMk cId="2854202436" sldId="2147377369"/>
        </pc:sldMkLst>
        <pc:graphicFrameChg chg="modGraphic">
          <ac:chgData name="Rokhaya Fall" userId="c6d68b77-fa75-44dd-a954-4da257a0944c" providerId="ADAL" clId="{F23D24D0-6E57-4E73-8D44-7A8DAFAE232A}" dt="2024-02-08T01:28:33.092" v="600" actId="20577"/>
          <ac:graphicFrameMkLst>
            <pc:docMk/>
            <pc:sldMk cId="2854202436" sldId="2147377369"/>
            <ac:graphicFrameMk id="6" creationId="{03D2B30E-A264-60FF-5139-679389069C6F}"/>
          </ac:graphicFrameMkLst>
        </pc:graphicFrameChg>
      </pc:sldChg>
      <pc:sldChg chg="modSp mod">
        <pc:chgData name="Rokhaya Fall" userId="c6d68b77-fa75-44dd-a954-4da257a0944c" providerId="ADAL" clId="{F23D24D0-6E57-4E73-8D44-7A8DAFAE232A}" dt="2024-02-08T00:40:13.997" v="120" actId="20577"/>
        <pc:sldMkLst>
          <pc:docMk/>
          <pc:sldMk cId="3683269943" sldId="2147377370"/>
        </pc:sldMkLst>
        <pc:spChg chg="mod">
          <ac:chgData name="Rokhaya Fall" userId="c6d68b77-fa75-44dd-a954-4da257a0944c" providerId="ADAL" clId="{F23D24D0-6E57-4E73-8D44-7A8DAFAE232A}" dt="2024-02-08T00:40:13.997" v="120" actId="20577"/>
          <ac:spMkLst>
            <pc:docMk/>
            <pc:sldMk cId="3683269943" sldId="2147377370"/>
            <ac:spMk id="14" creationId="{12444B76-21A3-9738-11CE-CDEC42979377}"/>
          </ac:spMkLst>
        </pc:spChg>
      </pc:sldChg>
      <pc:sldChg chg="modSp mod">
        <pc:chgData name="Rokhaya Fall" userId="c6d68b77-fa75-44dd-a954-4da257a0944c" providerId="ADAL" clId="{F23D24D0-6E57-4E73-8D44-7A8DAFAE232A}" dt="2024-02-08T14:18:38.242" v="683" actId="20577"/>
        <pc:sldMkLst>
          <pc:docMk/>
          <pc:sldMk cId="1185122095" sldId="2147377381"/>
        </pc:sldMkLst>
        <pc:spChg chg="mod">
          <ac:chgData name="Rokhaya Fall" userId="c6d68b77-fa75-44dd-a954-4da257a0944c" providerId="ADAL" clId="{F23D24D0-6E57-4E73-8D44-7A8DAFAE232A}" dt="2024-02-08T01:21:48.523" v="354" actId="20577"/>
          <ac:spMkLst>
            <pc:docMk/>
            <pc:sldMk cId="1185122095" sldId="2147377381"/>
            <ac:spMk id="2" creationId="{ECD49D0D-7232-0288-878D-EEC2EBDE3300}"/>
          </ac:spMkLst>
        </pc:spChg>
        <pc:spChg chg="mod">
          <ac:chgData name="Rokhaya Fall" userId="c6d68b77-fa75-44dd-a954-4da257a0944c" providerId="ADAL" clId="{F23D24D0-6E57-4E73-8D44-7A8DAFAE232A}" dt="2024-02-08T01:21:37.556" v="338" actId="20577"/>
          <ac:spMkLst>
            <pc:docMk/>
            <pc:sldMk cId="1185122095" sldId="2147377381"/>
            <ac:spMk id="5" creationId="{269F74E0-06C7-C5DB-6CE8-158D1C45B187}"/>
          </ac:spMkLst>
        </pc:spChg>
        <pc:spChg chg="mod">
          <ac:chgData name="Rokhaya Fall" userId="c6d68b77-fa75-44dd-a954-4da257a0944c" providerId="ADAL" clId="{F23D24D0-6E57-4E73-8D44-7A8DAFAE232A}" dt="2024-02-08T14:18:38.242" v="683" actId="20577"/>
          <ac:spMkLst>
            <pc:docMk/>
            <pc:sldMk cId="1185122095" sldId="2147377381"/>
            <ac:spMk id="27" creationId="{2DF683A6-1F5B-2AAA-94EB-82283617E5B6}"/>
          </ac:spMkLst>
        </pc:spChg>
      </pc:sldChg>
      <pc:sldChg chg="modSp mod">
        <pc:chgData name="Rokhaya Fall" userId="c6d68b77-fa75-44dd-a954-4da257a0944c" providerId="ADAL" clId="{F23D24D0-6E57-4E73-8D44-7A8DAFAE232A}" dt="2024-02-08T01:23:01.658" v="400" actId="20577"/>
        <pc:sldMkLst>
          <pc:docMk/>
          <pc:sldMk cId="952382633" sldId="2147377382"/>
        </pc:sldMkLst>
        <pc:spChg chg="mod">
          <ac:chgData name="Rokhaya Fall" userId="c6d68b77-fa75-44dd-a954-4da257a0944c" providerId="ADAL" clId="{F23D24D0-6E57-4E73-8D44-7A8DAFAE232A}" dt="2024-02-08T01:22:55.252" v="390" actId="20577"/>
          <ac:spMkLst>
            <pc:docMk/>
            <pc:sldMk cId="952382633" sldId="2147377382"/>
            <ac:spMk id="2" creationId="{30F0A5A7-6E49-DE68-4795-54A8D362233F}"/>
          </ac:spMkLst>
        </pc:spChg>
        <pc:spChg chg="mod">
          <ac:chgData name="Rokhaya Fall" userId="c6d68b77-fa75-44dd-a954-4da257a0944c" providerId="ADAL" clId="{F23D24D0-6E57-4E73-8D44-7A8DAFAE232A}" dt="2024-02-08T01:23:01.658" v="400" actId="20577"/>
          <ac:spMkLst>
            <pc:docMk/>
            <pc:sldMk cId="952382633" sldId="2147377382"/>
            <ac:spMk id="6" creationId="{17E21E05-C2AA-F628-38D4-ABC306925C86}"/>
          </ac:spMkLst>
        </pc:spChg>
      </pc:sldChg>
      <pc:sldChg chg="modSp mod">
        <pc:chgData name="Rokhaya Fall" userId="c6d68b77-fa75-44dd-a954-4da257a0944c" providerId="ADAL" clId="{F23D24D0-6E57-4E73-8D44-7A8DAFAE232A}" dt="2024-02-08T01:23:40.733" v="449" actId="20577"/>
        <pc:sldMkLst>
          <pc:docMk/>
          <pc:sldMk cId="1639020264" sldId="2147377383"/>
        </pc:sldMkLst>
        <pc:spChg chg="mod">
          <ac:chgData name="Rokhaya Fall" userId="c6d68b77-fa75-44dd-a954-4da257a0944c" providerId="ADAL" clId="{F23D24D0-6E57-4E73-8D44-7A8DAFAE232A}" dt="2024-02-08T01:23:40.733" v="449" actId="20577"/>
          <ac:spMkLst>
            <pc:docMk/>
            <pc:sldMk cId="1639020264" sldId="2147377383"/>
            <ac:spMk id="7" creationId="{6FA98F46-B8CD-820E-081A-446F0DC3B459}"/>
          </ac:spMkLst>
        </pc:spChg>
      </pc:sldChg>
      <pc:sldChg chg="modSp mod">
        <pc:chgData name="Rokhaya Fall" userId="c6d68b77-fa75-44dd-a954-4da257a0944c" providerId="ADAL" clId="{F23D24D0-6E57-4E73-8D44-7A8DAFAE232A}" dt="2024-02-08T14:20:51.358" v="697" actId="20577"/>
        <pc:sldMkLst>
          <pc:docMk/>
          <pc:sldMk cId="3718960118" sldId="2147377384"/>
        </pc:sldMkLst>
        <pc:graphicFrameChg chg="modGraphic">
          <ac:chgData name="Rokhaya Fall" userId="c6d68b77-fa75-44dd-a954-4da257a0944c" providerId="ADAL" clId="{F23D24D0-6E57-4E73-8D44-7A8DAFAE232A}" dt="2024-02-08T14:20:51.358" v="697" actId="20577"/>
          <ac:graphicFrameMkLst>
            <pc:docMk/>
            <pc:sldMk cId="3718960118" sldId="2147377384"/>
            <ac:graphicFrameMk id="4" creationId="{B36ECE94-349B-AF8A-2D3C-83CDEAF7ABE0}"/>
          </ac:graphicFrameMkLst>
        </pc:graphicFrameChg>
      </pc:sldChg>
      <pc:sldChg chg="modSp mod">
        <pc:chgData name="Rokhaya Fall" userId="c6d68b77-fa75-44dd-a954-4da257a0944c" providerId="ADAL" clId="{F23D24D0-6E57-4E73-8D44-7A8DAFAE232A}" dt="2024-02-08T01:25:04.329" v="468" actId="20577"/>
        <pc:sldMkLst>
          <pc:docMk/>
          <pc:sldMk cId="289717893" sldId="2147377386"/>
        </pc:sldMkLst>
        <pc:spChg chg="mod">
          <ac:chgData name="Rokhaya Fall" userId="c6d68b77-fa75-44dd-a954-4da257a0944c" providerId="ADAL" clId="{F23D24D0-6E57-4E73-8D44-7A8DAFAE232A}" dt="2024-02-08T01:25:04.329" v="468" actId="20577"/>
          <ac:spMkLst>
            <pc:docMk/>
            <pc:sldMk cId="289717893" sldId="2147377386"/>
            <ac:spMk id="6" creationId="{BEF7E287-AEA8-CEEF-10D6-33A2663AD563}"/>
          </ac:spMkLst>
        </pc:spChg>
      </pc:sldChg>
      <pc:sldChg chg="modSp mod">
        <pc:chgData name="Rokhaya Fall" userId="c6d68b77-fa75-44dd-a954-4da257a0944c" providerId="ADAL" clId="{F23D24D0-6E57-4E73-8D44-7A8DAFAE232A}" dt="2024-02-08T01:18:02.040" v="260" actId="20577"/>
        <pc:sldMkLst>
          <pc:docMk/>
          <pc:sldMk cId="1230844774" sldId="2147377389"/>
        </pc:sldMkLst>
        <pc:spChg chg="mod">
          <ac:chgData name="Rokhaya Fall" userId="c6d68b77-fa75-44dd-a954-4da257a0944c" providerId="ADAL" clId="{F23D24D0-6E57-4E73-8D44-7A8DAFAE232A}" dt="2024-02-08T01:18:02.040" v="260" actId="20577"/>
          <ac:spMkLst>
            <pc:docMk/>
            <pc:sldMk cId="1230844774" sldId="2147377389"/>
            <ac:spMk id="23" creationId="{2B3F1D0D-04F0-A652-0831-CF696B143DF9}"/>
          </ac:spMkLst>
        </pc:spChg>
        <pc:spChg chg="mod">
          <ac:chgData name="Rokhaya Fall" userId="c6d68b77-fa75-44dd-a954-4da257a0944c" providerId="ADAL" clId="{F23D24D0-6E57-4E73-8D44-7A8DAFAE232A}" dt="2024-02-08T01:17:55.126" v="259" actId="20577"/>
          <ac:spMkLst>
            <pc:docMk/>
            <pc:sldMk cId="1230844774" sldId="2147377389"/>
            <ac:spMk id="29" creationId="{9E96FD1A-13ED-7FB6-0F4D-0AA8C05CF86F}"/>
          </ac:spMkLst>
        </pc:spChg>
      </pc:sldChg>
      <pc:sldChg chg="modSp mod">
        <pc:chgData name="Rokhaya Fall" userId="c6d68b77-fa75-44dd-a954-4da257a0944c" providerId="ADAL" clId="{F23D24D0-6E57-4E73-8D44-7A8DAFAE232A}" dt="2024-02-08T01:14:30.886" v="191" actId="20577"/>
        <pc:sldMkLst>
          <pc:docMk/>
          <pc:sldMk cId="549902491" sldId="2147377399"/>
        </pc:sldMkLst>
        <pc:spChg chg="mod">
          <ac:chgData name="Rokhaya Fall" userId="c6d68b77-fa75-44dd-a954-4da257a0944c" providerId="ADAL" clId="{F23D24D0-6E57-4E73-8D44-7A8DAFAE232A}" dt="2024-02-08T01:14:30.886" v="191" actId="20577"/>
          <ac:spMkLst>
            <pc:docMk/>
            <pc:sldMk cId="549902491" sldId="2147377399"/>
            <ac:spMk id="95" creationId="{469575C0-9FFA-4E94-0377-46995039CE3F}"/>
          </ac:spMkLst>
        </pc:spChg>
      </pc:sldChg>
      <pc:sldChg chg="modSp mod">
        <pc:chgData name="Rokhaya Fall" userId="c6d68b77-fa75-44dd-a954-4da257a0944c" providerId="ADAL" clId="{F23D24D0-6E57-4E73-8D44-7A8DAFAE232A}" dt="2024-02-08T01:18:32.137" v="273" actId="20577"/>
        <pc:sldMkLst>
          <pc:docMk/>
          <pc:sldMk cId="1157239033" sldId="2147377403"/>
        </pc:sldMkLst>
        <pc:spChg chg="mod">
          <ac:chgData name="Rokhaya Fall" userId="c6d68b77-fa75-44dd-a954-4da257a0944c" providerId="ADAL" clId="{F23D24D0-6E57-4E73-8D44-7A8DAFAE232A}" dt="2024-02-08T01:18:32.137" v="273" actId="20577"/>
          <ac:spMkLst>
            <pc:docMk/>
            <pc:sldMk cId="1157239033" sldId="2147377403"/>
            <ac:spMk id="5" creationId="{AA8D18C2-715E-7FCD-6F0E-8F721CCBAD96}"/>
          </ac:spMkLst>
        </pc:spChg>
      </pc:sldChg>
      <pc:sldChg chg="modSp mod">
        <pc:chgData name="Rokhaya Fall" userId="c6d68b77-fa75-44dd-a954-4da257a0944c" providerId="ADAL" clId="{F23D24D0-6E57-4E73-8D44-7A8DAFAE232A}" dt="2024-02-08T01:17:38.248" v="258" actId="20577"/>
        <pc:sldMkLst>
          <pc:docMk/>
          <pc:sldMk cId="32330981" sldId="2147377405"/>
        </pc:sldMkLst>
        <pc:spChg chg="mod">
          <ac:chgData name="Rokhaya Fall" userId="c6d68b77-fa75-44dd-a954-4da257a0944c" providerId="ADAL" clId="{F23D24D0-6E57-4E73-8D44-7A8DAFAE232A}" dt="2024-02-08T01:17:38.248" v="258" actId="20577"/>
          <ac:spMkLst>
            <pc:docMk/>
            <pc:sldMk cId="32330981" sldId="2147377405"/>
            <ac:spMk id="6" creationId="{0C8FADA0-E3A6-321A-B745-478C267829D1}"/>
          </ac:spMkLst>
        </pc:spChg>
      </pc:sldChg>
      <pc:sldChg chg="modSp mod">
        <pc:chgData name="Rokhaya Fall" userId="c6d68b77-fa75-44dd-a954-4da257a0944c" providerId="ADAL" clId="{F23D24D0-6E57-4E73-8D44-7A8DAFAE232A}" dt="2024-02-08T01:20:46.442" v="305" actId="20577"/>
        <pc:sldMkLst>
          <pc:docMk/>
          <pc:sldMk cId="104013271" sldId="2147377406"/>
        </pc:sldMkLst>
        <pc:spChg chg="mod">
          <ac:chgData name="Rokhaya Fall" userId="c6d68b77-fa75-44dd-a954-4da257a0944c" providerId="ADAL" clId="{F23D24D0-6E57-4E73-8D44-7A8DAFAE232A}" dt="2024-02-08T01:20:46.442" v="305" actId="20577"/>
          <ac:spMkLst>
            <pc:docMk/>
            <pc:sldMk cId="104013271" sldId="2147377406"/>
            <ac:spMk id="5" creationId="{6E954CDF-903B-B561-63DF-E212B13C6FBA}"/>
          </ac:spMkLst>
        </pc:spChg>
      </pc:sldChg>
      <pc:sldChg chg="modSp">
        <pc:chgData name="Rokhaya Fall" userId="c6d68b77-fa75-44dd-a954-4da257a0944c" providerId="ADAL" clId="{F23D24D0-6E57-4E73-8D44-7A8DAFAE232A}" dt="2024-02-08T00:59:21" v="131" actId="20577"/>
        <pc:sldMkLst>
          <pc:docMk/>
          <pc:sldMk cId="824330590" sldId="2147377413"/>
        </pc:sldMkLst>
        <pc:graphicFrameChg chg="mod">
          <ac:chgData name="Rokhaya Fall" userId="c6d68b77-fa75-44dd-a954-4da257a0944c" providerId="ADAL" clId="{F23D24D0-6E57-4E73-8D44-7A8DAFAE232A}" dt="2024-02-08T00:59:21" v="131" actId="20577"/>
          <ac:graphicFrameMkLst>
            <pc:docMk/>
            <pc:sldMk cId="824330590" sldId="2147377413"/>
            <ac:graphicFrameMk id="6" creationId="{7708781A-E3F9-3A79-40B4-082CB7312162}"/>
          </ac:graphicFrameMkLst>
        </pc:graphicFrameChg>
      </pc:sldChg>
      <pc:sldChg chg="modSp mod">
        <pc:chgData name="Rokhaya Fall" userId="c6d68b77-fa75-44dd-a954-4da257a0944c" providerId="ADAL" clId="{F23D24D0-6E57-4E73-8D44-7A8DAFAE232A}" dt="2024-02-08T01:11:21.520" v="163" actId="313"/>
        <pc:sldMkLst>
          <pc:docMk/>
          <pc:sldMk cId="3630099970" sldId="2147377415"/>
        </pc:sldMkLst>
        <pc:spChg chg="mod">
          <ac:chgData name="Rokhaya Fall" userId="c6d68b77-fa75-44dd-a954-4da257a0944c" providerId="ADAL" clId="{F23D24D0-6E57-4E73-8D44-7A8DAFAE232A}" dt="2024-02-08T01:11:21.520" v="163" actId="313"/>
          <ac:spMkLst>
            <pc:docMk/>
            <pc:sldMk cId="3630099970" sldId="2147377415"/>
            <ac:spMk id="11" creationId="{790E0210-9E99-7916-3A91-793882B07850}"/>
          </ac:spMkLst>
        </pc:spChg>
      </pc:sldChg>
      <pc:sldChg chg="modSp mod">
        <pc:chgData name="Rokhaya Fall" userId="c6d68b77-fa75-44dd-a954-4da257a0944c" providerId="ADAL" clId="{F23D24D0-6E57-4E73-8D44-7A8DAFAE232A}" dt="2024-02-08T01:11:54.955" v="187" actId="20577"/>
        <pc:sldMkLst>
          <pc:docMk/>
          <pc:sldMk cId="111449138" sldId="2147377418"/>
        </pc:sldMkLst>
        <pc:spChg chg="mod">
          <ac:chgData name="Rokhaya Fall" userId="c6d68b77-fa75-44dd-a954-4da257a0944c" providerId="ADAL" clId="{F23D24D0-6E57-4E73-8D44-7A8DAFAE232A}" dt="2024-02-08T01:11:54.955" v="187" actId="20577"/>
          <ac:spMkLst>
            <pc:docMk/>
            <pc:sldMk cId="111449138" sldId="2147377418"/>
            <ac:spMk id="7" creationId="{DD2E7936-758F-3DE6-EDBA-167ED3AC4D75}"/>
          </ac:spMkLst>
        </pc:spChg>
      </pc:sldChg>
      <pc:sldChg chg="modSp mod">
        <pc:chgData name="Rokhaya Fall" userId="c6d68b77-fa75-44dd-a954-4da257a0944c" providerId="ADAL" clId="{F23D24D0-6E57-4E73-8D44-7A8DAFAE232A}" dt="2024-02-08T01:19:51.074" v="299" actId="20577"/>
        <pc:sldMkLst>
          <pc:docMk/>
          <pc:sldMk cId="2926574754" sldId="2147377419"/>
        </pc:sldMkLst>
        <pc:spChg chg="mod">
          <ac:chgData name="Rokhaya Fall" userId="c6d68b77-fa75-44dd-a954-4da257a0944c" providerId="ADAL" clId="{F23D24D0-6E57-4E73-8D44-7A8DAFAE232A}" dt="2024-02-08T01:19:51.074" v="299" actId="20577"/>
          <ac:spMkLst>
            <pc:docMk/>
            <pc:sldMk cId="2926574754" sldId="2147377419"/>
            <ac:spMk id="49" creationId="{AA7E7A69-A346-F45B-0EFA-2DD8FAA88BF8}"/>
          </ac:spMkLst>
        </pc:spChg>
      </pc:sldChg>
      <pc:sldChg chg="modSp mod">
        <pc:chgData name="Rokhaya Fall" userId="c6d68b77-fa75-44dd-a954-4da257a0944c" providerId="ADAL" clId="{F23D24D0-6E57-4E73-8D44-7A8DAFAE232A}" dt="2024-02-08T01:16:15.048" v="229" actId="20577"/>
        <pc:sldMkLst>
          <pc:docMk/>
          <pc:sldMk cId="4262700970" sldId="2147377420"/>
        </pc:sldMkLst>
        <pc:spChg chg="mod">
          <ac:chgData name="Rokhaya Fall" userId="c6d68b77-fa75-44dd-a954-4da257a0944c" providerId="ADAL" clId="{F23D24D0-6E57-4E73-8D44-7A8DAFAE232A}" dt="2024-02-08T01:16:15.048" v="229" actId="20577"/>
          <ac:spMkLst>
            <pc:docMk/>
            <pc:sldMk cId="4262700970" sldId="2147377420"/>
            <ac:spMk id="16" creationId="{1D23D464-FF08-9FE9-6570-E579ECB99A80}"/>
          </ac:spMkLst>
        </pc:spChg>
      </pc:sldChg>
      <pc:sldChg chg="modSp">
        <pc:chgData name="Rokhaya Fall" userId="c6d68b77-fa75-44dd-a954-4da257a0944c" providerId="ADAL" clId="{F23D24D0-6E57-4E73-8D44-7A8DAFAE232A}" dt="2024-02-08T14:17:20.891" v="657" actId="20577"/>
        <pc:sldMkLst>
          <pc:docMk/>
          <pc:sldMk cId="659867274" sldId="2147377421"/>
        </pc:sldMkLst>
        <pc:graphicFrameChg chg="mod">
          <ac:chgData name="Rokhaya Fall" userId="c6d68b77-fa75-44dd-a954-4da257a0944c" providerId="ADAL" clId="{F23D24D0-6E57-4E73-8D44-7A8DAFAE232A}" dt="2024-02-08T14:17:20.891" v="657" actId="20577"/>
          <ac:graphicFrameMkLst>
            <pc:docMk/>
            <pc:sldMk cId="659867274" sldId="2147377421"/>
            <ac:graphicFrameMk id="6" creationId="{7708781A-E3F9-3A79-40B4-082CB7312162}"/>
          </ac:graphicFrameMkLst>
        </pc:graphicFrameChg>
      </pc:sldChg>
      <pc:sldChg chg="modSp mod">
        <pc:chgData name="Rokhaya Fall" userId="c6d68b77-fa75-44dd-a954-4da257a0944c" providerId="ADAL" clId="{F23D24D0-6E57-4E73-8D44-7A8DAFAE232A}" dt="2024-02-08T14:14:29.094" v="655" actId="20577"/>
        <pc:sldMkLst>
          <pc:docMk/>
          <pc:sldMk cId="1026073324" sldId="2147377423"/>
        </pc:sldMkLst>
        <pc:spChg chg="mod">
          <ac:chgData name="Rokhaya Fall" userId="c6d68b77-fa75-44dd-a954-4da257a0944c" providerId="ADAL" clId="{F23D24D0-6E57-4E73-8D44-7A8DAFAE232A}" dt="2024-02-08T14:14:29.094" v="655" actId="20577"/>
          <ac:spMkLst>
            <pc:docMk/>
            <pc:sldMk cId="1026073324" sldId="2147377423"/>
            <ac:spMk id="6" creationId="{1AD7DDD5-C914-4E19-C2B5-646972A2ADA3}"/>
          </ac:spMkLst>
        </pc:spChg>
      </pc:sldChg>
      <pc:sldChg chg="modSp mod">
        <pc:chgData name="Rokhaya Fall" userId="c6d68b77-fa75-44dd-a954-4da257a0944c" providerId="ADAL" clId="{F23D24D0-6E57-4E73-8D44-7A8DAFAE232A}" dt="2024-02-08T01:17:15.130" v="255" actId="20577"/>
        <pc:sldMkLst>
          <pc:docMk/>
          <pc:sldMk cId="3857006270" sldId="2147377424"/>
        </pc:sldMkLst>
        <pc:spChg chg="mod">
          <ac:chgData name="Rokhaya Fall" userId="c6d68b77-fa75-44dd-a954-4da257a0944c" providerId="ADAL" clId="{F23D24D0-6E57-4E73-8D44-7A8DAFAE232A}" dt="2024-02-08T01:17:15.130" v="255" actId="20577"/>
          <ac:spMkLst>
            <pc:docMk/>
            <pc:sldMk cId="3857006270" sldId="2147377424"/>
            <ac:spMk id="15" creationId="{66DCE240-44CD-B4C3-D3CB-143F4C80FB2A}"/>
          </ac:spMkLst>
        </pc:spChg>
      </pc:sldChg>
      <pc:sldChg chg="modSp">
        <pc:chgData name="Rokhaya Fall" userId="c6d68b77-fa75-44dd-a954-4da257a0944c" providerId="ADAL" clId="{F23D24D0-6E57-4E73-8D44-7A8DAFAE232A}" dt="2024-02-08T14:20:19.531" v="685" actId="20577"/>
        <pc:sldMkLst>
          <pc:docMk/>
          <pc:sldMk cId="186135924" sldId="2147377425"/>
        </pc:sldMkLst>
        <pc:graphicFrameChg chg="mod">
          <ac:chgData name="Rokhaya Fall" userId="c6d68b77-fa75-44dd-a954-4da257a0944c" providerId="ADAL" clId="{F23D24D0-6E57-4E73-8D44-7A8DAFAE232A}" dt="2024-02-08T14:20:19.531" v="685" actId="20577"/>
          <ac:graphicFrameMkLst>
            <pc:docMk/>
            <pc:sldMk cId="186135924" sldId="2147377425"/>
            <ac:graphicFrameMk id="9" creationId="{B7B2EFAC-D913-15DD-F8D0-12BD032DCEA1}"/>
          </ac:graphicFrameMkLst>
        </pc:graphicFrameChg>
      </pc:sldChg>
      <pc:sldChg chg="modSp mod">
        <pc:chgData name="Rokhaya Fall" userId="c6d68b77-fa75-44dd-a954-4da257a0944c" providerId="ADAL" clId="{F23D24D0-6E57-4E73-8D44-7A8DAFAE232A}" dt="2024-02-08T01:18:46.219" v="279" actId="20577"/>
        <pc:sldMkLst>
          <pc:docMk/>
          <pc:sldMk cId="3578103444" sldId="2147377428"/>
        </pc:sldMkLst>
        <pc:spChg chg="mod">
          <ac:chgData name="Rokhaya Fall" userId="c6d68b77-fa75-44dd-a954-4da257a0944c" providerId="ADAL" clId="{F23D24D0-6E57-4E73-8D44-7A8DAFAE232A}" dt="2024-02-08T01:18:46.219" v="279" actId="20577"/>
          <ac:spMkLst>
            <pc:docMk/>
            <pc:sldMk cId="3578103444" sldId="2147377428"/>
            <ac:spMk id="79" creationId="{42E33D61-5C3E-05A2-24BB-E2EA7F623B31}"/>
          </ac:spMkLst>
        </pc:spChg>
      </pc:sldChg>
      <pc:sldChg chg="modSp">
        <pc:chgData name="Rokhaya Fall" userId="c6d68b77-fa75-44dd-a954-4da257a0944c" providerId="ADAL" clId="{F23D24D0-6E57-4E73-8D44-7A8DAFAE232A}" dt="2024-02-08T01:19:34.534" v="293" actId="20577"/>
        <pc:sldMkLst>
          <pc:docMk/>
          <pc:sldMk cId="4220015201" sldId="2147377429"/>
        </pc:sldMkLst>
        <pc:spChg chg="mod">
          <ac:chgData name="Rokhaya Fall" userId="c6d68b77-fa75-44dd-a954-4da257a0944c" providerId="ADAL" clId="{F23D24D0-6E57-4E73-8D44-7A8DAFAE232A}" dt="2024-02-08T01:19:34.534" v="293" actId="20577"/>
          <ac:spMkLst>
            <pc:docMk/>
            <pc:sldMk cId="4220015201" sldId="2147377429"/>
            <ac:spMk id="2" creationId="{B17828BF-E6E0-847E-5827-557E29B3EE6A}"/>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oleObject" Target="file:///\\Users\narayanraosameni\Desktop\Nepal.xlsx" TargetMode="External"/><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oleObject" Target="file:///\\Users\narayanraosameni\Desktop\Nepal.xlsx" TargetMode="External"/><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oleObject" Target="../embeddings/oleObject2.bin"/><Relationship Id="rId2" Type="http://schemas.microsoft.com/office/2011/relationships/chartColorStyle" Target="colors26.xml"/><Relationship Id="rId1" Type="http://schemas.microsoft.com/office/2011/relationships/chartStyle" Target="style26.xml"/></Relationships>
</file>

<file path=ppt/charts/_rels/chart3.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2.xml"/></Relationships>
</file>

<file path=ppt/charts/_rels/chart6.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3.xml"/></Relationships>
</file>

<file path=ppt/charts/_rels/chart8.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Users\yuenwaihung\Library\CloudStorage\GoogleDrive-waiwai@m4mgmt.org\Shared%20drives\FHM%20Activities\03%20IR1.4\03%20IR%201.4B\03%20Nepal%20FP%20Market%20Description%20and%20Size%20Estimation\04%20Analysis\Workbook_Graphs.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scatterChart>
        <c:scatterStyle val="lineMarker"/>
        <c:varyColors val="0"/>
        <c:ser>
          <c:idx val="0"/>
          <c:order val="0"/>
          <c:tx>
            <c:strRef>
              <c:f>'Overall trends'!$B$1</c:f>
              <c:strCache>
                <c:ptCount val="1"/>
                <c:pt idx="0">
                  <c:v>Total fertility rate</c:v>
                </c:pt>
              </c:strCache>
            </c:strRef>
          </c:tx>
          <c:spPr>
            <a:ln w="19050"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'Overall trends'!$A$2:$A$5</c:f>
              <c:numCache>
                <c:formatCode>@</c:formatCode>
                <c:ptCount val="4"/>
                <c:pt idx="0">
                  <c:v>2022</c:v>
                </c:pt>
                <c:pt idx="1">
                  <c:v>2016</c:v>
                </c:pt>
                <c:pt idx="2">
                  <c:v>2011</c:v>
                </c:pt>
                <c:pt idx="3">
                  <c:v>2006</c:v>
                </c:pt>
              </c:numCache>
            </c:numRef>
          </c:xVal>
          <c:yVal>
            <c:numRef>
              <c:f>'Overall trends'!$B$2:$B$5</c:f>
              <c:numCache>
                <c:formatCode>General</c:formatCode>
                <c:ptCount val="4"/>
                <c:pt idx="0">
                  <c:v>2.1</c:v>
                </c:pt>
                <c:pt idx="1">
                  <c:v>2.2999999999999998</c:v>
                </c:pt>
                <c:pt idx="2">
                  <c:v>2.6</c:v>
                </c:pt>
                <c:pt idx="3">
                  <c:v>3.1</c:v>
                </c:pt>
              </c:numCache>
            </c:numRef>
          </c:yVal>
          <c:smooth val="0"/>
          <c:extLst>
            <c:ext xmlns:c16="http://schemas.microsoft.com/office/drawing/2014/chart" uri="{C3380CC4-5D6E-409C-BE32-E72D297353CC}">
              <c16:uniqueId val="{00000000-2298-5548-933B-ABABB11B5E59}"/>
            </c:ext>
          </c:extLst>
        </c:ser>
        <c:dLbls>
          <c:showLegendKey val="0"/>
          <c:showVal val="1"/>
          <c:showCatName val="1"/>
          <c:showSerName val="0"/>
          <c:showPercent val="0"/>
          <c:showBubbleSize val="0"/>
        </c:dLbls>
        <c:axId val="517299647"/>
        <c:axId val="743810735"/>
      </c:scatterChart>
      <c:valAx>
        <c:axId val="517299647"/>
        <c:scaling>
          <c:orientation val="minMax"/>
          <c:max val="2022"/>
          <c:min val="2006"/>
        </c:scaling>
        <c:delete val="0"/>
        <c:axPos val="b"/>
        <c:numFmt formatCode="@"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743810735"/>
        <c:crosses val="autoZero"/>
        <c:crossBetween val="midCat"/>
      </c:valAx>
      <c:valAx>
        <c:axId val="743810735"/>
        <c:scaling>
          <c:orientation val="minMax"/>
        </c:scaling>
        <c:delete val="1"/>
        <c:axPos val="l"/>
        <c:numFmt formatCode="General" sourceLinked="1"/>
        <c:majorTickMark val="none"/>
        <c:minorTickMark val="none"/>
        <c:tickLblPos val="nextTo"/>
        <c:crossAx val="517299647"/>
        <c:crosses val="autoZero"/>
        <c:crossBetween val="midCat"/>
      </c:valAx>
      <c:spPr>
        <a:noFill/>
        <a:ln>
          <a:noFill/>
        </a:ln>
        <a:effectLst/>
      </c:spPr>
    </c:plotArea>
    <c:plotVisOnly val="1"/>
    <c:dispBlanksAs val="gap"/>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pieChart>
        <c:varyColors val="1"/>
        <c:ser>
          <c:idx val="0"/>
          <c:order val="0"/>
          <c:tx>
            <c:strRef>
              <c:f>Need_age!$A$19</c:f>
              <c:strCache>
                <c:ptCount val="1"/>
                <c:pt idx="0">
                  <c:v>Formerly in union/living with a man</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022E-1B47-8DF4-E3C81D48935E}"/>
              </c:ext>
            </c:extLst>
          </c:dPt>
          <c:dPt>
            <c:idx val="1"/>
            <c:bubble3D val="0"/>
            <c:explosion val="13"/>
            <c:spPr>
              <a:solidFill>
                <a:schemeClr val="accent4"/>
              </a:solidFill>
              <a:ln w="19050">
                <a:solidFill>
                  <a:schemeClr val="lt1"/>
                </a:solidFill>
              </a:ln>
              <a:effectLst/>
            </c:spPr>
            <c:extLst>
              <c:ext xmlns:c16="http://schemas.microsoft.com/office/drawing/2014/chart" uri="{C3380CC4-5D6E-409C-BE32-E72D297353CC}">
                <c16:uniqueId val="{00000003-022E-1B47-8DF4-E3C81D48935E}"/>
              </c:ext>
            </c:extLst>
          </c:dPt>
          <c:dPt>
            <c:idx val="2"/>
            <c:bubble3D val="0"/>
            <c:spPr>
              <a:solidFill>
                <a:schemeClr val="accent6"/>
              </a:solidFill>
              <a:ln w="19050">
                <a:solidFill>
                  <a:schemeClr val="lt1"/>
                </a:solidFill>
              </a:ln>
              <a:effectLst/>
            </c:spPr>
            <c:extLst>
              <c:ext xmlns:c16="http://schemas.microsoft.com/office/drawing/2014/chart" uri="{C3380CC4-5D6E-409C-BE32-E72D297353CC}">
                <c16:uniqueId val="{00000005-022E-1B47-8DF4-E3C81D48935E}"/>
              </c:ext>
            </c:extLst>
          </c:dPt>
          <c:dPt>
            <c:idx val="3"/>
            <c:bubble3D val="0"/>
            <c:explosion val="12"/>
            <c:spPr>
              <a:solidFill>
                <a:schemeClr val="accent2">
                  <a:lumMod val="60000"/>
                </a:schemeClr>
              </a:solidFill>
              <a:ln w="19050">
                <a:solidFill>
                  <a:schemeClr val="lt1"/>
                </a:solidFill>
              </a:ln>
              <a:effectLst/>
            </c:spPr>
            <c:extLst>
              <c:ext xmlns:c16="http://schemas.microsoft.com/office/drawing/2014/chart" uri="{C3380CC4-5D6E-409C-BE32-E72D297353CC}">
                <c16:uniqueId val="{00000007-022E-1B47-8DF4-E3C81D48935E}"/>
              </c:ext>
            </c:extLst>
          </c:dPt>
          <c:dPt>
            <c:idx val="4"/>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9-022E-1B47-8DF4-E3C81D48935E}"/>
              </c:ext>
            </c:extLst>
          </c:dPt>
          <c:dPt>
            <c:idx val="5"/>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0B-022E-1B47-8DF4-E3C81D48935E}"/>
              </c:ext>
            </c:extLst>
          </c:dPt>
          <c:dPt>
            <c:idx val="6"/>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D-022E-1B47-8DF4-E3C81D48935E}"/>
              </c:ext>
            </c:extLst>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22E-1B47-8DF4-E3C81D48935E}"/>
                </c:ext>
              </c:extLst>
            </c:dLbl>
            <c:dLbl>
              <c:idx val="2"/>
              <c:layout>
                <c:manualLayout>
                  <c:x val="3.0812338521951647E-2"/>
                  <c:y val="0.12903225806451613"/>
                </c:manualLayout>
              </c:layout>
              <c:dLblPos val="bestFi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022E-1B47-8DF4-E3C81D48935E}"/>
                </c:ext>
              </c:extLst>
            </c:dLbl>
            <c:dLbl>
              <c:idx val="3"/>
              <c:layout>
                <c:manualLayout>
                  <c:x val="1.680673010288267E-2"/>
                  <c:y val="3.2258064516129031E-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bestFi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022E-1B47-8DF4-E3C81D48935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Need_age!$B$16:$H$16</c:f>
              <c:strCache>
                <c:ptCount val="7"/>
                <c:pt idx="0">
                  <c:v>Permanent methods</c:v>
                </c:pt>
                <c:pt idx="1">
                  <c:v>Reversible modern methods</c:v>
                </c:pt>
                <c:pt idx="2">
                  <c:v>Traditional methods</c:v>
                </c:pt>
                <c:pt idx="3">
                  <c:v>Non-user but in need</c:v>
                </c:pt>
                <c:pt idx="4">
                  <c:v>sexually inactive</c:v>
                </c:pt>
                <c:pt idx="5">
                  <c:v>infecund/menopausal</c:v>
                </c:pt>
                <c:pt idx="6">
                  <c:v>no unmet need</c:v>
                </c:pt>
              </c:strCache>
            </c:strRef>
          </c:cat>
          <c:val>
            <c:numRef>
              <c:f>Need_age!$B$19:$H$19</c:f>
              <c:numCache>
                <c:formatCode>0.0%</c:formatCode>
                <c:ptCount val="7"/>
                <c:pt idx="0">
                  <c:v>0.1439757554069615</c:v>
                </c:pt>
                <c:pt idx="1">
                  <c:v>1.9042399338104411E-2</c:v>
                </c:pt>
                <c:pt idx="2">
                  <c:v>3.9732424991197743E-3</c:v>
                </c:pt>
                <c:pt idx="3">
                  <c:v>6.2610245866021076E-3</c:v>
                </c:pt>
                <c:pt idx="4">
                  <c:v>0.68663003263751976</c:v>
                </c:pt>
                <c:pt idx="5">
                  <c:v>0.13366260794192361</c:v>
                </c:pt>
                <c:pt idx="6">
                  <c:v>6.4549375897689958E-3</c:v>
                </c:pt>
              </c:numCache>
            </c:numRef>
          </c:val>
          <c:extLst>
            <c:ext xmlns:c16="http://schemas.microsoft.com/office/drawing/2014/chart" uri="{C3380CC4-5D6E-409C-BE32-E72D297353CC}">
              <c16:uniqueId val="{0000000E-022E-1B47-8DF4-E3C81D48935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Women 'in need' of contraceptives</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col"/>
        <c:grouping val="clustered"/>
        <c:varyColors val="0"/>
        <c:ser>
          <c:idx val="0"/>
          <c:order val="0"/>
          <c:tx>
            <c:strRef>
              <c:f>Need_age!$B$14</c:f>
              <c:strCache>
                <c:ptCount val="1"/>
                <c:pt idx="0">
                  <c:v>Permanent methods</c:v>
                </c:pt>
              </c:strCache>
            </c:strRef>
          </c:tx>
          <c:spPr>
            <a:solidFill>
              <a:schemeClr val="accent2"/>
            </a:solidFill>
            <a:ln>
              <a:noFill/>
            </a:ln>
            <a:effectLst/>
          </c:spPr>
          <c:invertIfNegative val="0"/>
          <c:dLbls>
            <c:dLbl>
              <c:idx val="0"/>
              <c:tx>
                <c:rich>
                  <a:bodyPr/>
                  <a:lstStyle/>
                  <a:p>
                    <a:fld id="{57BB4E4B-4953-484A-BCAC-8D5F1B9DF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91CF-1947-BF98-C2464629E0CF}"/>
                </c:ext>
              </c:extLst>
            </c:dLbl>
            <c:dLbl>
              <c:idx val="1"/>
              <c:tx>
                <c:rich>
                  <a:bodyPr/>
                  <a:lstStyle/>
                  <a:p>
                    <a:fld id="{4B09DDF2-A72B-4760-ADAC-FF6D38388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91CF-1947-BF98-C2464629E0CF}"/>
                </c:ext>
              </c:extLst>
            </c:dLbl>
            <c:dLbl>
              <c:idx val="2"/>
              <c:tx>
                <c:rich>
                  <a:bodyPr/>
                  <a:lstStyle/>
                  <a:p>
                    <a:fld id="{B9D8C39A-E4E1-4500-BCB3-7FAC43469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91CF-1947-BF98-C2464629E0CF}"/>
                </c:ext>
              </c:extLst>
            </c:dLbl>
            <c:dLbl>
              <c:idx val="3"/>
              <c:tx>
                <c:rich>
                  <a:bodyPr/>
                  <a:lstStyle/>
                  <a:p>
                    <a:fld id="{D7A6FFF3-5674-45D3-BFE4-426D19F0B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91CF-1947-BF98-C2464629E0CF}"/>
                </c:ext>
              </c:extLst>
            </c:dLbl>
            <c:dLbl>
              <c:idx val="4"/>
              <c:tx>
                <c:rich>
                  <a:bodyPr/>
                  <a:lstStyle/>
                  <a:p>
                    <a:fld id="{635C62A2-1C37-4657-8179-F4557C593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91CF-1947-BF98-C2464629E0CF}"/>
                </c:ext>
              </c:extLst>
            </c:dLbl>
            <c:dLbl>
              <c:idx val="5"/>
              <c:tx>
                <c:rich>
                  <a:bodyPr/>
                  <a:lstStyle/>
                  <a:p>
                    <a:fld id="{8181E47E-C7B5-45F0-893F-D0F388B77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91CF-1947-BF98-C2464629E0CF}"/>
                </c:ext>
              </c:extLst>
            </c:dLbl>
            <c:dLbl>
              <c:idx val="6"/>
              <c:tx>
                <c:rich>
                  <a:bodyPr/>
                  <a:lstStyle/>
                  <a:p>
                    <a:fld id="{7F7D7693-6B9D-4F63-9CE0-792BBEAC2F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91CF-1947-BF98-C2464629E0CF}"/>
                </c:ext>
              </c:extLst>
            </c:dLbl>
            <c:spPr>
              <a:noFill/>
              <a:ln>
                <a:noFill/>
              </a:ln>
              <a:effectLst/>
            </c:spPr>
            <c:txPr>
              <a:bodyPr rot="0" spcFirstLastPara="1" vertOverflow="ellipsis" vert="horz" wrap="square" anchor="ctr" anchorCtr="1"/>
              <a:lstStyle/>
              <a:p>
                <a:pPr>
                  <a:defRPr sz="13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Need_age!$A$15:$A$21</c:f>
              <c:strCache>
                <c:ptCount val="7"/>
                <c:pt idx="0">
                  <c:v>15 - 19</c:v>
                </c:pt>
                <c:pt idx="1">
                  <c:v>20 - 24</c:v>
                </c:pt>
                <c:pt idx="2">
                  <c:v>25 - 29</c:v>
                </c:pt>
                <c:pt idx="3">
                  <c:v>30 - 34</c:v>
                </c:pt>
                <c:pt idx="4">
                  <c:v>35 - 39</c:v>
                </c:pt>
                <c:pt idx="5">
                  <c:v>40 - 44</c:v>
                </c:pt>
                <c:pt idx="6">
                  <c:v>45 - 49</c:v>
                </c:pt>
              </c:strCache>
            </c:strRef>
          </c:cat>
          <c:val>
            <c:numRef>
              <c:f>Need_age!$B$15:$B$21</c:f>
              <c:numCache>
                <c:formatCode>0</c:formatCode>
                <c:ptCount val="7"/>
                <c:pt idx="0">
                  <c:v>458.47981875277003</c:v>
                </c:pt>
                <c:pt idx="1">
                  <c:v>18714.223964396719</c:v>
                </c:pt>
                <c:pt idx="2">
                  <c:v>89867.348195794024</c:v>
                </c:pt>
                <c:pt idx="3">
                  <c:v>196279.37920530018</c:v>
                </c:pt>
                <c:pt idx="4">
                  <c:v>373759.97950251499</c:v>
                </c:pt>
                <c:pt idx="5">
                  <c:v>481592.7459837335</c:v>
                </c:pt>
                <c:pt idx="6">
                  <c:v>494529.56011864304</c:v>
                </c:pt>
              </c:numCache>
            </c:numRef>
          </c:val>
          <c:extLst>
            <c:ext xmlns:c15="http://schemas.microsoft.com/office/drawing/2012/chart" uri="{02D57815-91ED-43cb-92C2-25804820EDAC}">
              <c15:datalabelsRange>
                <c15:f>Need_age!$B$2:$B$8</c15:f>
                <c15:dlblRangeCache>
                  <c:ptCount val="7"/>
                  <c:pt idx="0">
                    <c:v>0%</c:v>
                  </c:pt>
                  <c:pt idx="1">
                    <c:v>1%</c:v>
                  </c:pt>
                  <c:pt idx="2">
                    <c:v>6%</c:v>
                  </c:pt>
                  <c:pt idx="3">
                    <c:v>13%</c:v>
                  </c:pt>
                  <c:pt idx="4">
                    <c:v>25%</c:v>
                  </c:pt>
                  <c:pt idx="5">
                    <c:v>33%</c:v>
                  </c:pt>
                  <c:pt idx="6">
                    <c:v>34%</c:v>
                  </c:pt>
                </c15:dlblRangeCache>
              </c15:datalabelsRange>
            </c:ext>
            <c:ext xmlns:c16="http://schemas.microsoft.com/office/drawing/2014/chart" uri="{C3380CC4-5D6E-409C-BE32-E72D297353CC}">
              <c16:uniqueId val="{00000007-91CF-1947-BF98-C2464629E0CF}"/>
            </c:ext>
          </c:extLst>
        </c:ser>
        <c:ser>
          <c:idx val="1"/>
          <c:order val="1"/>
          <c:tx>
            <c:strRef>
              <c:f>Need_age!$C$14</c:f>
              <c:strCache>
                <c:ptCount val="1"/>
                <c:pt idx="0">
                  <c:v>Reversible modern methods</c:v>
                </c:pt>
              </c:strCache>
            </c:strRef>
          </c:tx>
          <c:spPr>
            <a:solidFill>
              <a:schemeClr val="accent4"/>
            </a:solidFill>
            <a:ln>
              <a:noFill/>
            </a:ln>
            <a:effectLst/>
          </c:spPr>
          <c:invertIfNegative val="0"/>
          <c:dLbls>
            <c:dLbl>
              <c:idx val="0"/>
              <c:tx>
                <c:rich>
                  <a:bodyPr/>
                  <a:lstStyle/>
                  <a:p>
                    <a:fld id="{DC37F643-5B40-41AB-971E-1C5464F76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91CF-1947-BF98-C2464629E0CF}"/>
                </c:ext>
              </c:extLst>
            </c:dLbl>
            <c:dLbl>
              <c:idx val="1"/>
              <c:tx>
                <c:rich>
                  <a:bodyPr/>
                  <a:lstStyle/>
                  <a:p>
                    <a:fld id="{F874C94D-057D-4536-9567-DDE7770B8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91CF-1947-BF98-C2464629E0CF}"/>
                </c:ext>
              </c:extLst>
            </c:dLbl>
            <c:dLbl>
              <c:idx val="2"/>
              <c:tx>
                <c:rich>
                  <a:bodyPr/>
                  <a:lstStyle/>
                  <a:p>
                    <a:fld id="{9DEEB136-4F1D-4387-BB70-509B4382E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91CF-1947-BF98-C2464629E0CF}"/>
                </c:ext>
              </c:extLst>
            </c:dLbl>
            <c:dLbl>
              <c:idx val="3"/>
              <c:tx>
                <c:rich>
                  <a:bodyPr/>
                  <a:lstStyle/>
                  <a:p>
                    <a:fld id="{796B1B37-099E-4C87-9BF3-01B567CA4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91CF-1947-BF98-C2464629E0CF}"/>
                </c:ext>
              </c:extLst>
            </c:dLbl>
            <c:dLbl>
              <c:idx val="4"/>
              <c:tx>
                <c:rich>
                  <a:bodyPr/>
                  <a:lstStyle/>
                  <a:p>
                    <a:fld id="{BFCB9A09-9951-4D61-8472-05334C8F3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91CF-1947-BF98-C2464629E0CF}"/>
                </c:ext>
              </c:extLst>
            </c:dLbl>
            <c:dLbl>
              <c:idx val="5"/>
              <c:tx>
                <c:rich>
                  <a:bodyPr/>
                  <a:lstStyle/>
                  <a:p>
                    <a:fld id="{35BB2D49-6CC4-483A-81EC-EB16CC6A1A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91CF-1947-BF98-C2464629E0CF}"/>
                </c:ext>
              </c:extLst>
            </c:dLbl>
            <c:dLbl>
              <c:idx val="6"/>
              <c:tx>
                <c:rich>
                  <a:bodyPr/>
                  <a:lstStyle/>
                  <a:p>
                    <a:fld id="{DF6969A2-E37B-4020-9553-B84710897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91CF-1947-BF98-C2464629E0CF}"/>
                </c:ext>
              </c:extLst>
            </c:dLbl>
            <c:spPr>
              <a:noFill/>
              <a:ln>
                <a:noFill/>
              </a:ln>
              <a:effectLst/>
            </c:spPr>
            <c:txPr>
              <a:bodyPr rot="0" spcFirstLastPara="1" vertOverflow="ellipsis" vert="horz" wrap="square" anchor="ctr" anchorCtr="1"/>
              <a:lstStyle/>
              <a:p>
                <a:pPr>
                  <a:defRPr sz="13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Need_age!$A$15:$A$21</c:f>
              <c:strCache>
                <c:ptCount val="7"/>
                <c:pt idx="0">
                  <c:v>15 - 19</c:v>
                </c:pt>
                <c:pt idx="1">
                  <c:v>20 - 24</c:v>
                </c:pt>
                <c:pt idx="2">
                  <c:v>25 - 29</c:v>
                </c:pt>
                <c:pt idx="3">
                  <c:v>30 - 34</c:v>
                </c:pt>
                <c:pt idx="4">
                  <c:v>35 - 39</c:v>
                </c:pt>
                <c:pt idx="5">
                  <c:v>40 - 44</c:v>
                </c:pt>
                <c:pt idx="6">
                  <c:v>45 - 49</c:v>
                </c:pt>
              </c:strCache>
            </c:strRef>
          </c:cat>
          <c:val>
            <c:numRef>
              <c:f>Need_age!$C$15:$C$21</c:f>
              <c:numCache>
                <c:formatCode>0</c:formatCode>
                <c:ptCount val="7"/>
                <c:pt idx="0">
                  <c:v>47450.002143740247</c:v>
                </c:pt>
                <c:pt idx="1">
                  <c:v>232906.31338668641</c:v>
                </c:pt>
                <c:pt idx="2">
                  <c:v>408649.21358486172</c:v>
                </c:pt>
                <c:pt idx="3">
                  <c:v>440490.83685477742</c:v>
                </c:pt>
                <c:pt idx="4">
                  <c:v>406230.62222069467</c:v>
                </c:pt>
                <c:pt idx="5">
                  <c:v>307388.90739343222</c:v>
                </c:pt>
                <c:pt idx="6">
                  <c:v>196846.85837994146</c:v>
                </c:pt>
              </c:numCache>
            </c:numRef>
          </c:val>
          <c:extLst>
            <c:ext xmlns:c15="http://schemas.microsoft.com/office/drawing/2012/chart" uri="{02D57815-91ED-43cb-92C2-25804820EDAC}">
              <c15:datalabelsRange>
                <c15:f>Need_age!$C$2:$C$8</c15:f>
                <c15:dlblRangeCache>
                  <c:ptCount val="7"/>
                  <c:pt idx="0">
                    <c:v>3%</c:v>
                  </c:pt>
                  <c:pt idx="1">
                    <c:v>16%</c:v>
                  </c:pt>
                  <c:pt idx="2">
                    <c:v>28%</c:v>
                  </c:pt>
                  <c:pt idx="3">
                    <c:v>30%</c:v>
                  </c:pt>
                  <c:pt idx="4">
                    <c:v>28%</c:v>
                  </c:pt>
                  <c:pt idx="5">
                    <c:v>21%</c:v>
                  </c:pt>
                  <c:pt idx="6">
                    <c:v>13%</c:v>
                  </c:pt>
                </c15:dlblRangeCache>
              </c15:datalabelsRange>
            </c:ext>
            <c:ext xmlns:c16="http://schemas.microsoft.com/office/drawing/2014/chart" uri="{C3380CC4-5D6E-409C-BE32-E72D297353CC}">
              <c16:uniqueId val="{0000000F-91CF-1947-BF98-C2464629E0CF}"/>
            </c:ext>
          </c:extLst>
        </c:ser>
        <c:ser>
          <c:idx val="2"/>
          <c:order val="2"/>
          <c:tx>
            <c:strRef>
              <c:f>Need_age!$D$14</c:f>
              <c:strCache>
                <c:ptCount val="1"/>
                <c:pt idx="0">
                  <c:v>Traditional methods</c:v>
                </c:pt>
              </c:strCache>
            </c:strRef>
          </c:tx>
          <c:spPr>
            <a:solidFill>
              <a:schemeClr val="accent6"/>
            </a:solidFill>
            <a:ln>
              <a:noFill/>
            </a:ln>
            <a:effectLst/>
          </c:spPr>
          <c:invertIfNegative val="0"/>
          <c:dLbls>
            <c:dLbl>
              <c:idx val="0"/>
              <c:tx>
                <c:rich>
                  <a:bodyPr/>
                  <a:lstStyle/>
                  <a:p>
                    <a:fld id="{02C13682-E94E-4CD1-A252-A6744F97D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91CF-1947-BF98-C2464629E0CF}"/>
                </c:ext>
              </c:extLst>
            </c:dLbl>
            <c:dLbl>
              <c:idx val="1"/>
              <c:tx>
                <c:rich>
                  <a:bodyPr/>
                  <a:lstStyle/>
                  <a:p>
                    <a:fld id="{8760374A-D271-41B3-9AD2-637D81052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91CF-1947-BF98-C2464629E0CF}"/>
                </c:ext>
              </c:extLst>
            </c:dLbl>
            <c:dLbl>
              <c:idx val="2"/>
              <c:tx>
                <c:rich>
                  <a:bodyPr/>
                  <a:lstStyle/>
                  <a:p>
                    <a:fld id="{B4C10A7F-AD06-4157-A51C-4EE3E9DBC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91CF-1947-BF98-C2464629E0CF}"/>
                </c:ext>
              </c:extLst>
            </c:dLbl>
            <c:dLbl>
              <c:idx val="3"/>
              <c:tx>
                <c:rich>
                  <a:bodyPr/>
                  <a:lstStyle/>
                  <a:p>
                    <a:fld id="{8E0B339A-33BF-458D-B6F2-D741C8BF4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91CF-1947-BF98-C2464629E0CF}"/>
                </c:ext>
              </c:extLst>
            </c:dLbl>
            <c:dLbl>
              <c:idx val="4"/>
              <c:tx>
                <c:rich>
                  <a:bodyPr/>
                  <a:lstStyle/>
                  <a:p>
                    <a:fld id="{4E39BD77-1EFD-4E64-93DD-E70FC2F23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91CF-1947-BF98-C2464629E0CF}"/>
                </c:ext>
              </c:extLst>
            </c:dLbl>
            <c:dLbl>
              <c:idx val="5"/>
              <c:tx>
                <c:rich>
                  <a:bodyPr/>
                  <a:lstStyle/>
                  <a:p>
                    <a:fld id="{09168F25-A92E-41E5-87F9-E7368D96C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91CF-1947-BF98-C2464629E0CF}"/>
                </c:ext>
              </c:extLst>
            </c:dLbl>
            <c:dLbl>
              <c:idx val="6"/>
              <c:tx>
                <c:rich>
                  <a:bodyPr/>
                  <a:lstStyle/>
                  <a:p>
                    <a:fld id="{40BEF805-3E4B-4D70-8A7A-8AB9F4225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91CF-1947-BF98-C2464629E0CF}"/>
                </c:ext>
              </c:extLst>
            </c:dLbl>
            <c:spPr>
              <a:noFill/>
              <a:ln>
                <a:noFill/>
              </a:ln>
              <a:effectLst/>
            </c:spPr>
            <c:txPr>
              <a:bodyPr rot="0" spcFirstLastPara="1" vertOverflow="ellipsis" vert="horz" wrap="square" anchor="ctr" anchorCtr="1"/>
              <a:lstStyle/>
              <a:p>
                <a:pPr>
                  <a:defRPr sz="13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Need_age!$A$15:$A$21</c:f>
              <c:strCache>
                <c:ptCount val="7"/>
                <c:pt idx="0">
                  <c:v>15 - 19</c:v>
                </c:pt>
                <c:pt idx="1">
                  <c:v>20 - 24</c:v>
                </c:pt>
                <c:pt idx="2">
                  <c:v>25 - 29</c:v>
                </c:pt>
                <c:pt idx="3">
                  <c:v>30 - 34</c:v>
                </c:pt>
                <c:pt idx="4">
                  <c:v>35 - 39</c:v>
                </c:pt>
                <c:pt idx="5">
                  <c:v>40 - 44</c:v>
                </c:pt>
                <c:pt idx="6">
                  <c:v>45 - 49</c:v>
                </c:pt>
              </c:strCache>
            </c:strRef>
          </c:cat>
          <c:val>
            <c:numRef>
              <c:f>Need_age!$D$15:$D$21</c:f>
              <c:numCache>
                <c:formatCode>0</c:formatCode>
                <c:ptCount val="7"/>
                <c:pt idx="0">
                  <c:v>44114.507851483795</c:v>
                </c:pt>
                <c:pt idx="1">
                  <c:v>137328.37600553178</c:v>
                </c:pt>
                <c:pt idx="2">
                  <c:v>196983.00821418944</c:v>
                </c:pt>
                <c:pt idx="3">
                  <c:v>219888.08213339534</c:v>
                </c:pt>
                <c:pt idx="4">
                  <c:v>197437.01435536047</c:v>
                </c:pt>
                <c:pt idx="5">
                  <c:v>205395.57117095194</c:v>
                </c:pt>
                <c:pt idx="6">
                  <c:v>180098.42528541308</c:v>
                </c:pt>
              </c:numCache>
            </c:numRef>
          </c:val>
          <c:extLst>
            <c:ext xmlns:c15="http://schemas.microsoft.com/office/drawing/2012/chart" uri="{02D57815-91ED-43cb-92C2-25804820EDAC}">
              <c15:datalabelsRange>
                <c15:f>Need_age!$D$2:$D$8</c15:f>
                <c15:dlblRangeCache>
                  <c:ptCount val="7"/>
                  <c:pt idx="0">
                    <c:v>3%</c:v>
                  </c:pt>
                  <c:pt idx="1">
                    <c:v>9%</c:v>
                  </c:pt>
                  <c:pt idx="2">
                    <c:v>13%</c:v>
                  </c:pt>
                  <c:pt idx="3">
                    <c:v>15%</c:v>
                  </c:pt>
                  <c:pt idx="4">
                    <c:v>13%</c:v>
                  </c:pt>
                  <c:pt idx="5">
                    <c:v>14%</c:v>
                  </c:pt>
                  <c:pt idx="6">
                    <c:v>12%</c:v>
                  </c:pt>
                </c15:dlblRangeCache>
              </c15:datalabelsRange>
            </c:ext>
            <c:ext xmlns:c16="http://schemas.microsoft.com/office/drawing/2014/chart" uri="{C3380CC4-5D6E-409C-BE32-E72D297353CC}">
              <c16:uniqueId val="{00000017-91CF-1947-BF98-C2464629E0CF}"/>
            </c:ext>
          </c:extLst>
        </c:ser>
        <c:ser>
          <c:idx val="3"/>
          <c:order val="3"/>
          <c:tx>
            <c:strRef>
              <c:f>Need_age!$E$14</c:f>
              <c:strCache>
                <c:ptCount val="1"/>
                <c:pt idx="0">
                  <c:v>Non-user but in need</c:v>
                </c:pt>
              </c:strCache>
            </c:strRef>
          </c:tx>
          <c:spPr>
            <a:solidFill>
              <a:schemeClr val="accent2">
                <a:lumMod val="60000"/>
              </a:schemeClr>
            </a:solidFill>
            <a:ln>
              <a:noFill/>
            </a:ln>
            <a:effectLst/>
          </c:spPr>
          <c:invertIfNegative val="0"/>
          <c:dLbls>
            <c:dLbl>
              <c:idx val="0"/>
              <c:tx>
                <c:rich>
                  <a:bodyPr/>
                  <a:lstStyle/>
                  <a:p>
                    <a:fld id="{9CF07A05-A954-4953-AE27-B02602FBEC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91CF-1947-BF98-C2464629E0CF}"/>
                </c:ext>
              </c:extLst>
            </c:dLbl>
            <c:dLbl>
              <c:idx val="1"/>
              <c:tx>
                <c:rich>
                  <a:bodyPr/>
                  <a:lstStyle/>
                  <a:p>
                    <a:fld id="{672B96E1-13FD-482E-8FC5-86553B29B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91CF-1947-BF98-C2464629E0CF}"/>
                </c:ext>
              </c:extLst>
            </c:dLbl>
            <c:dLbl>
              <c:idx val="2"/>
              <c:tx>
                <c:rich>
                  <a:bodyPr/>
                  <a:lstStyle/>
                  <a:p>
                    <a:fld id="{3542243A-8391-4082-83AC-68A53C3746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91CF-1947-BF98-C2464629E0CF}"/>
                </c:ext>
              </c:extLst>
            </c:dLbl>
            <c:dLbl>
              <c:idx val="3"/>
              <c:tx>
                <c:rich>
                  <a:bodyPr/>
                  <a:lstStyle/>
                  <a:p>
                    <a:fld id="{67B69AB4-3E1C-4B40-8B08-7FEEB2005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91CF-1947-BF98-C2464629E0CF}"/>
                </c:ext>
              </c:extLst>
            </c:dLbl>
            <c:dLbl>
              <c:idx val="4"/>
              <c:tx>
                <c:rich>
                  <a:bodyPr/>
                  <a:lstStyle/>
                  <a:p>
                    <a:fld id="{F9AC46C9-45D7-41AD-AFC3-D33D96013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91CF-1947-BF98-C2464629E0CF}"/>
                </c:ext>
              </c:extLst>
            </c:dLbl>
            <c:dLbl>
              <c:idx val="5"/>
              <c:tx>
                <c:rich>
                  <a:bodyPr/>
                  <a:lstStyle/>
                  <a:p>
                    <a:fld id="{029BB28B-6D96-4272-BF38-C8A78799F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91CF-1947-BF98-C2464629E0CF}"/>
                </c:ext>
              </c:extLst>
            </c:dLbl>
            <c:dLbl>
              <c:idx val="6"/>
              <c:tx>
                <c:rich>
                  <a:bodyPr/>
                  <a:lstStyle/>
                  <a:p>
                    <a:fld id="{A5EC7FF5-CBAD-4AA7-B3CC-32FBEF566B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91CF-1947-BF98-C2464629E0CF}"/>
                </c:ext>
              </c:extLst>
            </c:dLbl>
            <c:spPr>
              <a:noFill/>
              <a:ln>
                <a:noFill/>
              </a:ln>
              <a:effectLst/>
            </c:spPr>
            <c:txPr>
              <a:bodyPr rot="0" spcFirstLastPara="1" vertOverflow="ellipsis" vert="horz" wrap="square" anchor="ctr" anchorCtr="1"/>
              <a:lstStyle/>
              <a:p>
                <a:pPr>
                  <a:defRPr sz="13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Need_age!$A$15:$A$21</c:f>
              <c:strCache>
                <c:ptCount val="7"/>
                <c:pt idx="0">
                  <c:v>15 - 19</c:v>
                </c:pt>
                <c:pt idx="1">
                  <c:v>20 - 24</c:v>
                </c:pt>
                <c:pt idx="2">
                  <c:v>25 - 29</c:v>
                </c:pt>
                <c:pt idx="3">
                  <c:v>30 - 34</c:v>
                </c:pt>
                <c:pt idx="4">
                  <c:v>35 - 39</c:v>
                </c:pt>
                <c:pt idx="5">
                  <c:v>40 - 44</c:v>
                </c:pt>
                <c:pt idx="6">
                  <c:v>45 - 49</c:v>
                </c:pt>
              </c:strCache>
            </c:strRef>
          </c:cat>
          <c:val>
            <c:numRef>
              <c:f>Need_age!$E$15:$E$21</c:f>
              <c:numCache>
                <c:formatCode>0</c:formatCode>
                <c:ptCount val="7"/>
                <c:pt idx="0">
                  <c:v>97252.594000774479</c:v>
                </c:pt>
                <c:pt idx="1">
                  <c:v>292662.42884026997</c:v>
                </c:pt>
                <c:pt idx="2">
                  <c:v>312687.20101853914</c:v>
                </c:pt>
                <c:pt idx="3">
                  <c:v>307222.12867083255</c:v>
                </c:pt>
                <c:pt idx="4">
                  <c:v>238676.36519471015</c:v>
                </c:pt>
                <c:pt idx="5">
                  <c:v>197205.97100370246</c:v>
                </c:pt>
                <c:pt idx="6">
                  <c:v>134586.0940672716</c:v>
                </c:pt>
              </c:numCache>
            </c:numRef>
          </c:val>
          <c:extLst>
            <c:ext xmlns:c15="http://schemas.microsoft.com/office/drawing/2012/chart" uri="{02D57815-91ED-43cb-92C2-25804820EDAC}">
              <c15:datalabelsRange>
                <c15:f>Need_age!$E$2:$E$8</c15:f>
                <c15:dlblRangeCache>
                  <c:ptCount val="7"/>
                  <c:pt idx="0">
                    <c:v>7%</c:v>
                  </c:pt>
                  <c:pt idx="1">
                    <c:v>20%</c:v>
                  </c:pt>
                  <c:pt idx="2">
                    <c:v>21%</c:v>
                  </c:pt>
                  <c:pt idx="3">
                    <c:v>21%</c:v>
                  </c:pt>
                  <c:pt idx="4">
                    <c:v>16%</c:v>
                  </c:pt>
                  <c:pt idx="5">
                    <c:v>13%</c:v>
                  </c:pt>
                  <c:pt idx="6">
                    <c:v>9%</c:v>
                  </c:pt>
                </c15:dlblRangeCache>
              </c15:datalabelsRange>
            </c:ext>
            <c:ext xmlns:c16="http://schemas.microsoft.com/office/drawing/2014/chart" uri="{C3380CC4-5D6E-409C-BE32-E72D297353CC}">
              <c16:uniqueId val="{0000001F-91CF-1947-BF98-C2464629E0CF}"/>
            </c:ext>
          </c:extLst>
        </c:ser>
        <c:dLbls>
          <c:showLegendKey val="0"/>
          <c:showVal val="0"/>
          <c:showCatName val="0"/>
          <c:showSerName val="0"/>
          <c:showPercent val="0"/>
          <c:showBubbleSize val="0"/>
        </c:dLbls>
        <c:gapWidth val="219"/>
        <c:overlap val="-27"/>
        <c:axId val="306721215"/>
        <c:axId val="306722943"/>
      </c:barChart>
      <c:catAx>
        <c:axId val="30672121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06722943"/>
        <c:crosses val="autoZero"/>
        <c:auto val="1"/>
        <c:lblAlgn val="ctr"/>
        <c:lblOffset val="100"/>
        <c:noMultiLvlLbl val="0"/>
      </c:catAx>
      <c:valAx>
        <c:axId val="306722943"/>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06721215"/>
        <c:crosses val="autoZero"/>
        <c:crossBetween val="between"/>
        <c:dispUnits>
          <c:builtInUnit val="hundredThousands"/>
          <c:dispUnitsLbl>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Gill Sans MT" panose="020B0502020104020203" pitchFamily="34" charset="77"/>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Aged 15-24</a:t>
            </a:r>
          </a:p>
        </c:rich>
      </c:tx>
      <c:layout>
        <c:manualLayout>
          <c:xMode val="edge"/>
          <c:yMode val="edge"/>
          <c:x val="0.26363030706421936"/>
          <c:y val="2.8760258175887905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lineChart>
        <c:grouping val="standard"/>
        <c:varyColors val="0"/>
        <c:ser>
          <c:idx val="0"/>
          <c:order val="0"/>
          <c:tx>
            <c:strRef>
              <c:f>Need_edu_byage!$B$2</c:f>
              <c:strCache>
                <c:ptCount val="1"/>
                <c:pt idx="0">
                  <c:v>Permanent methods</c:v>
                </c:pt>
              </c:strCache>
            </c:strRef>
          </c:tx>
          <c:spPr>
            <a:ln w="28575" cap="rnd">
              <a:solidFill>
                <a:schemeClr val="accent2"/>
              </a:solidFill>
              <a:round/>
            </a:ln>
            <a:effectLst/>
          </c:spPr>
          <c:marker>
            <c:symbol val="none"/>
          </c:marker>
          <c:cat>
            <c:strRef>
              <c:f>Need_edu_byage!$A$3:$A$6</c:f>
              <c:strCache>
                <c:ptCount val="4"/>
                <c:pt idx="0">
                  <c:v>No education</c:v>
                </c:pt>
                <c:pt idx="1">
                  <c:v>Basic education</c:v>
                </c:pt>
                <c:pt idx="2">
                  <c:v>Secondary education</c:v>
                </c:pt>
                <c:pt idx="3">
                  <c:v>Higher education</c:v>
                </c:pt>
              </c:strCache>
            </c:strRef>
          </c:cat>
          <c:val>
            <c:numRef>
              <c:f>Need_edu_byage!$B$3:$B$6</c:f>
              <c:numCache>
                <c:formatCode>0.0%</c:formatCode>
                <c:ptCount val="4"/>
                <c:pt idx="0">
                  <c:v>1.264578325839041E-2</c:v>
                </c:pt>
                <c:pt idx="1">
                  <c:v>1.1036501912390209E-2</c:v>
                </c:pt>
                <c:pt idx="2">
                  <c:v>3.5995175883597841E-3</c:v>
                </c:pt>
                <c:pt idx="3">
                  <c:v>0</c:v>
                </c:pt>
              </c:numCache>
            </c:numRef>
          </c:val>
          <c:smooth val="0"/>
          <c:extLst>
            <c:ext xmlns:c16="http://schemas.microsoft.com/office/drawing/2014/chart" uri="{C3380CC4-5D6E-409C-BE32-E72D297353CC}">
              <c16:uniqueId val="{00000000-EA39-3249-88DC-FBE642479686}"/>
            </c:ext>
          </c:extLst>
        </c:ser>
        <c:ser>
          <c:idx val="1"/>
          <c:order val="1"/>
          <c:tx>
            <c:strRef>
              <c:f>Need_edu_byage!$C$2</c:f>
              <c:strCache>
                <c:ptCount val="1"/>
                <c:pt idx="0">
                  <c:v>Reversible modern methods</c:v>
                </c:pt>
              </c:strCache>
            </c:strRef>
          </c:tx>
          <c:spPr>
            <a:ln w="28575" cap="rnd">
              <a:solidFill>
                <a:schemeClr val="accent4"/>
              </a:solidFill>
              <a:round/>
            </a:ln>
            <a:effectLst/>
          </c:spPr>
          <c:marker>
            <c:symbol val="none"/>
          </c:marker>
          <c:cat>
            <c:strRef>
              <c:f>Need_edu_byage!$A$3:$A$6</c:f>
              <c:strCache>
                <c:ptCount val="4"/>
                <c:pt idx="0">
                  <c:v>No education</c:v>
                </c:pt>
                <c:pt idx="1">
                  <c:v>Basic education</c:v>
                </c:pt>
                <c:pt idx="2">
                  <c:v>Secondary education</c:v>
                </c:pt>
                <c:pt idx="3">
                  <c:v>Higher education</c:v>
                </c:pt>
              </c:strCache>
            </c:strRef>
          </c:cat>
          <c:val>
            <c:numRef>
              <c:f>Need_edu_byage!$C$3:$C$6</c:f>
              <c:numCache>
                <c:formatCode>0.0%</c:formatCode>
                <c:ptCount val="4"/>
                <c:pt idx="0">
                  <c:v>0.1011007056126728</c:v>
                </c:pt>
                <c:pt idx="1">
                  <c:v>0.12749513599294571</c:v>
                </c:pt>
                <c:pt idx="2">
                  <c:v>7.8266587238354682E-2</c:v>
                </c:pt>
                <c:pt idx="3">
                  <c:v>6.4424225612842348E-2</c:v>
                </c:pt>
              </c:numCache>
            </c:numRef>
          </c:val>
          <c:smooth val="0"/>
          <c:extLst>
            <c:ext xmlns:c16="http://schemas.microsoft.com/office/drawing/2014/chart" uri="{C3380CC4-5D6E-409C-BE32-E72D297353CC}">
              <c16:uniqueId val="{00000001-EA39-3249-88DC-FBE642479686}"/>
            </c:ext>
          </c:extLst>
        </c:ser>
        <c:ser>
          <c:idx val="2"/>
          <c:order val="2"/>
          <c:tx>
            <c:strRef>
              <c:f>Need_edu_byage!$D$2</c:f>
              <c:strCache>
                <c:ptCount val="1"/>
                <c:pt idx="0">
                  <c:v>Traditional methods</c:v>
                </c:pt>
              </c:strCache>
            </c:strRef>
          </c:tx>
          <c:spPr>
            <a:ln w="28575" cap="rnd">
              <a:solidFill>
                <a:schemeClr val="accent6"/>
              </a:solidFill>
              <a:round/>
            </a:ln>
            <a:effectLst/>
          </c:spPr>
          <c:marker>
            <c:symbol val="none"/>
          </c:marker>
          <c:cat>
            <c:strRef>
              <c:f>Need_edu_byage!$A$3:$A$6</c:f>
              <c:strCache>
                <c:ptCount val="4"/>
                <c:pt idx="0">
                  <c:v>No education</c:v>
                </c:pt>
                <c:pt idx="1">
                  <c:v>Basic education</c:v>
                </c:pt>
                <c:pt idx="2">
                  <c:v>Secondary education</c:v>
                </c:pt>
                <c:pt idx="3">
                  <c:v>Higher education</c:v>
                </c:pt>
              </c:strCache>
            </c:strRef>
          </c:cat>
          <c:val>
            <c:numRef>
              <c:f>Need_edu_byage!$D$3:$D$6</c:f>
              <c:numCache>
                <c:formatCode>0.0%</c:formatCode>
                <c:ptCount val="4"/>
                <c:pt idx="0">
                  <c:v>4.0535164156073528E-2</c:v>
                </c:pt>
                <c:pt idx="1">
                  <c:v>5.8644497178908968E-2</c:v>
                </c:pt>
                <c:pt idx="2">
                  <c:v>6.3850106498497677E-2</c:v>
                </c:pt>
                <c:pt idx="3">
                  <c:v>0.112555282010794</c:v>
                </c:pt>
              </c:numCache>
            </c:numRef>
          </c:val>
          <c:smooth val="0"/>
          <c:extLst>
            <c:ext xmlns:c16="http://schemas.microsoft.com/office/drawing/2014/chart" uri="{C3380CC4-5D6E-409C-BE32-E72D297353CC}">
              <c16:uniqueId val="{00000002-EA39-3249-88DC-FBE642479686}"/>
            </c:ext>
          </c:extLst>
        </c:ser>
        <c:ser>
          <c:idx val="3"/>
          <c:order val="3"/>
          <c:tx>
            <c:strRef>
              <c:f>Need_edu_byage!$E$2</c:f>
              <c:strCache>
                <c:ptCount val="1"/>
                <c:pt idx="0">
                  <c:v>Non-user but in need</c:v>
                </c:pt>
              </c:strCache>
            </c:strRef>
          </c:tx>
          <c:spPr>
            <a:ln w="28575" cap="rnd">
              <a:solidFill>
                <a:schemeClr val="accent2">
                  <a:lumMod val="60000"/>
                </a:schemeClr>
              </a:solidFill>
              <a:round/>
            </a:ln>
            <a:effectLst/>
          </c:spPr>
          <c:marker>
            <c:symbol val="none"/>
          </c:marker>
          <c:cat>
            <c:strRef>
              <c:f>Need_edu_byage!$A$3:$A$6</c:f>
              <c:strCache>
                <c:ptCount val="4"/>
                <c:pt idx="0">
                  <c:v>No education</c:v>
                </c:pt>
                <c:pt idx="1">
                  <c:v>Basic education</c:v>
                </c:pt>
                <c:pt idx="2">
                  <c:v>Secondary education</c:v>
                </c:pt>
                <c:pt idx="3">
                  <c:v>Higher education</c:v>
                </c:pt>
              </c:strCache>
            </c:strRef>
          </c:cat>
          <c:val>
            <c:numRef>
              <c:f>Need_edu_byage!$E$3:$E$6</c:f>
              <c:numCache>
                <c:formatCode>0.0%</c:formatCode>
                <c:ptCount val="4"/>
                <c:pt idx="0">
                  <c:v>0.27545618719531362</c:v>
                </c:pt>
                <c:pt idx="1">
                  <c:v>0.1660522728399359</c:v>
                </c:pt>
                <c:pt idx="2">
                  <c:v>0.1006088402274456</c:v>
                </c:pt>
                <c:pt idx="3">
                  <c:v>5.2504503406658597E-2</c:v>
                </c:pt>
              </c:numCache>
            </c:numRef>
          </c:val>
          <c:smooth val="0"/>
          <c:extLst>
            <c:ext xmlns:c16="http://schemas.microsoft.com/office/drawing/2014/chart" uri="{C3380CC4-5D6E-409C-BE32-E72D297353CC}">
              <c16:uniqueId val="{00000003-EA39-3249-88DC-FBE642479686}"/>
            </c:ext>
          </c:extLst>
        </c:ser>
        <c:dLbls>
          <c:showLegendKey val="0"/>
          <c:showVal val="0"/>
          <c:showCatName val="0"/>
          <c:showSerName val="0"/>
          <c:showPercent val="0"/>
          <c:showBubbleSize val="0"/>
        </c:dLbls>
        <c:smooth val="0"/>
        <c:axId val="517148527"/>
        <c:axId val="273399407"/>
      </c:lineChart>
      <c:catAx>
        <c:axId val="517148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273399407"/>
        <c:crosses val="autoZero"/>
        <c:auto val="1"/>
        <c:lblAlgn val="ctr"/>
        <c:lblOffset val="100"/>
        <c:noMultiLvlLbl val="0"/>
      </c:catAx>
      <c:valAx>
        <c:axId val="273399407"/>
        <c:scaling>
          <c:orientation val="minMax"/>
          <c:max val="0.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population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517148527"/>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showDLblsOverMax val="0"/>
  </c:chart>
  <c:spPr>
    <a:noFill/>
    <a:ln>
      <a:noFill/>
    </a:ln>
    <a:effectLst/>
  </c:spPr>
  <c:txPr>
    <a:bodyPr/>
    <a:lstStyle/>
    <a:p>
      <a:pPr>
        <a:defRPr>
          <a:latin typeface="Gill Sans MT" panose="020B0502020104020203" pitchFamily="34" charset="77"/>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Aged 25-34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manualLayout>
          <c:layoutTarget val="inner"/>
          <c:xMode val="edge"/>
          <c:yMode val="edge"/>
          <c:x val="0.11842637166401412"/>
          <c:y val="0.14885487910177411"/>
          <c:w val="0.84380678617369287"/>
          <c:h val="0.67955605031395272"/>
        </c:manualLayout>
      </c:layout>
      <c:lineChart>
        <c:grouping val="standard"/>
        <c:varyColors val="0"/>
        <c:ser>
          <c:idx val="0"/>
          <c:order val="0"/>
          <c:tx>
            <c:strRef>
              <c:f>Need_edu_byage!$B$2</c:f>
              <c:strCache>
                <c:ptCount val="1"/>
                <c:pt idx="0">
                  <c:v>Permanent methods</c:v>
                </c:pt>
              </c:strCache>
            </c:strRef>
          </c:tx>
          <c:spPr>
            <a:ln w="28575" cap="rnd">
              <a:solidFill>
                <a:schemeClr val="accent2"/>
              </a:solidFill>
              <a:round/>
            </a:ln>
            <a:effectLst/>
          </c:spPr>
          <c:marker>
            <c:symbol val="none"/>
          </c:marker>
          <c:cat>
            <c:strRef>
              <c:f>Need_edu_byage!$A$10:$A$13</c:f>
              <c:strCache>
                <c:ptCount val="4"/>
                <c:pt idx="0">
                  <c:v>No education</c:v>
                </c:pt>
                <c:pt idx="1">
                  <c:v>Basic education</c:v>
                </c:pt>
                <c:pt idx="2">
                  <c:v>Secondary education</c:v>
                </c:pt>
                <c:pt idx="3">
                  <c:v>Higher education</c:v>
                </c:pt>
              </c:strCache>
            </c:strRef>
          </c:cat>
          <c:val>
            <c:numRef>
              <c:f>Need_edu_byage!$B$10:$B$13</c:f>
              <c:numCache>
                <c:formatCode>0.0%</c:formatCode>
                <c:ptCount val="4"/>
                <c:pt idx="0">
                  <c:v>0.19339089566472839</c:v>
                </c:pt>
                <c:pt idx="1">
                  <c:v>0.1084253590337856</c:v>
                </c:pt>
                <c:pt idx="2">
                  <c:v>4.6214551703912643E-2</c:v>
                </c:pt>
                <c:pt idx="3">
                  <c:v>3.6367170420190748E-2</c:v>
                </c:pt>
              </c:numCache>
            </c:numRef>
          </c:val>
          <c:smooth val="0"/>
          <c:extLst>
            <c:ext xmlns:c16="http://schemas.microsoft.com/office/drawing/2014/chart" uri="{C3380CC4-5D6E-409C-BE32-E72D297353CC}">
              <c16:uniqueId val="{00000000-95E2-6B4D-AC02-8C6899387AB5}"/>
            </c:ext>
          </c:extLst>
        </c:ser>
        <c:ser>
          <c:idx val="1"/>
          <c:order val="1"/>
          <c:tx>
            <c:strRef>
              <c:f>Need_edu_byage!$C$2</c:f>
              <c:strCache>
                <c:ptCount val="1"/>
                <c:pt idx="0">
                  <c:v>Reversible modern methods</c:v>
                </c:pt>
              </c:strCache>
            </c:strRef>
          </c:tx>
          <c:spPr>
            <a:ln w="28575" cap="rnd">
              <a:solidFill>
                <a:schemeClr val="accent4"/>
              </a:solidFill>
              <a:round/>
            </a:ln>
            <a:effectLst/>
          </c:spPr>
          <c:marker>
            <c:symbol val="none"/>
          </c:marker>
          <c:cat>
            <c:strRef>
              <c:f>Need_edu_byage!$A$10:$A$13</c:f>
              <c:strCache>
                <c:ptCount val="4"/>
                <c:pt idx="0">
                  <c:v>No education</c:v>
                </c:pt>
                <c:pt idx="1">
                  <c:v>Basic education</c:v>
                </c:pt>
                <c:pt idx="2">
                  <c:v>Secondary education</c:v>
                </c:pt>
                <c:pt idx="3">
                  <c:v>Higher education</c:v>
                </c:pt>
              </c:strCache>
            </c:strRef>
          </c:cat>
          <c:val>
            <c:numRef>
              <c:f>Need_edu_byage!$C$10:$C$13</c:f>
              <c:numCache>
                <c:formatCode>0.0%</c:formatCode>
                <c:ptCount val="4"/>
                <c:pt idx="0">
                  <c:v>0.2707475508913425</c:v>
                </c:pt>
                <c:pt idx="1">
                  <c:v>0.33463682278263751</c:v>
                </c:pt>
                <c:pt idx="2">
                  <c:v>0.28045106436301909</c:v>
                </c:pt>
                <c:pt idx="3">
                  <c:v>0.17621705072671559</c:v>
                </c:pt>
              </c:numCache>
            </c:numRef>
          </c:val>
          <c:smooth val="0"/>
          <c:extLst>
            <c:ext xmlns:c16="http://schemas.microsoft.com/office/drawing/2014/chart" uri="{C3380CC4-5D6E-409C-BE32-E72D297353CC}">
              <c16:uniqueId val="{00000001-95E2-6B4D-AC02-8C6899387AB5}"/>
            </c:ext>
          </c:extLst>
        </c:ser>
        <c:ser>
          <c:idx val="2"/>
          <c:order val="2"/>
          <c:tx>
            <c:strRef>
              <c:f>Need_edu_byage!$D$2</c:f>
              <c:strCache>
                <c:ptCount val="1"/>
                <c:pt idx="0">
                  <c:v>Traditional methods</c:v>
                </c:pt>
              </c:strCache>
            </c:strRef>
          </c:tx>
          <c:spPr>
            <a:ln w="28575" cap="rnd">
              <a:solidFill>
                <a:schemeClr val="accent6"/>
              </a:solidFill>
              <a:round/>
            </a:ln>
            <a:effectLst/>
          </c:spPr>
          <c:marker>
            <c:symbol val="none"/>
          </c:marker>
          <c:cat>
            <c:strRef>
              <c:f>Need_edu_byage!$A$10:$A$13</c:f>
              <c:strCache>
                <c:ptCount val="4"/>
                <c:pt idx="0">
                  <c:v>No education</c:v>
                </c:pt>
                <c:pt idx="1">
                  <c:v>Basic education</c:v>
                </c:pt>
                <c:pt idx="2">
                  <c:v>Secondary education</c:v>
                </c:pt>
                <c:pt idx="3">
                  <c:v>Higher education</c:v>
                </c:pt>
              </c:strCache>
            </c:strRef>
          </c:cat>
          <c:val>
            <c:numRef>
              <c:f>Need_edu_byage!$D$10:$D$13</c:f>
              <c:numCache>
                <c:formatCode>0.0%</c:formatCode>
                <c:ptCount val="4"/>
                <c:pt idx="0">
                  <c:v>6.3055427041177781E-2</c:v>
                </c:pt>
                <c:pt idx="1">
                  <c:v>0.1107979869239642</c:v>
                </c:pt>
                <c:pt idx="2">
                  <c:v>0.18169290370519731</c:v>
                </c:pt>
                <c:pt idx="3">
                  <c:v>0.25643824070599153</c:v>
                </c:pt>
              </c:numCache>
            </c:numRef>
          </c:val>
          <c:smooth val="0"/>
          <c:extLst>
            <c:ext xmlns:c16="http://schemas.microsoft.com/office/drawing/2014/chart" uri="{C3380CC4-5D6E-409C-BE32-E72D297353CC}">
              <c16:uniqueId val="{00000002-95E2-6B4D-AC02-8C6899387AB5}"/>
            </c:ext>
          </c:extLst>
        </c:ser>
        <c:ser>
          <c:idx val="3"/>
          <c:order val="3"/>
          <c:tx>
            <c:strRef>
              <c:f>Need_edu_byage!$E$2</c:f>
              <c:strCache>
                <c:ptCount val="1"/>
                <c:pt idx="0">
                  <c:v>Non-user but in need</c:v>
                </c:pt>
              </c:strCache>
            </c:strRef>
          </c:tx>
          <c:spPr>
            <a:ln w="28575" cap="rnd">
              <a:solidFill>
                <a:schemeClr val="accent2">
                  <a:lumMod val="60000"/>
                </a:schemeClr>
              </a:solidFill>
              <a:round/>
            </a:ln>
            <a:effectLst/>
          </c:spPr>
          <c:marker>
            <c:symbol val="none"/>
          </c:marker>
          <c:cat>
            <c:strRef>
              <c:f>Need_edu_byage!$A$10:$A$13</c:f>
              <c:strCache>
                <c:ptCount val="4"/>
                <c:pt idx="0">
                  <c:v>No education</c:v>
                </c:pt>
                <c:pt idx="1">
                  <c:v>Basic education</c:v>
                </c:pt>
                <c:pt idx="2">
                  <c:v>Secondary education</c:v>
                </c:pt>
                <c:pt idx="3">
                  <c:v>Higher education</c:v>
                </c:pt>
              </c:strCache>
            </c:strRef>
          </c:cat>
          <c:val>
            <c:numRef>
              <c:f>Need_edu_byage!$E$10:$E$13</c:f>
              <c:numCache>
                <c:formatCode>0.0%</c:formatCode>
                <c:ptCount val="4"/>
                <c:pt idx="0">
                  <c:v>0.21878730282317951</c:v>
                </c:pt>
                <c:pt idx="1">
                  <c:v>0.23450352366196131</c:v>
                </c:pt>
                <c:pt idx="2">
                  <c:v>0.20517847196300831</c:v>
                </c:pt>
                <c:pt idx="3">
                  <c:v>0.12245846290100509</c:v>
                </c:pt>
              </c:numCache>
            </c:numRef>
          </c:val>
          <c:smooth val="0"/>
          <c:extLst>
            <c:ext xmlns:c16="http://schemas.microsoft.com/office/drawing/2014/chart" uri="{C3380CC4-5D6E-409C-BE32-E72D297353CC}">
              <c16:uniqueId val="{00000003-95E2-6B4D-AC02-8C6899387AB5}"/>
            </c:ext>
          </c:extLst>
        </c:ser>
        <c:dLbls>
          <c:showLegendKey val="0"/>
          <c:showVal val="0"/>
          <c:showCatName val="0"/>
          <c:showSerName val="0"/>
          <c:showPercent val="0"/>
          <c:showBubbleSize val="0"/>
        </c:dLbls>
        <c:smooth val="0"/>
        <c:axId val="517148527"/>
        <c:axId val="273399407"/>
      </c:lineChart>
      <c:catAx>
        <c:axId val="517148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273399407"/>
        <c:crosses val="autoZero"/>
        <c:auto val="1"/>
        <c:lblAlgn val="ctr"/>
        <c:lblOffset val="100"/>
        <c:noMultiLvlLbl val="0"/>
      </c:catAx>
      <c:valAx>
        <c:axId val="273399407"/>
        <c:scaling>
          <c:orientation val="minMax"/>
          <c:max val="0.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population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517148527"/>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Gill Sans MT" panose="020B0502020104020203" pitchFamily="34" charset="77"/>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Aged 35-49</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manualLayout>
          <c:layoutTarget val="inner"/>
          <c:xMode val="edge"/>
          <c:yMode val="edge"/>
          <c:x val="0.11842637166401412"/>
          <c:y val="0.12740156540168052"/>
          <c:w val="0.85560892434940949"/>
          <c:h val="0.68412125786485356"/>
        </c:manualLayout>
      </c:layout>
      <c:lineChart>
        <c:grouping val="standard"/>
        <c:varyColors val="0"/>
        <c:ser>
          <c:idx val="0"/>
          <c:order val="0"/>
          <c:tx>
            <c:strRef>
              <c:f>Need_edu_byage!$B$2</c:f>
              <c:strCache>
                <c:ptCount val="1"/>
                <c:pt idx="0">
                  <c:v>Permanent methods</c:v>
                </c:pt>
              </c:strCache>
            </c:strRef>
          </c:tx>
          <c:spPr>
            <a:ln w="28575" cap="rnd">
              <a:solidFill>
                <a:schemeClr val="accent2"/>
              </a:solidFill>
              <a:round/>
            </a:ln>
            <a:effectLst/>
          </c:spPr>
          <c:marker>
            <c:symbol val="none"/>
          </c:marker>
          <c:cat>
            <c:strRef>
              <c:f>Need_edu_byage!$A$17:$A$20</c:f>
              <c:strCache>
                <c:ptCount val="4"/>
                <c:pt idx="0">
                  <c:v>No education</c:v>
                </c:pt>
                <c:pt idx="1">
                  <c:v>Basic education</c:v>
                </c:pt>
                <c:pt idx="2">
                  <c:v>Secondary education</c:v>
                </c:pt>
                <c:pt idx="3">
                  <c:v>Higher education</c:v>
                </c:pt>
              </c:strCache>
            </c:strRef>
          </c:cat>
          <c:val>
            <c:numRef>
              <c:f>Need_edu_byage!$B$17:$B$20</c:f>
              <c:numCache>
                <c:formatCode>0.0%</c:formatCode>
                <c:ptCount val="4"/>
                <c:pt idx="0">
                  <c:v>0.38067438842904761</c:v>
                </c:pt>
                <c:pt idx="1">
                  <c:v>0.27113075988999868</c:v>
                </c:pt>
                <c:pt idx="2">
                  <c:v>0.14005256659679399</c:v>
                </c:pt>
                <c:pt idx="3">
                  <c:v>0.15449091475627461</c:v>
                </c:pt>
              </c:numCache>
            </c:numRef>
          </c:val>
          <c:smooth val="0"/>
          <c:extLst>
            <c:ext xmlns:c16="http://schemas.microsoft.com/office/drawing/2014/chart" uri="{C3380CC4-5D6E-409C-BE32-E72D297353CC}">
              <c16:uniqueId val="{00000000-D1B7-4C49-9C0C-6FF3D964E417}"/>
            </c:ext>
          </c:extLst>
        </c:ser>
        <c:ser>
          <c:idx val="1"/>
          <c:order val="1"/>
          <c:tx>
            <c:strRef>
              <c:f>Need_edu_byage!$C$2</c:f>
              <c:strCache>
                <c:ptCount val="1"/>
                <c:pt idx="0">
                  <c:v>Reversible modern methods</c:v>
                </c:pt>
              </c:strCache>
            </c:strRef>
          </c:tx>
          <c:spPr>
            <a:ln w="28575" cap="rnd">
              <a:solidFill>
                <a:schemeClr val="accent4"/>
              </a:solidFill>
              <a:round/>
            </a:ln>
            <a:effectLst/>
          </c:spPr>
          <c:marker>
            <c:symbol val="none"/>
          </c:marker>
          <c:cat>
            <c:strRef>
              <c:f>Need_edu_byage!$A$17:$A$20</c:f>
              <c:strCache>
                <c:ptCount val="4"/>
                <c:pt idx="0">
                  <c:v>No education</c:v>
                </c:pt>
                <c:pt idx="1">
                  <c:v>Basic education</c:v>
                </c:pt>
                <c:pt idx="2">
                  <c:v>Secondary education</c:v>
                </c:pt>
                <c:pt idx="3">
                  <c:v>Higher education</c:v>
                </c:pt>
              </c:strCache>
            </c:strRef>
          </c:cat>
          <c:val>
            <c:numRef>
              <c:f>Need_edu_byage!$C$17:$C$20</c:f>
              <c:numCache>
                <c:formatCode>0.0%</c:formatCode>
                <c:ptCount val="4"/>
                <c:pt idx="0">
                  <c:v>0.20364053962486109</c:v>
                </c:pt>
                <c:pt idx="1">
                  <c:v>0.21809108161211641</c:v>
                </c:pt>
                <c:pt idx="2">
                  <c:v>0.24246226893502529</c:v>
                </c:pt>
                <c:pt idx="3">
                  <c:v>0.24828561351169159</c:v>
                </c:pt>
              </c:numCache>
            </c:numRef>
          </c:val>
          <c:smooth val="0"/>
          <c:extLst>
            <c:ext xmlns:c16="http://schemas.microsoft.com/office/drawing/2014/chart" uri="{C3380CC4-5D6E-409C-BE32-E72D297353CC}">
              <c16:uniqueId val="{00000001-D1B7-4C49-9C0C-6FF3D964E417}"/>
            </c:ext>
          </c:extLst>
        </c:ser>
        <c:ser>
          <c:idx val="2"/>
          <c:order val="2"/>
          <c:tx>
            <c:strRef>
              <c:f>Need_edu_byage!$D$2</c:f>
              <c:strCache>
                <c:ptCount val="1"/>
                <c:pt idx="0">
                  <c:v>Traditional methods</c:v>
                </c:pt>
              </c:strCache>
            </c:strRef>
          </c:tx>
          <c:spPr>
            <a:ln w="28575" cap="rnd">
              <a:solidFill>
                <a:schemeClr val="accent6"/>
              </a:solidFill>
              <a:round/>
            </a:ln>
            <a:effectLst/>
          </c:spPr>
          <c:marker>
            <c:symbol val="none"/>
          </c:marker>
          <c:cat>
            <c:strRef>
              <c:f>Need_edu_byage!$A$17:$A$20</c:f>
              <c:strCache>
                <c:ptCount val="4"/>
                <c:pt idx="0">
                  <c:v>No education</c:v>
                </c:pt>
                <c:pt idx="1">
                  <c:v>Basic education</c:v>
                </c:pt>
                <c:pt idx="2">
                  <c:v>Secondary education</c:v>
                </c:pt>
                <c:pt idx="3">
                  <c:v>Higher education</c:v>
                </c:pt>
              </c:strCache>
            </c:strRef>
          </c:cat>
          <c:val>
            <c:numRef>
              <c:f>Need_edu_byage!$D$17:$D$20</c:f>
              <c:numCache>
                <c:formatCode>0.0%</c:formatCode>
                <c:ptCount val="4"/>
                <c:pt idx="0">
                  <c:v>8.0828242121764871E-2</c:v>
                </c:pt>
                <c:pt idx="1">
                  <c:v>0.14727088694133009</c:v>
                </c:pt>
                <c:pt idx="2">
                  <c:v>0.23812668164176121</c:v>
                </c:pt>
                <c:pt idx="3">
                  <c:v>0.24381315954135349</c:v>
                </c:pt>
              </c:numCache>
            </c:numRef>
          </c:val>
          <c:smooth val="0"/>
          <c:extLst>
            <c:ext xmlns:c16="http://schemas.microsoft.com/office/drawing/2014/chart" uri="{C3380CC4-5D6E-409C-BE32-E72D297353CC}">
              <c16:uniqueId val="{00000002-D1B7-4C49-9C0C-6FF3D964E417}"/>
            </c:ext>
          </c:extLst>
        </c:ser>
        <c:ser>
          <c:idx val="3"/>
          <c:order val="3"/>
          <c:tx>
            <c:strRef>
              <c:f>Need_edu_byage!$E$2</c:f>
              <c:strCache>
                <c:ptCount val="1"/>
                <c:pt idx="0">
                  <c:v>Non-user but in need</c:v>
                </c:pt>
              </c:strCache>
            </c:strRef>
          </c:tx>
          <c:spPr>
            <a:ln w="28575" cap="rnd">
              <a:solidFill>
                <a:schemeClr val="accent2">
                  <a:lumMod val="60000"/>
                </a:schemeClr>
              </a:solidFill>
              <a:round/>
            </a:ln>
            <a:effectLst/>
          </c:spPr>
          <c:marker>
            <c:symbol val="none"/>
          </c:marker>
          <c:cat>
            <c:strRef>
              <c:f>Need_edu_byage!$A$17:$A$20</c:f>
              <c:strCache>
                <c:ptCount val="4"/>
                <c:pt idx="0">
                  <c:v>No education</c:v>
                </c:pt>
                <c:pt idx="1">
                  <c:v>Basic education</c:v>
                </c:pt>
                <c:pt idx="2">
                  <c:v>Secondary education</c:v>
                </c:pt>
                <c:pt idx="3">
                  <c:v>Higher education</c:v>
                </c:pt>
              </c:strCache>
            </c:strRef>
          </c:cat>
          <c:val>
            <c:numRef>
              <c:f>Need_edu_byage!$E$17:$E$20</c:f>
              <c:numCache>
                <c:formatCode>0.0%</c:formatCode>
                <c:ptCount val="4"/>
                <c:pt idx="0">
                  <c:v>0.1078317474480518</c:v>
                </c:pt>
                <c:pt idx="1">
                  <c:v>0.17374708771392339</c:v>
                </c:pt>
                <c:pt idx="2">
                  <c:v>0.14506289673812339</c:v>
                </c:pt>
                <c:pt idx="3">
                  <c:v>0.1374560805698693</c:v>
                </c:pt>
              </c:numCache>
            </c:numRef>
          </c:val>
          <c:smooth val="0"/>
          <c:extLst>
            <c:ext xmlns:c16="http://schemas.microsoft.com/office/drawing/2014/chart" uri="{C3380CC4-5D6E-409C-BE32-E72D297353CC}">
              <c16:uniqueId val="{00000003-D1B7-4C49-9C0C-6FF3D964E417}"/>
            </c:ext>
          </c:extLst>
        </c:ser>
        <c:dLbls>
          <c:showLegendKey val="0"/>
          <c:showVal val="0"/>
          <c:showCatName val="0"/>
          <c:showSerName val="0"/>
          <c:showPercent val="0"/>
          <c:showBubbleSize val="0"/>
        </c:dLbls>
        <c:smooth val="0"/>
        <c:axId val="517148527"/>
        <c:axId val="273399407"/>
      </c:lineChart>
      <c:catAx>
        <c:axId val="517148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273399407"/>
        <c:crosses val="autoZero"/>
        <c:auto val="1"/>
        <c:lblAlgn val="ctr"/>
        <c:lblOffset val="100"/>
        <c:noMultiLvlLbl val="0"/>
      </c:catAx>
      <c:valAx>
        <c:axId val="273399407"/>
        <c:scaling>
          <c:orientation val="minMax"/>
          <c:max val="0.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population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517148527"/>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Gill Sans MT" panose="020B0502020104020203" pitchFamily="34" charset="77"/>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Use/Need among women of reproductive age in Nepal by province</a:t>
            </a:r>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ubbleChart>
        <c:varyColors val="0"/>
        <c:ser>
          <c:idx val="0"/>
          <c:order val="0"/>
          <c:tx>
            <c:strRef>
              <c:f>Need_prov!$C$10</c:f>
              <c:strCache>
                <c:ptCount val="1"/>
                <c:pt idx="0">
                  <c:v>Number of women using a modern contraceptive method</c:v>
                </c:pt>
              </c:strCache>
            </c:strRef>
          </c:tx>
          <c:spPr>
            <a:solidFill>
              <a:schemeClr val="accent1">
                <a:alpha val="75000"/>
              </a:schemeClr>
            </a:solidFill>
            <a:ln>
              <a:noFill/>
            </a:ln>
            <a:effectLst/>
          </c:spPr>
          <c:invertIfNegative val="0"/>
          <c:dLbls>
            <c:dLbl>
              <c:idx val="0"/>
              <c:layout>
                <c:manualLayout>
                  <c:x val="-1.5587015457740572E-2"/>
                  <c:y val="0.13419451252993089"/>
                </c:manualLayout>
              </c:layout>
              <c:tx>
                <c:rich>
                  <a:bodyPr/>
                  <a:lstStyle/>
                  <a:p>
                    <a:fld id="{C8996E17-D4A2-4A8D-A07A-082EA22D0C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9930-3540-88D4-CB06BE782F8B}"/>
                </c:ext>
              </c:extLst>
            </c:dLbl>
            <c:dLbl>
              <c:idx val="1"/>
              <c:tx>
                <c:rich>
                  <a:bodyPr/>
                  <a:lstStyle/>
                  <a:p>
                    <a:fld id="{95685B08-5383-4F98-80C3-2F9D58CDC028}"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9930-3540-88D4-CB06BE782F8B}"/>
                </c:ext>
              </c:extLst>
            </c:dLbl>
            <c:dLbl>
              <c:idx val="2"/>
              <c:tx>
                <c:rich>
                  <a:bodyPr/>
                  <a:lstStyle/>
                  <a:p>
                    <a:fld id="{95D9643E-7FC0-40F7-A87A-C78AE9EE7A52}"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9930-3540-88D4-CB06BE782F8B}"/>
                </c:ext>
              </c:extLst>
            </c:dLbl>
            <c:dLbl>
              <c:idx val="3"/>
              <c:layout>
                <c:manualLayout>
                  <c:x val="-8.8915607707475142E-2"/>
                  <c:y val="0.1466885546567642"/>
                </c:manualLayout>
              </c:layout>
              <c:tx>
                <c:rich>
                  <a:bodyPr/>
                  <a:lstStyle/>
                  <a:p>
                    <a:fld id="{62A440CD-6880-4FF0-90D8-E274406F28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9930-3540-88D4-CB06BE782F8B}"/>
                </c:ext>
              </c:extLst>
            </c:dLbl>
            <c:dLbl>
              <c:idx val="4"/>
              <c:layout>
                <c:manualLayout>
                  <c:x val="-8.4314345896200404E-2"/>
                  <c:y val="0.17912021601181952"/>
                </c:manualLayout>
              </c:layout>
              <c:tx>
                <c:rich>
                  <a:bodyPr/>
                  <a:lstStyle/>
                  <a:p>
                    <a:fld id="{5747427C-404F-4F7D-923B-CD79C7E77F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9930-3540-88D4-CB06BE782F8B}"/>
                </c:ext>
              </c:extLst>
            </c:dLbl>
            <c:dLbl>
              <c:idx val="5"/>
              <c:layout>
                <c:manualLayout>
                  <c:x val="-5.25336169947767E-3"/>
                  <c:y val="0.13647192016166923"/>
                </c:manualLayout>
              </c:layout>
              <c:tx>
                <c:rich>
                  <a:bodyPr/>
                  <a:lstStyle/>
                  <a:p>
                    <a:fld id="{7852FA62-B96C-4FBA-80DB-88F5E6EF17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9930-3540-88D4-CB06BE782F8B}"/>
                </c:ext>
              </c:extLst>
            </c:dLbl>
            <c:dLbl>
              <c:idx val="6"/>
              <c:layout>
                <c:manualLayout>
                  <c:x val="-3.5454365563661647E-2"/>
                  <c:y val="9.8382968124670969E-2"/>
                </c:manualLayout>
              </c:layout>
              <c:tx>
                <c:rich>
                  <a:bodyPr/>
                  <a:lstStyle/>
                  <a:p>
                    <a:fld id="{2190AA08-AE4F-415B-BAF7-AB8D3BC346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9930-3540-88D4-CB06BE782F8B}"/>
                </c:ext>
              </c:extLst>
            </c:dLbl>
            <c:spPr>
              <a:noFill/>
              <a:ln>
                <a:noFill/>
              </a:ln>
              <a:effectLst/>
            </c:spPr>
            <c:txPr>
              <a:bodyPr rot="0" spcFirstLastPara="1" vertOverflow="ellipsis" vert="horz" wrap="square" anchor="ctr" anchorCtr="1"/>
              <a:lstStyle/>
              <a:p>
                <a:pPr>
                  <a:defRPr sz="15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b"/>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trendline>
            <c:spPr>
              <a:ln w="12700" cap="flat" cmpd="sng" algn="ctr">
                <a:solidFill>
                  <a:schemeClr val="accent3">
                    <a:shade val="95000"/>
                    <a:satMod val="105000"/>
                  </a:schemeClr>
                </a:solidFill>
                <a:prstDash val="dash"/>
              </a:ln>
              <a:effectLst/>
            </c:spPr>
            <c:trendlineType val="linear"/>
            <c:dispRSqr val="0"/>
            <c:dispEq val="0"/>
          </c:trendline>
          <c:xVal>
            <c:numRef>
              <c:f>Need_prov!$B$11:$B$17</c:f>
              <c:numCache>
                <c:formatCode>0</c:formatCode>
                <c:ptCount val="7"/>
                <c:pt idx="0">
                  <c:v>1049878.377024339</c:v>
                </c:pt>
                <c:pt idx="1">
                  <c:v>426520.97937304177</c:v>
                </c:pt>
                <c:pt idx="2">
                  <c:v>278522.98330997268</c:v>
                </c:pt>
                <c:pt idx="3">
                  <c:v>843084.46638159896</c:v>
                </c:pt>
                <c:pt idx="4">
                  <c:v>912391.94601912389</c:v>
                </c:pt>
                <c:pt idx="5">
                  <c:v>910666.93489261402</c:v>
                </c:pt>
                <c:pt idx="6">
                  <c:v>473825.52644802007</c:v>
                </c:pt>
              </c:numCache>
            </c:numRef>
          </c:xVal>
          <c:yVal>
            <c:numRef>
              <c:f>Need_prov!$C$11:$C$17</c:f>
              <c:numCache>
                <c:formatCode>0</c:formatCode>
                <c:ptCount val="7"/>
                <c:pt idx="0">
                  <c:v>574905.62545344105</c:v>
                </c:pt>
                <c:pt idx="1">
                  <c:v>188943.37789100292</c:v>
                </c:pt>
                <c:pt idx="2">
                  <c:v>163644.75576796211</c:v>
                </c:pt>
                <c:pt idx="3">
                  <c:v>466340.725399238</c:v>
                </c:pt>
                <c:pt idx="4">
                  <c:v>496367.22847824497</c:v>
                </c:pt>
                <c:pt idx="5">
                  <c:v>528784.30656917603</c:v>
                </c:pt>
                <c:pt idx="6">
                  <c:v>278606.00994385197</c:v>
                </c:pt>
              </c:numCache>
            </c:numRef>
          </c:yVal>
          <c:bubbleSize>
            <c:numRef>
              <c:f>Need_prov!$D$11:$D$17</c:f>
              <c:numCache>
                <c:formatCode>General</c:formatCode>
                <c:ptCount val="7"/>
                <c:pt idx="0">
                  <c:v>1797206</c:v>
                </c:pt>
                <c:pt idx="1">
                  <c:v>710933</c:v>
                </c:pt>
                <c:pt idx="2">
                  <c:v>461474</c:v>
                </c:pt>
                <c:pt idx="3">
                  <c:v>1393488</c:v>
                </c:pt>
                <c:pt idx="4">
                  <c:v>1499220</c:v>
                </c:pt>
                <c:pt idx="5">
                  <c:v>1599321</c:v>
                </c:pt>
                <c:pt idx="6">
                  <c:v>770539</c:v>
                </c:pt>
              </c:numCache>
            </c:numRef>
          </c:bubbleSize>
          <c:bubble3D val="0"/>
          <c:extLst>
            <c:ext xmlns:c15="http://schemas.microsoft.com/office/drawing/2012/chart" uri="{02D57815-91ED-43cb-92C2-25804820EDAC}">
              <c15:datalabelsRange>
                <c15:f>Need_prov!$A$11:$A$17</c15:f>
                <c15:dlblRangeCache>
                  <c:ptCount val="7"/>
                  <c:pt idx="0">
                    <c:v>Bagmati</c:v>
                  </c:pt>
                  <c:pt idx="1">
                    <c:v>Gandaki</c:v>
                  </c:pt>
                  <c:pt idx="2">
                    <c:v>Karnali</c:v>
                  </c:pt>
                  <c:pt idx="3">
                    <c:v>Koshi</c:v>
                  </c:pt>
                  <c:pt idx="4">
                    <c:v>Lumbini</c:v>
                  </c:pt>
                  <c:pt idx="5">
                    <c:v>Madhesh</c:v>
                  </c:pt>
                  <c:pt idx="6">
                    <c:v>Sudurpashchim</c:v>
                  </c:pt>
                </c15:dlblRangeCache>
              </c15:datalabelsRange>
            </c:ext>
            <c:ext xmlns:c16="http://schemas.microsoft.com/office/drawing/2014/chart" uri="{C3380CC4-5D6E-409C-BE32-E72D297353CC}">
              <c16:uniqueId val="{00000007-9930-3540-88D4-CB06BE782F8B}"/>
            </c:ext>
          </c:extLst>
        </c:ser>
        <c:dLbls>
          <c:showLegendKey val="0"/>
          <c:showVal val="0"/>
          <c:showCatName val="0"/>
          <c:showSerName val="0"/>
          <c:showPercent val="0"/>
          <c:showBubbleSize val="0"/>
        </c:dLbls>
        <c:bubbleScale val="100"/>
        <c:showNegBubbles val="0"/>
        <c:axId val="155233167"/>
        <c:axId val="155847391"/>
      </c:bubbleChart>
      <c:valAx>
        <c:axId val="155233167"/>
        <c:scaling>
          <c:orientation val="minMax"/>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r>
                  <a:rPr lang="en-US"/>
                  <a:t>Number of women 'in need' for contraceptives </a:t>
                </a:r>
              </a:p>
            </c:rich>
          </c:tx>
          <c:overlay val="0"/>
          <c:spPr>
            <a:noFill/>
            <a:ln>
              <a:noFill/>
            </a:ln>
            <a:effectLst/>
          </c:spPr>
          <c:txPr>
            <a:bodyPr rot="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55847391"/>
        <c:crosses val="autoZero"/>
        <c:crossBetween val="midCat"/>
        <c:dispUnits>
          <c:builtInUnit val="hundredThousands"/>
          <c:dispUnitsLbl>
            <c:spPr>
              <a:noFill/>
              <a:ln>
                <a:noFill/>
              </a:ln>
              <a:effectLst/>
            </c:spPr>
            <c:txPr>
              <a:bodyPr rot="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valAx>
        <c:axId val="155847391"/>
        <c:scaling>
          <c:orientation val="minMax"/>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r>
                  <a:rPr lang="en-US"/>
                  <a:t>Number of women using a modern contraceptive method</a:t>
                </a:r>
              </a:p>
            </c:rich>
          </c:tx>
          <c:overlay val="0"/>
          <c:spPr>
            <a:noFill/>
            <a:ln>
              <a:noFill/>
            </a:ln>
            <a:effectLst/>
          </c:spPr>
          <c:txPr>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55233167"/>
        <c:crosses val="autoZero"/>
        <c:crossBetween val="midCat"/>
        <c:dispUnits>
          <c:builtInUnit val="hundredThousands"/>
          <c:dispUnitsLbl>
            <c:spPr>
              <a:noFill/>
              <a:ln>
                <a:noFill/>
              </a:ln>
              <a:effectLst/>
            </c:spPr>
            <c:txPr>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a:noFill/>
        </a:ln>
        <a:effectLst/>
      </c:spPr>
    </c:plotArea>
    <c:plotVisOnly val="1"/>
    <c:dispBlanksAs val="gap"/>
    <c:showDLblsOverMax val="0"/>
  </c:chart>
  <c:spPr>
    <a:noFill/>
    <a:ln>
      <a:noFill/>
    </a:ln>
    <a:effectLst/>
  </c:spPr>
  <c:txPr>
    <a:bodyPr/>
    <a:lstStyle/>
    <a:p>
      <a:pPr>
        <a:defRPr sz="1500">
          <a:latin typeface="Gill Sans MT" panose="020B0502020104020203" pitchFamily="34" charset="77"/>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sz="1800" b="0" i="0" u="none" strike="noStrike" kern="1200" spc="0" baseline="0" dirty="0">
                <a:solidFill>
                  <a:srgbClr val="000000">
                    <a:lumMod val="65000"/>
                    <a:lumOff val="35000"/>
                  </a:srgbClr>
                </a:solidFill>
                <a:latin typeface="Gill Sans MT" panose="020B0502020104020203" pitchFamily="34" charset="77"/>
              </a:rPr>
              <a:t>Women ‘in need’ of contraceptives</a:t>
            </a:r>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col"/>
        <c:grouping val="stacked"/>
        <c:varyColors val="0"/>
        <c:ser>
          <c:idx val="0"/>
          <c:order val="0"/>
          <c:tx>
            <c:strRef>
              <c:f>Need_prov!$J$1</c:f>
              <c:strCache>
                <c:ptCount val="1"/>
                <c:pt idx="0">
                  <c:v>Permanent methods</c:v>
                </c:pt>
              </c:strCache>
            </c:strRef>
          </c:tx>
          <c:spPr>
            <a:solidFill>
              <a:schemeClr val="accent2"/>
            </a:solidFill>
            <a:ln>
              <a:noFill/>
            </a:ln>
            <a:effectLst/>
          </c:spPr>
          <c:invertIfNegative val="0"/>
          <c:dLbls>
            <c:dLbl>
              <c:idx val="0"/>
              <c:tx>
                <c:rich>
                  <a:bodyPr/>
                  <a:lstStyle/>
                  <a:p>
                    <a:fld id="{8923614A-1816-4504-8D4C-94EB856FB6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4963-E041-9B10-D863E3380BEC}"/>
                </c:ext>
              </c:extLst>
            </c:dLbl>
            <c:dLbl>
              <c:idx val="1"/>
              <c:tx>
                <c:rich>
                  <a:bodyPr/>
                  <a:lstStyle/>
                  <a:p>
                    <a:fld id="{4DFAB40A-489D-4E40-9110-DFD6AE8F65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4963-E041-9B10-D863E3380BEC}"/>
                </c:ext>
              </c:extLst>
            </c:dLbl>
            <c:dLbl>
              <c:idx val="2"/>
              <c:tx>
                <c:rich>
                  <a:bodyPr/>
                  <a:lstStyle/>
                  <a:p>
                    <a:fld id="{BF85EE86-CAAD-42CF-9423-071B8F3F4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4963-E041-9B10-D863E3380BEC}"/>
                </c:ext>
              </c:extLst>
            </c:dLbl>
            <c:dLbl>
              <c:idx val="3"/>
              <c:tx>
                <c:rich>
                  <a:bodyPr/>
                  <a:lstStyle/>
                  <a:p>
                    <a:fld id="{F1EDBA4A-343B-4519-8BC8-05EBFAF0C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4963-E041-9B10-D863E3380BEC}"/>
                </c:ext>
              </c:extLst>
            </c:dLbl>
            <c:dLbl>
              <c:idx val="4"/>
              <c:tx>
                <c:rich>
                  <a:bodyPr/>
                  <a:lstStyle/>
                  <a:p>
                    <a:fld id="{8161D778-C2B8-43CF-87A5-773EA458A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4963-E041-9B10-D863E3380BEC}"/>
                </c:ext>
              </c:extLst>
            </c:dLbl>
            <c:dLbl>
              <c:idx val="5"/>
              <c:tx>
                <c:rich>
                  <a:bodyPr/>
                  <a:lstStyle/>
                  <a:p>
                    <a:fld id="{191917AE-535D-4498-8408-D78A81439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4963-E041-9B10-D863E3380BEC}"/>
                </c:ext>
              </c:extLst>
            </c:dLbl>
            <c:dLbl>
              <c:idx val="6"/>
              <c:tx>
                <c:rich>
                  <a:bodyPr/>
                  <a:lstStyle/>
                  <a:p>
                    <a:fld id="{E195FE85-435D-45F7-8CCD-48BA1A221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4963-E041-9B10-D863E3380BEC}"/>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Need_prov!$I$2:$I$8</c:f>
              <c:strCache>
                <c:ptCount val="7"/>
                <c:pt idx="0">
                  <c:v>Bagmati</c:v>
                </c:pt>
                <c:pt idx="1">
                  <c:v>Gandaki</c:v>
                </c:pt>
                <c:pt idx="2">
                  <c:v>Karnali</c:v>
                </c:pt>
                <c:pt idx="3">
                  <c:v>Koshi</c:v>
                </c:pt>
                <c:pt idx="4">
                  <c:v>Lumbini</c:v>
                </c:pt>
                <c:pt idx="5">
                  <c:v>Madhesh</c:v>
                </c:pt>
                <c:pt idx="6">
                  <c:v>Sudurpashchim</c:v>
                </c:pt>
              </c:strCache>
            </c:strRef>
          </c:cat>
          <c:val>
            <c:numRef>
              <c:f>Need_prov!$J$2:$J$8</c:f>
              <c:numCache>
                <c:formatCode>0</c:formatCode>
                <c:ptCount val="7"/>
                <c:pt idx="0">
                  <c:v>157793.63910592001</c:v>
                </c:pt>
                <c:pt idx="1">
                  <c:v>64572.053702555902</c:v>
                </c:pt>
                <c:pt idx="2">
                  <c:v>50157.033280467098</c:v>
                </c:pt>
                <c:pt idx="3">
                  <c:v>145101.14402783301</c:v>
                </c:pt>
                <c:pt idx="4">
                  <c:v>173146.042357186</c:v>
                </c:pt>
                <c:pt idx="5">
                  <c:v>378885.36686001101</c:v>
                </c:pt>
                <c:pt idx="6">
                  <c:v>112305.113464389</c:v>
                </c:pt>
              </c:numCache>
            </c:numRef>
          </c:val>
          <c:extLst>
            <c:ext xmlns:c15="http://schemas.microsoft.com/office/drawing/2012/chart" uri="{02D57815-91ED-43cb-92C2-25804820EDAC}">
              <c15:datalabelsRange>
                <c15:f>Need_prov!$B$2:$B$8</c15:f>
                <c15:dlblRangeCache>
                  <c:ptCount val="7"/>
                  <c:pt idx="0">
                    <c:v>9%</c:v>
                  </c:pt>
                  <c:pt idx="1">
                    <c:v>9%</c:v>
                  </c:pt>
                  <c:pt idx="2">
                    <c:v>11%</c:v>
                  </c:pt>
                  <c:pt idx="3">
                    <c:v>10%</c:v>
                  </c:pt>
                  <c:pt idx="4">
                    <c:v>12%</c:v>
                  </c:pt>
                  <c:pt idx="5">
                    <c:v>24%</c:v>
                  </c:pt>
                  <c:pt idx="6">
                    <c:v>15%</c:v>
                  </c:pt>
                </c15:dlblRangeCache>
              </c15:datalabelsRange>
            </c:ext>
            <c:ext xmlns:c16="http://schemas.microsoft.com/office/drawing/2014/chart" uri="{C3380CC4-5D6E-409C-BE32-E72D297353CC}">
              <c16:uniqueId val="{00000007-4963-E041-9B10-D863E3380BEC}"/>
            </c:ext>
          </c:extLst>
        </c:ser>
        <c:ser>
          <c:idx val="1"/>
          <c:order val="1"/>
          <c:tx>
            <c:strRef>
              <c:f>Need_prov!$K$1</c:f>
              <c:strCache>
                <c:ptCount val="1"/>
                <c:pt idx="0">
                  <c:v>Reversible modern methods</c:v>
                </c:pt>
              </c:strCache>
            </c:strRef>
          </c:tx>
          <c:spPr>
            <a:solidFill>
              <a:schemeClr val="accent4"/>
            </a:solidFill>
            <a:ln>
              <a:noFill/>
            </a:ln>
            <a:effectLst/>
          </c:spPr>
          <c:invertIfNegative val="0"/>
          <c:dLbls>
            <c:dLbl>
              <c:idx val="0"/>
              <c:tx>
                <c:rich>
                  <a:bodyPr/>
                  <a:lstStyle/>
                  <a:p>
                    <a:fld id="{4B430563-165D-434E-A49B-91DD26F80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4963-E041-9B10-D863E3380BEC}"/>
                </c:ext>
              </c:extLst>
            </c:dLbl>
            <c:dLbl>
              <c:idx val="1"/>
              <c:tx>
                <c:rich>
                  <a:bodyPr/>
                  <a:lstStyle/>
                  <a:p>
                    <a:fld id="{E483A526-C3E3-4F5F-BE94-1A3494A4C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4963-E041-9B10-D863E3380BEC}"/>
                </c:ext>
              </c:extLst>
            </c:dLbl>
            <c:dLbl>
              <c:idx val="2"/>
              <c:tx>
                <c:rich>
                  <a:bodyPr/>
                  <a:lstStyle/>
                  <a:p>
                    <a:fld id="{A367CE1D-E397-4C4B-B7A7-F46C98485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4963-E041-9B10-D863E3380BEC}"/>
                </c:ext>
              </c:extLst>
            </c:dLbl>
            <c:dLbl>
              <c:idx val="3"/>
              <c:tx>
                <c:rich>
                  <a:bodyPr/>
                  <a:lstStyle/>
                  <a:p>
                    <a:fld id="{A10155B5-70C1-4E40-8C92-5E179C4B6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4963-E041-9B10-D863E3380BEC}"/>
                </c:ext>
              </c:extLst>
            </c:dLbl>
            <c:dLbl>
              <c:idx val="4"/>
              <c:tx>
                <c:rich>
                  <a:bodyPr/>
                  <a:lstStyle/>
                  <a:p>
                    <a:fld id="{15F0650B-07B8-4DE4-B6F0-B3FFB062B8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4963-E041-9B10-D863E3380BEC}"/>
                </c:ext>
              </c:extLst>
            </c:dLbl>
            <c:dLbl>
              <c:idx val="5"/>
              <c:tx>
                <c:rich>
                  <a:bodyPr/>
                  <a:lstStyle/>
                  <a:p>
                    <a:fld id="{23FEE1A0-4071-4A1C-B004-B70A502F0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4963-E041-9B10-D863E3380BEC}"/>
                </c:ext>
              </c:extLst>
            </c:dLbl>
            <c:dLbl>
              <c:idx val="6"/>
              <c:tx>
                <c:rich>
                  <a:bodyPr/>
                  <a:lstStyle/>
                  <a:p>
                    <a:fld id="{D0FEDFB7-FE88-4541-BF0F-7EC67DE60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4963-E041-9B10-D863E3380BEC}"/>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Need_prov!$I$2:$I$8</c:f>
              <c:strCache>
                <c:ptCount val="7"/>
                <c:pt idx="0">
                  <c:v>Bagmati</c:v>
                </c:pt>
                <c:pt idx="1">
                  <c:v>Gandaki</c:v>
                </c:pt>
                <c:pt idx="2">
                  <c:v>Karnali</c:v>
                </c:pt>
                <c:pt idx="3">
                  <c:v>Koshi</c:v>
                </c:pt>
                <c:pt idx="4">
                  <c:v>Lumbini</c:v>
                </c:pt>
                <c:pt idx="5">
                  <c:v>Madhesh</c:v>
                </c:pt>
                <c:pt idx="6">
                  <c:v>Sudurpashchim</c:v>
                </c:pt>
              </c:strCache>
            </c:strRef>
          </c:cat>
          <c:val>
            <c:numRef>
              <c:f>Need_prov!$K$2:$K$8</c:f>
              <c:numCache>
                <c:formatCode>0</c:formatCode>
                <c:ptCount val="7"/>
                <c:pt idx="0">
                  <c:v>417111.98634752101</c:v>
                </c:pt>
                <c:pt idx="1">
                  <c:v>124371.324188447</c:v>
                </c:pt>
                <c:pt idx="2">
                  <c:v>113487.722487495</c:v>
                </c:pt>
                <c:pt idx="3">
                  <c:v>321239.58137140499</c:v>
                </c:pt>
                <c:pt idx="4">
                  <c:v>323221.186121059</c:v>
                </c:pt>
                <c:pt idx="5">
                  <c:v>149898.93970916499</c:v>
                </c:pt>
                <c:pt idx="6">
                  <c:v>166300.896479463</c:v>
                </c:pt>
              </c:numCache>
            </c:numRef>
          </c:val>
          <c:extLst>
            <c:ext xmlns:c15="http://schemas.microsoft.com/office/drawing/2012/chart" uri="{02D57815-91ED-43cb-92C2-25804820EDAC}">
              <c15:datalabelsRange>
                <c15:f>Need_prov!$C$2:$C$8</c15:f>
                <c15:dlblRangeCache>
                  <c:ptCount val="7"/>
                  <c:pt idx="0">
                    <c:v>23%</c:v>
                  </c:pt>
                  <c:pt idx="1">
                    <c:v>17%</c:v>
                  </c:pt>
                  <c:pt idx="2">
                    <c:v>25%</c:v>
                  </c:pt>
                  <c:pt idx="3">
                    <c:v>23%</c:v>
                  </c:pt>
                  <c:pt idx="4">
                    <c:v>22%</c:v>
                  </c:pt>
                  <c:pt idx="5">
                    <c:v>9%</c:v>
                  </c:pt>
                  <c:pt idx="6">
                    <c:v>22%</c:v>
                  </c:pt>
                </c15:dlblRangeCache>
              </c15:datalabelsRange>
            </c:ext>
            <c:ext xmlns:c16="http://schemas.microsoft.com/office/drawing/2014/chart" uri="{C3380CC4-5D6E-409C-BE32-E72D297353CC}">
              <c16:uniqueId val="{0000000F-4963-E041-9B10-D863E3380BEC}"/>
            </c:ext>
          </c:extLst>
        </c:ser>
        <c:ser>
          <c:idx val="2"/>
          <c:order val="2"/>
          <c:tx>
            <c:strRef>
              <c:f>Need_prov!$L$1</c:f>
              <c:strCache>
                <c:ptCount val="1"/>
                <c:pt idx="0">
                  <c:v>Traditional methods</c:v>
                </c:pt>
              </c:strCache>
            </c:strRef>
          </c:tx>
          <c:spPr>
            <a:solidFill>
              <a:schemeClr val="accent6"/>
            </a:solidFill>
            <a:ln>
              <a:noFill/>
            </a:ln>
            <a:effectLst/>
          </c:spPr>
          <c:invertIfNegative val="0"/>
          <c:dLbls>
            <c:dLbl>
              <c:idx val="0"/>
              <c:tx>
                <c:rich>
                  <a:bodyPr/>
                  <a:lstStyle/>
                  <a:p>
                    <a:fld id="{9DC4F6EB-BF64-4157-96D3-D3D2882AA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4963-E041-9B10-D863E3380BEC}"/>
                </c:ext>
              </c:extLst>
            </c:dLbl>
            <c:dLbl>
              <c:idx val="1"/>
              <c:tx>
                <c:rich>
                  <a:bodyPr/>
                  <a:lstStyle/>
                  <a:p>
                    <a:fld id="{7EA0A036-05F1-4DCD-8024-8B57B4350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4963-E041-9B10-D863E3380BEC}"/>
                </c:ext>
              </c:extLst>
            </c:dLbl>
            <c:dLbl>
              <c:idx val="2"/>
              <c:tx>
                <c:rich>
                  <a:bodyPr/>
                  <a:lstStyle/>
                  <a:p>
                    <a:fld id="{E7FD9742-CBC4-4848-9425-DBA5306B1C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4963-E041-9B10-D863E3380BEC}"/>
                </c:ext>
              </c:extLst>
            </c:dLbl>
            <c:dLbl>
              <c:idx val="3"/>
              <c:tx>
                <c:rich>
                  <a:bodyPr/>
                  <a:lstStyle/>
                  <a:p>
                    <a:fld id="{63AB66D3-22C0-46D7-B7A4-FC70F6B34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4963-E041-9B10-D863E3380BEC}"/>
                </c:ext>
              </c:extLst>
            </c:dLbl>
            <c:dLbl>
              <c:idx val="4"/>
              <c:tx>
                <c:rich>
                  <a:bodyPr/>
                  <a:lstStyle/>
                  <a:p>
                    <a:fld id="{D14129E0-56BA-4D79-8AFB-97DDEE1B08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4963-E041-9B10-D863E3380BEC}"/>
                </c:ext>
              </c:extLst>
            </c:dLbl>
            <c:dLbl>
              <c:idx val="5"/>
              <c:tx>
                <c:rich>
                  <a:bodyPr/>
                  <a:lstStyle/>
                  <a:p>
                    <a:fld id="{C401E98F-9E55-4009-AD69-B0B373CF4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4963-E041-9B10-D863E3380BEC}"/>
                </c:ext>
              </c:extLst>
            </c:dLbl>
            <c:dLbl>
              <c:idx val="6"/>
              <c:tx>
                <c:rich>
                  <a:bodyPr/>
                  <a:lstStyle/>
                  <a:p>
                    <a:fld id="{B06B3EC0-8EA9-4358-BF76-821E46D23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4963-E041-9B10-D863E3380BEC}"/>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Need_prov!$I$2:$I$8</c:f>
              <c:strCache>
                <c:ptCount val="7"/>
                <c:pt idx="0">
                  <c:v>Bagmati</c:v>
                </c:pt>
                <c:pt idx="1">
                  <c:v>Gandaki</c:v>
                </c:pt>
                <c:pt idx="2">
                  <c:v>Karnali</c:v>
                </c:pt>
                <c:pt idx="3">
                  <c:v>Koshi</c:v>
                </c:pt>
                <c:pt idx="4">
                  <c:v>Lumbini</c:v>
                </c:pt>
                <c:pt idx="5">
                  <c:v>Madhesh</c:v>
                </c:pt>
                <c:pt idx="6">
                  <c:v>Sudurpashchim</c:v>
                </c:pt>
              </c:strCache>
            </c:strRef>
          </c:cat>
          <c:val>
            <c:numRef>
              <c:f>Need_prov!$L$2:$L$8</c:f>
              <c:numCache>
                <c:formatCode>0</c:formatCode>
                <c:ptCount val="7"/>
                <c:pt idx="0">
                  <c:v>272273.995726672</c:v>
                </c:pt>
                <c:pt idx="1">
                  <c:v>87969.257272340896</c:v>
                </c:pt>
                <c:pt idx="2">
                  <c:v>32858.060763617497</c:v>
                </c:pt>
                <c:pt idx="3">
                  <c:v>190848.484857943</c:v>
                </c:pt>
                <c:pt idx="4">
                  <c:v>152684.05250294</c:v>
                </c:pt>
                <c:pt idx="5">
                  <c:v>108802.560179055</c:v>
                </c:pt>
                <c:pt idx="6">
                  <c:v>67279.451815405104</c:v>
                </c:pt>
              </c:numCache>
            </c:numRef>
          </c:val>
          <c:extLst>
            <c:ext xmlns:c15="http://schemas.microsoft.com/office/drawing/2012/chart" uri="{02D57815-91ED-43cb-92C2-25804820EDAC}">
              <c15:datalabelsRange>
                <c15:f>Need_prov!$D$2:$D$8</c15:f>
                <c15:dlblRangeCache>
                  <c:ptCount val="7"/>
                  <c:pt idx="0">
                    <c:v>15%</c:v>
                  </c:pt>
                  <c:pt idx="1">
                    <c:v>12%</c:v>
                  </c:pt>
                  <c:pt idx="2">
                    <c:v>7%</c:v>
                  </c:pt>
                  <c:pt idx="3">
                    <c:v>14%</c:v>
                  </c:pt>
                  <c:pt idx="4">
                    <c:v>10%</c:v>
                  </c:pt>
                  <c:pt idx="5">
                    <c:v>7%</c:v>
                  </c:pt>
                  <c:pt idx="6">
                    <c:v>9%</c:v>
                  </c:pt>
                </c15:dlblRangeCache>
              </c15:datalabelsRange>
            </c:ext>
            <c:ext xmlns:c16="http://schemas.microsoft.com/office/drawing/2014/chart" uri="{C3380CC4-5D6E-409C-BE32-E72D297353CC}">
              <c16:uniqueId val="{00000017-4963-E041-9B10-D863E3380BEC}"/>
            </c:ext>
          </c:extLst>
        </c:ser>
        <c:ser>
          <c:idx val="3"/>
          <c:order val="3"/>
          <c:tx>
            <c:strRef>
              <c:f>Need_prov!$M$1</c:f>
              <c:strCache>
                <c:ptCount val="1"/>
                <c:pt idx="0">
                  <c:v>Non-user but in need</c:v>
                </c:pt>
              </c:strCache>
            </c:strRef>
          </c:tx>
          <c:spPr>
            <a:solidFill>
              <a:schemeClr val="accent2">
                <a:lumMod val="60000"/>
              </a:schemeClr>
            </a:solidFill>
            <a:ln>
              <a:noFill/>
            </a:ln>
            <a:effectLst/>
          </c:spPr>
          <c:invertIfNegative val="0"/>
          <c:dLbls>
            <c:dLbl>
              <c:idx val="0"/>
              <c:tx>
                <c:rich>
                  <a:bodyPr/>
                  <a:lstStyle/>
                  <a:p>
                    <a:fld id="{AA79DD98-F04D-4A1A-AFF6-91E9043EF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4963-E041-9B10-D863E3380BEC}"/>
                </c:ext>
              </c:extLst>
            </c:dLbl>
            <c:dLbl>
              <c:idx val="1"/>
              <c:tx>
                <c:rich>
                  <a:bodyPr/>
                  <a:lstStyle/>
                  <a:p>
                    <a:fld id="{D55D0837-1FAC-4334-8F04-2D0784A86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4963-E041-9B10-D863E3380BEC}"/>
                </c:ext>
              </c:extLst>
            </c:dLbl>
            <c:dLbl>
              <c:idx val="2"/>
              <c:tx>
                <c:rich>
                  <a:bodyPr/>
                  <a:lstStyle/>
                  <a:p>
                    <a:fld id="{20549AA1-505E-4C50-AAE9-38B468617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4963-E041-9B10-D863E3380BEC}"/>
                </c:ext>
              </c:extLst>
            </c:dLbl>
            <c:dLbl>
              <c:idx val="3"/>
              <c:tx>
                <c:rich>
                  <a:bodyPr/>
                  <a:lstStyle/>
                  <a:p>
                    <a:fld id="{53EC3A20-0F98-4740-80C1-66CAE5F10D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4963-E041-9B10-D863E3380BEC}"/>
                </c:ext>
              </c:extLst>
            </c:dLbl>
            <c:dLbl>
              <c:idx val="4"/>
              <c:tx>
                <c:rich>
                  <a:bodyPr/>
                  <a:lstStyle/>
                  <a:p>
                    <a:fld id="{1CC23305-93CC-4B90-9CF0-14132BD27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4963-E041-9B10-D863E3380BEC}"/>
                </c:ext>
              </c:extLst>
            </c:dLbl>
            <c:dLbl>
              <c:idx val="5"/>
              <c:tx>
                <c:rich>
                  <a:bodyPr/>
                  <a:lstStyle/>
                  <a:p>
                    <a:fld id="{682D6D13-3541-4109-A69B-EEDA63BB9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4963-E041-9B10-D863E3380BEC}"/>
                </c:ext>
              </c:extLst>
            </c:dLbl>
            <c:dLbl>
              <c:idx val="6"/>
              <c:tx>
                <c:rich>
                  <a:bodyPr/>
                  <a:lstStyle/>
                  <a:p>
                    <a:fld id="{C5F1F8C4-0D4C-46F1-9674-FF6DF4CF2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4963-E041-9B10-D863E3380BEC}"/>
                </c:ext>
              </c:extLst>
            </c:dLbl>
            <c:numFmt formatCode="#,##0" sourceLinked="0"/>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Need_prov!$I$2:$I$8</c:f>
              <c:strCache>
                <c:ptCount val="7"/>
                <c:pt idx="0">
                  <c:v>Bagmati</c:v>
                </c:pt>
                <c:pt idx="1">
                  <c:v>Gandaki</c:v>
                </c:pt>
                <c:pt idx="2">
                  <c:v>Karnali</c:v>
                </c:pt>
                <c:pt idx="3">
                  <c:v>Koshi</c:v>
                </c:pt>
                <c:pt idx="4">
                  <c:v>Lumbini</c:v>
                </c:pt>
                <c:pt idx="5">
                  <c:v>Madhesh</c:v>
                </c:pt>
                <c:pt idx="6">
                  <c:v>Sudurpashchim</c:v>
                </c:pt>
              </c:strCache>
            </c:strRef>
          </c:cat>
          <c:val>
            <c:numRef>
              <c:f>Need_prov!$M$2:$M$8</c:f>
              <c:numCache>
                <c:formatCode>0</c:formatCode>
                <c:ptCount val="7"/>
                <c:pt idx="0">
                  <c:v>202698.75584422599</c:v>
                </c:pt>
                <c:pt idx="1">
                  <c:v>149608.344209698</c:v>
                </c:pt>
                <c:pt idx="2">
                  <c:v>82020.166778393104</c:v>
                </c:pt>
                <c:pt idx="3">
                  <c:v>185895.256124418</c:v>
                </c:pt>
                <c:pt idx="4">
                  <c:v>263340.66503793898</c:v>
                </c:pt>
                <c:pt idx="5">
                  <c:v>273080.06814438303</c:v>
                </c:pt>
                <c:pt idx="6">
                  <c:v>127940.064688763</c:v>
                </c:pt>
              </c:numCache>
            </c:numRef>
          </c:val>
          <c:extLst>
            <c:ext xmlns:c15="http://schemas.microsoft.com/office/drawing/2012/chart" uri="{02D57815-91ED-43cb-92C2-25804820EDAC}">
              <c15:datalabelsRange>
                <c15:f>Need_prov!$E$2:$E$8</c15:f>
                <c15:dlblRangeCache>
                  <c:ptCount val="7"/>
                  <c:pt idx="0">
                    <c:v>11%</c:v>
                  </c:pt>
                  <c:pt idx="1">
                    <c:v>21%</c:v>
                  </c:pt>
                  <c:pt idx="2">
                    <c:v>18%</c:v>
                  </c:pt>
                  <c:pt idx="3">
                    <c:v>13%</c:v>
                  </c:pt>
                  <c:pt idx="4">
                    <c:v>18%</c:v>
                  </c:pt>
                  <c:pt idx="5">
                    <c:v>17%</c:v>
                  </c:pt>
                  <c:pt idx="6">
                    <c:v>17%</c:v>
                  </c:pt>
                </c15:dlblRangeCache>
              </c15:datalabelsRange>
            </c:ext>
            <c:ext xmlns:c16="http://schemas.microsoft.com/office/drawing/2014/chart" uri="{C3380CC4-5D6E-409C-BE32-E72D297353CC}">
              <c16:uniqueId val="{0000001F-4963-E041-9B10-D863E3380BEC}"/>
            </c:ext>
          </c:extLst>
        </c:ser>
        <c:dLbls>
          <c:showLegendKey val="0"/>
          <c:showVal val="0"/>
          <c:showCatName val="0"/>
          <c:showSerName val="0"/>
          <c:showPercent val="0"/>
          <c:showBubbleSize val="0"/>
        </c:dLbls>
        <c:gapWidth val="150"/>
        <c:overlap val="100"/>
        <c:axId val="410325023"/>
        <c:axId val="670109567"/>
      </c:barChart>
      <c:catAx>
        <c:axId val="4103250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670109567"/>
        <c:crosses val="autoZero"/>
        <c:auto val="1"/>
        <c:lblAlgn val="ctr"/>
        <c:lblOffset val="100"/>
        <c:noMultiLvlLbl val="0"/>
      </c:catAx>
      <c:valAx>
        <c:axId val="670109567"/>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r>
                  <a:rPr lang="en-US"/>
                  <a:t>Number of WRA</a:t>
                </a:r>
              </a:p>
            </c:rich>
          </c:tx>
          <c:overlay val="0"/>
          <c:spPr>
            <a:noFill/>
            <a:ln>
              <a:noFill/>
            </a:ln>
            <a:effectLst/>
          </c:spPr>
          <c:txPr>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410325023"/>
        <c:crosses val="autoZero"/>
        <c:crossBetween val="between"/>
        <c:dispUnits>
          <c:builtInUnit val="hundredThousands"/>
          <c:dispUnitsLbl>
            <c:spPr>
              <a:noFill/>
              <a:ln>
                <a:noFill/>
              </a:ln>
              <a:effectLst/>
            </c:spPr>
            <c:txPr>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500">
          <a:latin typeface="Gill Sans MT" panose="020B0502020104020203" pitchFamily="34" charset="77"/>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OCP</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percentStacked"/>
        <c:varyColors val="0"/>
        <c:ser>
          <c:idx val="3"/>
          <c:order val="0"/>
          <c:tx>
            <c:strRef>
              <c:f>Method_source!$D$1</c:f>
              <c:strCache>
                <c:ptCount val="1"/>
                <c:pt idx="0">
                  <c:v>Private clinic/delivery</c:v>
                </c:pt>
              </c:strCache>
            </c:strRef>
          </c:tx>
          <c:spPr>
            <a:solidFill>
              <a:schemeClr val="accent4"/>
            </a:solidFill>
            <a:ln>
              <a:noFill/>
            </a:ln>
            <a:effectLst/>
          </c:spPr>
          <c:invertIfNegative val="0"/>
          <c:cat>
            <c:numRef>
              <c:f>Method_source!$A$2:$A$3</c:f>
              <c:numCache>
                <c:formatCode>General</c:formatCode>
                <c:ptCount val="2"/>
                <c:pt idx="0">
                  <c:v>2022</c:v>
                </c:pt>
                <c:pt idx="1">
                  <c:v>2016</c:v>
                </c:pt>
              </c:numCache>
            </c:numRef>
          </c:cat>
          <c:val>
            <c:numRef>
              <c:f>Method_source!$D$2:$D$3</c:f>
              <c:numCache>
                <c:formatCode>0.0%</c:formatCode>
                <c:ptCount val="2"/>
                <c:pt idx="0">
                  <c:v>0.17067012227582071</c:v>
                </c:pt>
                <c:pt idx="1">
                  <c:v>0.17889520259511349</c:v>
                </c:pt>
              </c:numCache>
            </c:numRef>
          </c:val>
          <c:extLst>
            <c:ext xmlns:c16="http://schemas.microsoft.com/office/drawing/2014/chart" uri="{C3380CC4-5D6E-409C-BE32-E72D297353CC}">
              <c16:uniqueId val="{00000000-D1E3-C943-B482-D4B743A36B15}"/>
            </c:ext>
          </c:extLst>
        </c:ser>
        <c:ser>
          <c:idx val="4"/>
          <c:order val="1"/>
          <c:tx>
            <c:strRef>
              <c:f>Method_source!$E$1</c:f>
              <c:strCache>
                <c:ptCount val="1"/>
                <c:pt idx="0">
                  <c:v>Pharmacy</c:v>
                </c:pt>
              </c:strCache>
            </c:strRef>
          </c:tx>
          <c:spPr>
            <a:solidFill>
              <a:schemeClr val="accent5"/>
            </a:solidFill>
            <a:ln>
              <a:noFill/>
            </a:ln>
            <a:effectLst/>
          </c:spPr>
          <c:invertIfNegative val="0"/>
          <c:cat>
            <c:numRef>
              <c:f>Method_source!$A$2:$A$3</c:f>
              <c:numCache>
                <c:formatCode>General</c:formatCode>
                <c:ptCount val="2"/>
                <c:pt idx="0">
                  <c:v>2022</c:v>
                </c:pt>
                <c:pt idx="1">
                  <c:v>2016</c:v>
                </c:pt>
              </c:numCache>
            </c:numRef>
          </c:cat>
          <c:val>
            <c:numRef>
              <c:f>Method_source!$E$2:$E$3</c:f>
              <c:numCache>
                <c:formatCode>0.0%</c:formatCode>
                <c:ptCount val="2"/>
                <c:pt idx="0">
                  <c:v>0.32168886346676417</c:v>
                </c:pt>
                <c:pt idx="1">
                  <c:v>0.2237389893855265</c:v>
                </c:pt>
              </c:numCache>
            </c:numRef>
          </c:val>
          <c:extLst>
            <c:ext xmlns:c16="http://schemas.microsoft.com/office/drawing/2014/chart" uri="{C3380CC4-5D6E-409C-BE32-E72D297353CC}">
              <c16:uniqueId val="{00000001-D1E3-C943-B482-D4B743A36B15}"/>
            </c:ext>
          </c:extLst>
        </c:ser>
        <c:ser>
          <c:idx val="5"/>
          <c:order val="2"/>
          <c:tx>
            <c:strRef>
              <c:f>Method_source!$F$1</c:f>
              <c:strCache>
                <c:ptCount val="1"/>
                <c:pt idx="0">
                  <c:v>Shop</c:v>
                </c:pt>
              </c:strCache>
            </c:strRef>
          </c:tx>
          <c:spPr>
            <a:solidFill>
              <a:schemeClr val="accent6"/>
            </a:solidFill>
            <a:ln>
              <a:noFill/>
            </a:ln>
            <a:effectLst/>
          </c:spPr>
          <c:invertIfNegative val="0"/>
          <c:cat>
            <c:numRef>
              <c:f>Method_source!$A$2:$A$3</c:f>
              <c:numCache>
                <c:formatCode>General</c:formatCode>
                <c:ptCount val="2"/>
                <c:pt idx="0">
                  <c:v>2022</c:v>
                </c:pt>
                <c:pt idx="1">
                  <c:v>2016</c:v>
                </c:pt>
              </c:numCache>
            </c:numRef>
          </c:cat>
          <c:val>
            <c:numRef>
              <c:f>Method_source!$F$2:$F$3</c:f>
              <c:numCache>
                <c:formatCode>0.0%</c:formatCode>
                <c:ptCount val="2"/>
                <c:pt idx="0">
                  <c:v>0</c:v>
                </c:pt>
                <c:pt idx="1">
                  <c:v>4.5641228697529889E-4</c:v>
                </c:pt>
              </c:numCache>
            </c:numRef>
          </c:val>
          <c:extLst>
            <c:ext xmlns:c16="http://schemas.microsoft.com/office/drawing/2014/chart" uri="{C3380CC4-5D6E-409C-BE32-E72D297353CC}">
              <c16:uniqueId val="{00000002-D1E3-C943-B482-D4B743A36B15}"/>
            </c:ext>
          </c:extLst>
        </c:ser>
        <c:ser>
          <c:idx val="2"/>
          <c:order val="3"/>
          <c:tx>
            <c:strRef>
              <c:f>Method_source!$C$1</c:f>
              <c:strCache>
                <c:ptCount val="1"/>
                <c:pt idx="0">
                  <c:v>NGO</c:v>
                </c:pt>
              </c:strCache>
            </c:strRef>
          </c:tx>
          <c:spPr>
            <a:solidFill>
              <a:schemeClr val="accent6">
                <a:lumMod val="40000"/>
                <a:lumOff val="60000"/>
              </a:schemeClr>
            </a:solidFill>
            <a:ln>
              <a:noFill/>
            </a:ln>
            <a:effectLst/>
          </c:spPr>
          <c:invertIfNegative val="0"/>
          <c:cat>
            <c:numRef>
              <c:f>Method_source!$A$2:$A$3</c:f>
              <c:numCache>
                <c:formatCode>General</c:formatCode>
                <c:ptCount val="2"/>
                <c:pt idx="0">
                  <c:v>2022</c:v>
                </c:pt>
                <c:pt idx="1">
                  <c:v>2016</c:v>
                </c:pt>
              </c:numCache>
            </c:numRef>
          </c:cat>
          <c:val>
            <c:numRef>
              <c:f>Method_source!$C$2:$C$3</c:f>
              <c:numCache>
                <c:formatCode>0.0%</c:formatCode>
                <c:ptCount val="2"/>
                <c:pt idx="0">
                  <c:v>6.7360795877923572E-3</c:v>
                </c:pt>
                <c:pt idx="1">
                  <c:v>5.2834722279026152E-3</c:v>
                </c:pt>
              </c:numCache>
            </c:numRef>
          </c:val>
          <c:extLst>
            <c:ext xmlns:c16="http://schemas.microsoft.com/office/drawing/2014/chart" uri="{C3380CC4-5D6E-409C-BE32-E72D297353CC}">
              <c16:uniqueId val="{00000003-D1E3-C943-B482-D4B743A36B15}"/>
            </c:ext>
          </c:extLst>
        </c:ser>
        <c:ser>
          <c:idx val="0"/>
          <c:order val="4"/>
          <c:tx>
            <c:strRef>
              <c:f>Method_source!$G$1</c:f>
              <c:strCache>
                <c:ptCount val="1"/>
                <c:pt idx="0">
                  <c:v>Government facility</c:v>
                </c:pt>
              </c:strCache>
            </c:strRef>
          </c:tx>
          <c:spPr>
            <a:solidFill>
              <a:schemeClr val="accent1"/>
            </a:solidFill>
            <a:ln>
              <a:noFill/>
            </a:ln>
            <a:effectLst/>
          </c:spPr>
          <c:invertIfNegative val="0"/>
          <c:cat>
            <c:numRef>
              <c:f>Method_source!$A$2:$A$3</c:f>
              <c:numCache>
                <c:formatCode>General</c:formatCode>
                <c:ptCount val="2"/>
                <c:pt idx="0">
                  <c:v>2022</c:v>
                </c:pt>
                <c:pt idx="1">
                  <c:v>2016</c:v>
                </c:pt>
              </c:numCache>
            </c:numRef>
          </c:cat>
          <c:val>
            <c:numRef>
              <c:f>Method_source!$G$2:$G$3</c:f>
              <c:numCache>
                <c:formatCode>0.0%</c:formatCode>
                <c:ptCount val="2"/>
                <c:pt idx="0">
                  <c:v>0.41711748738624771</c:v>
                </c:pt>
                <c:pt idx="1">
                  <c:v>0.372490930398717</c:v>
                </c:pt>
              </c:numCache>
            </c:numRef>
          </c:val>
          <c:extLst>
            <c:ext xmlns:c16="http://schemas.microsoft.com/office/drawing/2014/chart" uri="{C3380CC4-5D6E-409C-BE32-E72D297353CC}">
              <c16:uniqueId val="{00000004-D1E3-C943-B482-D4B743A36B15}"/>
            </c:ext>
          </c:extLst>
        </c:ser>
        <c:ser>
          <c:idx val="1"/>
          <c:order val="5"/>
          <c:tx>
            <c:strRef>
              <c:f>Method_source!$H$1</c:f>
              <c:strCache>
                <c:ptCount val="1"/>
                <c:pt idx="0">
                  <c:v>Government community delivery</c:v>
                </c:pt>
              </c:strCache>
            </c:strRef>
          </c:tx>
          <c:spPr>
            <a:solidFill>
              <a:schemeClr val="accent2"/>
            </a:solidFill>
            <a:ln>
              <a:noFill/>
            </a:ln>
            <a:effectLst/>
          </c:spPr>
          <c:invertIfNegative val="0"/>
          <c:cat>
            <c:numRef>
              <c:f>Method_source!$A$2:$A$3</c:f>
              <c:numCache>
                <c:formatCode>General</c:formatCode>
                <c:ptCount val="2"/>
                <c:pt idx="0">
                  <c:v>2022</c:v>
                </c:pt>
                <c:pt idx="1">
                  <c:v>2016</c:v>
                </c:pt>
              </c:numCache>
            </c:numRef>
          </c:cat>
          <c:val>
            <c:numRef>
              <c:f>Method_source!$H$2:$H$3</c:f>
              <c:numCache>
                <c:formatCode>0.0%</c:formatCode>
                <c:ptCount val="2"/>
                <c:pt idx="0">
                  <c:v>7.9878086950713231E-2</c:v>
                </c:pt>
                <c:pt idx="1">
                  <c:v>0.18845290367229639</c:v>
                </c:pt>
              </c:numCache>
            </c:numRef>
          </c:val>
          <c:extLst>
            <c:ext xmlns:c16="http://schemas.microsoft.com/office/drawing/2014/chart" uri="{C3380CC4-5D6E-409C-BE32-E72D297353CC}">
              <c16:uniqueId val="{00000005-D1E3-C943-B482-D4B743A36B15}"/>
            </c:ext>
          </c:extLst>
        </c:ser>
        <c:ser>
          <c:idx val="6"/>
          <c:order val="6"/>
          <c:tx>
            <c:strRef>
              <c:f>Method_source!$I$1</c:f>
              <c:strCache>
                <c:ptCount val="1"/>
                <c:pt idx="0">
                  <c:v>Church, friend, other, don't know</c:v>
                </c:pt>
              </c:strCache>
            </c:strRef>
          </c:tx>
          <c:spPr>
            <a:solidFill>
              <a:schemeClr val="accent1">
                <a:lumMod val="60000"/>
              </a:schemeClr>
            </a:solidFill>
            <a:ln>
              <a:noFill/>
            </a:ln>
            <a:effectLst/>
          </c:spPr>
          <c:invertIfNegative val="0"/>
          <c:cat>
            <c:numRef>
              <c:f>Method_source!$A$2:$A$3</c:f>
              <c:numCache>
                <c:formatCode>General</c:formatCode>
                <c:ptCount val="2"/>
                <c:pt idx="0">
                  <c:v>2022</c:v>
                </c:pt>
                <c:pt idx="1">
                  <c:v>2016</c:v>
                </c:pt>
              </c:numCache>
            </c:numRef>
          </c:cat>
          <c:val>
            <c:numRef>
              <c:f>Method_source!$I$2:$I$3</c:f>
              <c:numCache>
                <c:formatCode>0.0%</c:formatCode>
                <c:ptCount val="2"/>
                <c:pt idx="0">
                  <c:v>3.9093603326619316E-3</c:v>
                </c:pt>
                <c:pt idx="1">
                  <c:v>3.0682089433468781E-2</c:v>
                </c:pt>
              </c:numCache>
            </c:numRef>
          </c:val>
          <c:extLst>
            <c:ext xmlns:c16="http://schemas.microsoft.com/office/drawing/2014/chart" uri="{C3380CC4-5D6E-409C-BE32-E72D297353CC}">
              <c16:uniqueId val="{00000006-D1E3-C943-B482-D4B743A36B15}"/>
            </c:ext>
          </c:extLst>
        </c:ser>
        <c:dLbls>
          <c:showLegendKey val="0"/>
          <c:showVal val="0"/>
          <c:showCatName val="0"/>
          <c:showSerName val="0"/>
          <c:showPercent val="0"/>
          <c:showBubbleSize val="0"/>
        </c:dLbls>
        <c:gapWidth val="150"/>
        <c:overlap val="100"/>
        <c:axId val="1788295407"/>
        <c:axId val="1748810559"/>
      </c:barChart>
      <c:catAx>
        <c:axId val="178829540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48810559"/>
        <c:crosses val="autoZero"/>
        <c:auto val="1"/>
        <c:lblAlgn val="ctr"/>
        <c:lblOffset val="100"/>
        <c:noMultiLvlLbl val="0"/>
      </c:catAx>
      <c:valAx>
        <c:axId val="1748810559"/>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8829540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Injectables</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percentStacked"/>
        <c:varyColors val="0"/>
        <c:ser>
          <c:idx val="3"/>
          <c:order val="0"/>
          <c:tx>
            <c:strRef>
              <c:f>Method_source!$D$1</c:f>
              <c:strCache>
                <c:ptCount val="1"/>
                <c:pt idx="0">
                  <c:v>Private clinic/delivery</c:v>
                </c:pt>
              </c:strCache>
            </c:strRef>
          </c:tx>
          <c:spPr>
            <a:solidFill>
              <a:schemeClr val="accent4"/>
            </a:solidFill>
            <a:ln>
              <a:noFill/>
            </a:ln>
            <a:effectLst/>
          </c:spPr>
          <c:invertIfNegative val="0"/>
          <c:cat>
            <c:numRef>
              <c:f>Method_source!$A$6:$A$7</c:f>
              <c:numCache>
                <c:formatCode>General</c:formatCode>
                <c:ptCount val="2"/>
                <c:pt idx="0">
                  <c:v>2022</c:v>
                </c:pt>
                <c:pt idx="1">
                  <c:v>2016</c:v>
                </c:pt>
              </c:numCache>
            </c:numRef>
          </c:cat>
          <c:val>
            <c:numRef>
              <c:f>Method_source!$D$6:$D$7</c:f>
              <c:numCache>
                <c:formatCode>0.0%</c:formatCode>
                <c:ptCount val="2"/>
                <c:pt idx="0">
                  <c:v>0.17717019681753479</c:v>
                </c:pt>
                <c:pt idx="1">
                  <c:v>0.13900003874482431</c:v>
                </c:pt>
              </c:numCache>
            </c:numRef>
          </c:val>
          <c:extLst>
            <c:ext xmlns:c16="http://schemas.microsoft.com/office/drawing/2014/chart" uri="{C3380CC4-5D6E-409C-BE32-E72D297353CC}">
              <c16:uniqueId val="{00000000-CDEE-D243-96C8-C50265DD4EB9}"/>
            </c:ext>
          </c:extLst>
        </c:ser>
        <c:ser>
          <c:idx val="4"/>
          <c:order val="1"/>
          <c:tx>
            <c:strRef>
              <c:f>Method_source!$E$1</c:f>
              <c:strCache>
                <c:ptCount val="1"/>
                <c:pt idx="0">
                  <c:v>Pharmacy</c:v>
                </c:pt>
              </c:strCache>
            </c:strRef>
          </c:tx>
          <c:spPr>
            <a:solidFill>
              <a:schemeClr val="accent5"/>
            </a:solidFill>
            <a:ln>
              <a:noFill/>
            </a:ln>
            <a:effectLst/>
          </c:spPr>
          <c:invertIfNegative val="0"/>
          <c:cat>
            <c:numRef>
              <c:f>Method_source!$A$6:$A$7</c:f>
              <c:numCache>
                <c:formatCode>General</c:formatCode>
                <c:ptCount val="2"/>
                <c:pt idx="0">
                  <c:v>2022</c:v>
                </c:pt>
                <c:pt idx="1">
                  <c:v>2016</c:v>
                </c:pt>
              </c:numCache>
            </c:numRef>
          </c:cat>
          <c:val>
            <c:numRef>
              <c:f>Method_source!$E$6:$E$7</c:f>
              <c:numCache>
                <c:formatCode>0.0%</c:formatCode>
                <c:ptCount val="2"/>
                <c:pt idx="0">
                  <c:v>0.1096270477340987</c:v>
                </c:pt>
                <c:pt idx="1">
                  <c:v>0.10902554024938289</c:v>
                </c:pt>
              </c:numCache>
            </c:numRef>
          </c:val>
          <c:extLst>
            <c:ext xmlns:c16="http://schemas.microsoft.com/office/drawing/2014/chart" uri="{C3380CC4-5D6E-409C-BE32-E72D297353CC}">
              <c16:uniqueId val="{00000001-CDEE-D243-96C8-C50265DD4EB9}"/>
            </c:ext>
          </c:extLst>
        </c:ser>
        <c:ser>
          <c:idx val="5"/>
          <c:order val="2"/>
          <c:tx>
            <c:strRef>
              <c:f>Method_source!$F$1</c:f>
              <c:strCache>
                <c:ptCount val="1"/>
                <c:pt idx="0">
                  <c:v>Shop</c:v>
                </c:pt>
              </c:strCache>
            </c:strRef>
          </c:tx>
          <c:spPr>
            <a:solidFill>
              <a:schemeClr val="accent6"/>
            </a:solidFill>
            <a:ln>
              <a:noFill/>
            </a:ln>
            <a:effectLst/>
          </c:spPr>
          <c:invertIfNegative val="0"/>
          <c:cat>
            <c:numRef>
              <c:f>Method_source!$A$6:$A$7</c:f>
              <c:numCache>
                <c:formatCode>General</c:formatCode>
                <c:ptCount val="2"/>
                <c:pt idx="0">
                  <c:v>2022</c:v>
                </c:pt>
                <c:pt idx="1">
                  <c:v>2016</c:v>
                </c:pt>
              </c:numCache>
            </c:numRef>
          </c:cat>
          <c:val>
            <c:numRef>
              <c:f>Method_source!$F$6:$F$7</c:f>
              <c:numCache>
                <c:formatCode>0.0%</c:formatCode>
                <c:ptCount val="2"/>
                <c:pt idx="0">
                  <c:v>0</c:v>
                </c:pt>
                <c:pt idx="1">
                  <c:v>0</c:v>
                </c:pt>
              </c:numCache>
            </c:numRef>
          </c:val>
          <c:extLst>
            <c:ext xmlns:c16="http://schemas.microsoft.com/office/drawing/2014/chart" uri="{C3380CC4-5D6E-409C-BE32-E72D297353CC}">
              <c16:uniqueId val="{00000002-CDEE-D243-96C8-C50265DD4EB9}"/>
            </c:ext>
          </c:extLst>
        </c:ser>
        <c:ser>
          <c:idx val="2"/>
          <c:order val="3"/>
          <c:tx>
            <c:strRef>
              <c:f>Method_source!$C$1</c:f>
              <c:strCache>
                <c:ptCount val="1"/>
                <c:pt idx="0">
                  <c:v>NGO</c:v>
                </c:pt>
              </c:strCache>
            </c:strRef>
          </c:tx>
          <c:spPr>
            <a:solidFill>
              <a:schemeClr val="accent6">
                <a:lumMod val="40000"/>
                <a:lumOff val="60000"/>
              </a:schemeClr>
            </a:solidFill>
            <a:ln>
              <a:noFill/>
            </a:ln>
            <a:effectLst/>
          </c:spPr>
          <c:invertIfNegative val="0"/>
          <c:cat>
            <c:numRef>
              <c:f>Method_source!$A$6:$A$7</c:f>
              <c:numCache>
                <c:formatCode>General</c:formatCode>
                <c:ptCount val="2"/>
                <c:pt idx="0">
                  <c:v>2022</c:v>
                </c:pt>
                <c:pt idx="1">
                  <c:v>2016</c:v>
                </c:pt>
              </c:numCache>
            </c:numRef>
          </c:cat>
          <c:val>
            <c:numRef>
              <c:f>Method_source!$C$6:$C$7</c:f>
              <c:numCache>
                <c:formatCode>0.0%</c:formatCode>
                <c:ptCount val="2"/>
                <c:pt idx="0">
                  <c:v>1.014617905154537E-2</c:v>
                </c:pt>
                <c:pt idx="1">
                  <c:v>1.088162014935719E-2</c:v>
                </c:pt>
              </c:numCache>
            </c:numRef>
          </c:val>
          <c:extLst>
            <c:ext xmlns:c16="http://schemas.microsoft.com/office/drawing/2014/chart" uri="{C3380CC4-5D6E-409C-BE32-E72D297353CC}">
              <c16:uniqueId val="{00000003-CDEE-D243-96C8-C50265DD4EB9}"/>
            </c:ext>
          </c:extLst>
        </c:ser>
        <c:ser>
          <c:idx val="0"/>
          <c:order val="4"/>
          <c:tx>
            <c:strRef>
              <c:f>Method_source!$G$1</c:f>
              <c:strCache>
                <c:ptCount val="1"/>
                <c:pt idx="0">
                  <c:v>Government facility</c:v>
                </c:pt>
              </c:strCache>
            </c:strRef>
          </c:tx>
          <c:spPr>
            <a:solidFill>
              <a:schemeClr val="accent1"/>
            </a:solidFill>
            <a:ln>
              <a:noFill/>
            </a:ln>
            <a:effectLst/>
          </c:spPr>
          <c:invertIfNegative val="0"/>
          <c:cat>
            <c:numRef>
              <c:f>Method_source!$A$6:$A$7</c:f>
              <c:numCache>
                <c:formatCode>General</c:formatCode>
                <c:ptCount val="2"/>
                <c:pt idx="0">
                  <c:v>2022</c:v>
                </c:pt>
                <c:pt idx="1">
                  <c:v>2016</c:v>
                </c:pt>
              </c:numCache>
            </c:numRef>
          </c:cat>
          <c:val>
            <c:numRef>
              <c:f>Method_source!$G$6:$G$7</c:f>
              <c:numCache>
                <c:formatCode>0.0%</c:formatCode>
                <c:ptCount val="2"/>
                <c:pt idx="0">
                  <c:v>0.68570941459895829</c:v>
                </c:pt>
                <c:pt idx="1">
                  <c:v>0.65939880009109075</c:v>
                </c:pt>
              </c:numCache>
            </c:numRef>
          </c:val>
          <c:extLst>
            <c:ext xmlns:c16="http://schemas.microsoft.com/office/drawing/2014/chart" uri="{C3380CC4-5D6E-409C-BE32-E72D297353CC}">
              <c16:uniqueId val="{00000004-CDEE-D243-96C8-C50265DD4EB9}"/>
            </c:ext>
          </c:extLst>
        </c:ser>
        <c:ser>
          <c:idx val="1"/>
          <c:order val="5"/>
          <c:tx>
            <c:strRef>
              <c:f>Method_source!$H$1</c:f>
              <c:strCache>
                <c:ptCount val="1"/>
                <c:pt idx="0">
                  <c:v>Government community delivery</c:v>
                </c:pt>
              </c:strCache>
            </c:strRef>
          </c:tx>
          <c:spPr>
            <a:solidFill>
              <a:schemeClr val="accent2"/>
            </a:solidFill>
            <a:ln>
              <a:noFill/>
            </a:ln>
            <a:effectLst/>
          </c:spPr>
          <c:invertIfNegative val="0"/>
          <c:cat>
            <c:numRef>
              <c:f>Method_source!$A$6:$A$7</c:f>
              <c:numCache>
                <c:formatCode>General</c:formatCode>
                <c:ptCount val="2"/>
                <c:pt idx="0">
                  <c:v>2022</c:v>
                </c:pt>
                <c:pt idx="1">
                  <c:v>2016</c:v>
                </c:pt>
              </c:numCache>
            </c:numRef>
          </c:cat>
          <c:val>
            <c:numRef>
              <c:f>Method_source!$H$6:$H$7</c:f>
              <c:numCache>
                <c:formatCode>0.0%</c:formatCode>
                <c:ptCount val="2"/>
                <c:pt idx="0">
                  <c:v>6.3190910719558759E-3</c:v>
                </c:pt>
                <c:pt idx="1">
                  <c:v>8.0597770943805394E-2</c:v>
                </c:pt>
              </c:numCache>
            </c:numRef>
          </c:val>
          <c:extLst>
            <c:ext xmlns:c16="http://schemas.microsoft.com/office/drawing/2014/chart" uri="{C3380CC4-5D6E-409C-BE32-E72D297353CC}">
              <c16:uniqueId val="{00000005-CDEE-D243-96C8-C50265DD4EB9}"/>
            </c:ext>
          </c:extLst>
        </c:ser>
        <c:ser>
          <c:idx val="6"/>
          <c:order val="6"/>
          <c:tx>
            <c:strRef>
              <c:f>Method_source!$I$1</c:f>
              <c:strCache>
                <c:ptCount val="1"/>
                <c:pt idx="0">
                  <c:v>Church, friend, other, don't know</c:v>
                </c:pt>
              </c:strCache>
            </c:strRef>
          </c:tx>
          <c:spPr>
            <a:solidFill>
              <a:schemeClr val="accent1">
                <a:lumMod val="60000"/>
              </a:schemeClr>
            </a:solidFill>
            <a:ln>
              <a:noFill/>
            </a:ln>
            <a:effectLst/>
          </c:spPr>
          <c:invertIfNegative val="0"/>
          <c:cat>
            <c:numRef>
              <c:f>Method_source!$A$6:$A$7</c:f>
              <c:numCache>
                <c:formatCode>General</c:formatCode>
                <c:ptCount val="2"/>
                <c:pt idx="0">
                  <c:v>2022</c:v>
                </c:pt>
                <c:pt idx="1">
                  <c:v>2016</c:v>
                </c:pt>
              </c:numCache>
            </c:numRef>
          </c:cat>
          <c:val>
            <c:numRef>
              <c:f>Method_source!$I$6:$I$7</c:f>
              <c:numCache>
                <c:formatCode>0.0%</c:formatCode>
                <c:ptCount val="2"/>
                <c:pt idx="0">
                  <c:v>1.102807072590704E-2</c:v>
                </c:pt>
                <c:pt idx="1">
                  <c:v>1.0962298215394361E-3</c:v>
                </c:pt>
              </c:numCache>
            </c:numRef>
          </c:val>
          <c:extLst>
            <c:ext xmlns:c16="http://schemas.microsoft.com/office/drawing/2014/chart" uri="{C3380CC4-5D6E-409C-BE32-E72D297353CC}">
              <c16:uniqueId val="{00000006-CDEE-D243-96C8-C50265DD4EB9}"/>
            </c:ext>
          </c:extLst>
        </c:ser>
        <c:dLbls>
          <c:showLegendKey val="0"/>
          <c:showVal val="0"/>
          <c:showCatName val="0"/>
          <c:showSerName val="0"/>
          <c:showPercent val="0"/>
          <c:showBubbleSize val="0"/>
        </c:dLbls>
        <c:gapWidth val="150"/>
        <c:overlap val="100"/>
        <c:axId val="1788295407"/>
        <c:axId val="1748810559"/>
      </c:barChart>
      <c:catAx>
        <c:axId val="178829540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48810559"/>
        <c:crosses val="autoZero"/>
        <c:auto val="1"/>
        <c:lblAlgn val="ctr"/>
        <c:lblOffset val="100"/>
        <c:noMultiLvlLbl val="0"/>
      </c:catAx>
      <c:valAx>
        <c:axId val="1748810559"/>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8829540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Male condoms</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percentStacked"/>
        <c:varyColors val="0"/>
        <c:ser>
          <c:idx val="3"/>
          <c:order val="0"/>
          <c:tx>
            <c:strRef>
              <c:f>Method_source!$D$1</c:f>
              <c:strCache>
                <c:ptCount val="1"/>
                <c:pt idx="0">
                  <c:v>Private clinic/delivery</c:v>
                </c:pt>
              </c:strCache>
            </c:strRef>
          </c:tx>
          <c:spPr>
            <a:solidFill>
              <a:schemeClr val="accent4"/>
            </a:solidFill>
            <a:ln>
              <a:noFill/>
            </a:ln>
            <a:effectLst/>
          </c:spPr>
          <c:invertIfNegative val="0"/>
          <c:cat>
            <c:numRef>
              <c:f>Method_source!$A$8:$A$9</c:f>
              <c:numCache>
                <c:formatCode>General</c:formatCode>
                <c:ptCount val="2"/>
                <c:pt idx="0">
                  <c:v>2022</c:v>
                </c:pt>
                <c:pt idx="1">
                  <c:v>2016</c:v>
                </c:pt>
              </c:numCache>
            </c:numRef>
          </c:cat>
          <c:val>
            <c:numRef>
              <c:f>Method_source!$D$8:$D$9</c:f>
              <c:numCache>
                <c:formatCode>0.0%</c:formatCode>
                <c:ptCount val="2"/>
                <c:pt idx="0">
                  <c:v>0.17387966815014119</c:v>
                </c:pt>
                <c:pt idx="1">
                  <c:v>0.16439954059540171</c:v>
                </c:pt>
              </c:numCache>
            </c:numRef>
          </c:val>
          <c:extLst>
            <c:ext xmlns:c16="http://schemas.microsoft.com/office/drawing/2014/chart" uri="{C3380CC4-5D6E-409C-BE32-E72D297353CC}">
              <c16:uniqueId val="{00000000-0F67-4342-81CB-F35C6A6CC3AE}"/>
            </c:ext>
          </c:extLst>
        </c:ser>
        <c:ser>
          <c:idx val="4"/>
          <c:order val="1"/>
          <c:tx>
            <c:strRef>
              <c:f>Method_source!$E$1</c:f>
              <c:strCache>
                <c:ptCount val="1"/>
                <c:pt idx="0">
                  <c:v>Pharmacy</c:v>
                </c:pt>
              </c:strCache>
            </c:strRef>
          </c:tx>
          <c:spPr>
            <a:solidFill>
              <a:schemeClr val="accent5"/>
            </a:solidFill>
            <a:ln>
              <a:noFill/>
            </a:ln>
            <a:effectLst/>
          </c:spPr>
          <c:invertIfNegative val="0"/>
          <c:cat>
            <c:numRef>
              <c:f>Method_source!$A$8:$A$9</c:f>
              <c:numCache>
                <c:formatCode>General</c:formatCode>
                <c:ptCount val="2"/>
                <c:pt idx="0">
                  <c:v>2022</c:v>
                </c:pt>
                <c:pt idx="1">
                  <c:v>2016</c:v>
                </c:pt>
              </c:numCache>
            </c:numRef>
          </c:cat>
          <c:val>
            <c:numRef>
              <c:f>Method_source!$E$8:$E$9</c:f>
              <c:numCache>
                <c:formatCode>0.0%</c:formatCode>
                <c:ptCount val="2"/>
                <c:pt idx="0">
                  <c:v>0.5036825311522829</c:v>
                </c:pt>
                <c:pt idx="1">
                  <c:v>0.40336099395972019</c:v>
                </c:pt>
              </c:numCache>
            </c:numRef>
          </c:val>
          <c:extLst>
            <c:ext xmlns:c16="http://schemas.microsoft.com/office/drawing/2014/chart" uri="{C3380CC4-5D6E-409C-BE32-E72D297353CC}">
              <c16:uniqueId val="{00000001-0F67-4342-81CB-F35C6A6CC3AE}"/>
            </c:ext>
          </c:extLst>
        </c:ser>
        <c:ser>
          <c:idx val="5"/>
          <c:order val="2"/>
          <c:tx>
            <c:strRef>
              <c:f>Method_source!$F$1</c:f>
              <c:strCache>
                <c:ptCount val="1"/>
                <c:pt idx="0">
                  <c:v>Shop</c:v>
                </c:pt>
              </c:strCache>
            </c:strRef>
          </c:tx>
          <c:spPr>
            <a:solidFill>
              <a:schemeClr val="accent6"/>
            </a:solidFill>
            <a:ln>
              <a:noFill/>
            </a:ln>
            <a:effectLst/>
          </c:spPr>
          <c:invertIfNegative val="0"/>
          <c:cat>
            <c:numRef>
              <c:f>Method_source!$A$8:$A$9</c:f>
              <c:numCache>
                <c:formatCode>General</c:formatCode>
                <c:ptCount val="2"/>
                <c:pt idx="0">
                  <c:v>2022</c:v>
                </c:pt>
                <c:pt idx="1">
                  <c:v>2016</c:v>
                </c:pt>
              </c:numCache>
            </c:numRef>
          </c:cat>
          <c:val>
            <c:numRef>
              <c:f>Method_source!$F$8:$F$9</c:f>
              <c:numCache>
                <c:formatCode>0.0%</c:formatCode>
                <c:ptCount val="2"/>
                <c:pt idx="0">
                  <c:v>3.5613837122337892E-2</c:v>
                </c:pt>
                <c:pt idx="1">
                  <c:v>2.3749118094057411E-2</c:v>
                </c:pt>
              </c:numCache>
            </c:numRef>
          </c:val>
          <c:extLst>
            <c:ext xmlns:c16="http://schemas.microsoft.com/office/drawing/2014/chart" uri="{C3380CC4-5D6E-409C-BE32-E72D297353CC}">
              <c16:uniqueId val="{00000002-0F67-4342-81CB-F35C6A6CC3AE}"/>
            </c:ext>
          </c:extLst>
        </c:ser>
        <c:ser>
          <c:idx val="2"/>
          <c:order val="3"/>
          <c:tx>
            <c:strRef>
              <c:f>Method_source!$C$1</c:f>
              <c:strCache>
                <c:ptCount val="1"/>
                <c:pt idx="0">
                  <c:v>NGO</c:v>
                </c:pt>
              </c:strCache>
            </c:strRef>
          </c:tx>
          <c:spPr>
            <a:solidFill>
              <a:schemeClr val="accent6">
                <a:lumMod val="40000"/>
                <a:lumOff val="60000"/>
              </a:schemeClr>
            </a:solidFill>
            <a:ln>
              <a:noFill/>
            </a:ln>
            <a:effectLst/>
          </c:spPr>
          <c:invertIfNegative val="0"/>
          <c:cat>
            <c:numRef>
              <c:f>Method_source!$A$8:$A$9</c:f>
              <c:numCache>
                <c:formatCode>General</c:formatCode>
                <c:ptCount val="2"/>
                <c:pt idx="0">
                  <c:v>2022</c:v>
                </c:pt>
                <c:pt idx="1">
                  <c:v>2016</c:v>
                </c:pt>
              </c:numCache>
            </c:numRef>
          </c:cat>
          <c:val>
            <c:numRef>
              <c:f>Method_source!$C$8:$C$9</c:f>
              <c:numCache>
                <c:formatCode>0.0%</c:formatCode>
                <c:ptCount val="2"/>
                <c:pt idx="0">
                  <c:v>6.1452516334879817E-3</c:v>
                </c:pt>
                <c:pt idx="1">
                  <c:v>1.0082781777598891E-2</c:v>
                </c:pt>
              </c:numCache>
            </c:numRef>
          </c:val>
          <c:extLst>
            <c:ext xmlns:c16="http://schemas.microsoft.com/office/drawing/2014/chart" uri="{C3380CC4-5D6E-409C-BE32-E72D297353CC}">
              <c16:uniqueId val="{00000003-0F67-4342-81CB-F35C6A6CC3AE}"/>
            </c:ext>
          </c:extLst>
        </c:ser>
        <c:ser>
          <c:idx val="0"/>
          <c:order val="4"/>
          <c:tx>
            <c:strRef>
              <c:f>Method_source!$G$1</c:f>
              <c:strCache>
                <c:ptCount val="1"/>
                <c:pt idx="0">
                  <c:v>Government facility</c:v>
                </c:pt>
              </c:strCache>
            </c:strRef>
          </c:tx>
          <c:spPr>
            <a:solidFill>
              <a:schemeClr val="accent1"/>
            </a:solidFill>
            <a:ln>
              <a:noFill/>
            </a:ln>
            <a:effectLst/>
          </c:spPr>
          <c:invertIfNegative val="0"/>
          <c:cat>
            <c:numRef>
              <c:f>Method_source!$A$8:$A$9</c:f>
              <c:numCache>
                <c:formatCode>General</c:formatCode>
                <c:ptCount val="2"/>
                <c:pt idx="0">
                  <c:v>2022</c:v>
                </c:pt>
                <c:pt idx="1">
                  <c:v>2016</c:v>
                </c:pt>
              </c:numCache>
            </c:numRef>
          </c:cat>
          <c:val>
            <c:numRef>
              <c:f>Method_source!$G$8:$G$9</c:f>
              <c:numCache>
                <c:formatCode>0.0%</c:formatCode>
                <c:ptCount val="2"/>
                <c:pt idx="0">
                  <c:v>0.22100681606704969</c:v>
                </c:pt>
                <c:pt idx="1">
                  <c:v>0.23922445351608551</c:v>
                </c:pt>
              </c:numCache>
            </c:numRef>
          </c:val>
          <c:extLst>
            <c:ext xmlns:c16="http://schemas.microsoft.com/office/drawing/2014/chart" uri="{C3380CC4-5D6E-409C-BE32-E72D297353CC}">
              <c16:uniqueId val="{00000004-0F67-4342-81CB-F35C6A6CC3AE}"/>
            </c:ext>
          </c:extLst>
        </c:ser>
        <c:ser>
          <c:idx val="1"/>
          <c:order val="5"/>
          <c:tx>
            <c:strRef>
              <c:f>Method_source!$H$1</c:f>
              <c:strCache>
                <c:ptCount val="1"/>
                <c:pt idx="0">
                  <c:v>Government community delivery</c:v>
                </c:pt>
              </c:strCache>
            </c:strRef>
          </c:tx>
          <c:spPr>
            <a:solidFill>
              <a:schemeClr val="accent2"/>
            </a:solidFill>
            <a:ln>
              <a:noFill/>
            </a:ln>
            <a:effectLst/>
          </c:spPr>
          <c:invertIfNegative val="0"/>
          <c:cat>
            <c:numRef>
              <c:f>Method_source!$A$8:$A$9</c:f>
              <c:numCache>
                <c:formatCode>General</c:formatCode>
                <c:ptCount val="2"/>
                <c:pt idx="0">
                  <c:v>2022</c:v>
                </c:pt>
                <c:pt idx="1">
                  <c:v>2016</c:v>
                </c:pt>
              </c:numCache>
            </c:numRef>
          </c:cat>
          <c:val>
            <c:numRef>
              <c:f>Method_source!$H$8:$H$9</c:f>
              <c:numCache>
                <c:formatCode>0.0%</c:formatCode>
                <c:ptCount val="2"/>
                <c:pt idx="0">
                  <c:v>3.2296785724065323E-2</c:v>
                </c:pt>
                <c:pt idx="1">
                  <c:v>0.14448322973829369</c:v>
                </c:pt>
              </c:numCache>
            </c:numRef>
          </c:val>
          <c:extLst>
            <c:ext xmlns:c16="http://schemas.microsoft.com/office/drawing/2014/chart" uri="{C3380CC4-5D6E-409C-BE32-E72D297353CC}">
              <c16:uniqueId val="{00000005-0F67-4342-81CB-F35C6A6CC3AE}"/>
            </c:ext>
          </c:extLst>
        </c:ser>
        <c:ser>
          <c:idx val="6"/>
          <c:order val="6"/>
          <c:tx>
            <c:strRef>
              <c:f>Method_source!$I$1</c:f>
              <c:strCache>
                <c:ptCount val="1"/>
                <c:pt idx="0">
                  <c:v>Church, friend, other, don't know</c:v>
                </c:pt>
              </c:strCache>
            </c:strRef>
          </c:tx>
          <c:spPr>
            <a:solidFill>
              <a:schemeClr val="accent1">
                <a:lumMod val="60000"/>
              </a:schemeClr>
            </a:solidFill>
            <a:ln>
              <a:noFill/>
            </a:ln>
            <a:effectLst/>
          </c:spPr>
          <c:invertIfNegative val="0"/>
          <c:cat>
            <c:numRef>
              <c:f>Method_source!$A$8:$A$9</c:f>
              <c:numCache>
                <c:formatCode>General</c:formatCode>
                <c:ptCount val="2"/>
                <c:pt idx="0">
                  <c:v>2022</c:v>
                </c:pt>
                <c:pt idx="1">
                  <c:v>2016</c:v>
                </c:pt>
              </c:numCache>
            </c:numRef>
          </c:cat>
          <c:val>
            <c:numRef>
              <c:f>Method_source!$I$8:$I$9</c:f>
              <c:numCache>
                <c:formatCode>0.0%</c:formatCode>
                <c:ptCount val="2"/>
                <c:pt idx="0">
                  <c:v>2.7375110150635019E-2</c:v>
                </c:pt>
                <c:pt idx="1">
                  <c:v>1.4699882318842641E-2</c:v>
                </c:pt>
              </c:numCache>
            </c:numRef>
          </c:val>
          <c:extLst>
            <c:ext xmlns:c16="http://schemas.microsoft.com/office/drawing/2014/chart" uri="{C3380CC4-5D6E-409C-BE32-E72D297353CC}">
              <c16:uniqueId val="{00000006-0F67-4342-81CB-F35C6A6CC3AE}"/>
            </c:ext>
          </c:extLst>
        </c:ser>
        <c:dLbls>
          <c:showLegendKey val="0"/>
          <c:showVal val="0"/>
          <c:showCatName val="0"/>
          <c:showSerName val="0"/>
          <c:showPercent val="0"/>
          <c:showBubbleSize val="0"/>
        </c:dLbls>
        <c:gapWidth val="150"/>
        <c:overlap val="100"/>
        <c:axId val="1788295407"/>
        <c:axId val="1748810559"/>
      </c:barChart>
      <c:catAx>
        <c:axId val="178829540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48810559"/>
        <c:crosses val="autoZero"/>
        <c:auto val="1"/>
        <c:lblAlgn val="ctr"/>
        <c:lblOffset val="100"/>
        <c:noMultiLvlLbl val="0"/>
      </c:catAx>
      <c:valAx>
        <c:axId val="1748810559"/>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882954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Women ‘in need’ of contraceptive use</a:t>
            </a:r>
          </a:p>
        </c:rich>
      </c:tx>
      <c:layout>
        <c:manualLayout>
          <c:xMode val="edge"/>
          <c:yMode val="edge"/>
          <c:x val="0.39364317265219895"/>
          <c:y val="1.8885741265344664E-2"/>
        </c:manualLayout>
      </c:layout>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lineChart>
        <c:grouping val="standard"/>
        <c:varyColors val="0"/>
        <c:ser>
          <c:idx val="0"/>
          <c:order val="0"/>
          <c:tx>
            <c:strRef>
              <c:f>'Overall trends'!$E$1</c:f>
              <c:strCache>
                <c:ptCount val="1"/>
                <c:pt idx="0">
                  <c:v>mCPR (All women)</c:v>
                </c:pt>
              </c:strCache>
            </c:strRef>
          </c:tx>
          <c:spPr>
            <a:ln w="28575" cap="rnd">
              <a:solidFill>
                <a:schemeClr val="accent1"/>
              </a:solidFill>
              <a:round/>
            </a:ln>
            <a:effectLst/>
          </c:spPr>
          <c:marker>
            <c:symbol val="none"/>
          </c:marker>
          <c:cat>
            <c:numRef>
              <c:f>'Overall trends'!$D$2:$D$5</c:f>
              <c:numCache>
                <c:formatCode>General</c:formatCode>
                <c:ptCount val="4"/>
                <c:pt idx="0">
                  <c:v>2006</c:v>
                </c:pt>
                <c:pt idx="1">
                  <c:v>2011</c:v>
                </c:pt>
                <c:pt idx="2">
                  <c:v>2016</c:v>
                </c:pt>
                <c:pt idx="3">
                  <c:v>2022</c:v>
                </c:pt>
              </c:numCache>
            </c:numRef>
          </c:cat>
          <c:val>
            <c:numRef>
              <c:f>'Overall trends'!$E$2:$E$5</c:f>
              <c:numCache>
                <c:formatCode>0%</c:formatCode>
                <c:ptCount val="4"/>
                <c:pt idx="0">
                  <c:v>0.34399999999999997</c:v>
                </c:pt>
                <c:pt idx="1">
                  <c:v>0.33200000000000002</c:v>
                </c:pt>
                <c:pt idx="2">
                  <c:v>0.33200000000000002</c:v>
                </c:pt>
                <c:pt idx="3">
                  <c:v>0.32700000000000001</c:v>
                </c:pt>
              </c:numCache>
            </c:numRef>
          </c:val>
          <c:smooth val="0"/>
          <c:extLst>
            <c:ext xmlns:c16="http://schemas.microsoft.com/office/drawing/2014/chart" uri="{C3380CC4-5D6E-409C-BE32-E72D297353CC}">
              <c16:uniqueId val="{00000000-D26A-2A4C-A3A5-C96D5F979CB1}"/>
            </c:ext>
          </c:extLst>
        </c:ser>
        <c:ser>
          <c:idx val="1"/>
          <c:order val="1"/>
          <c:tx>
            <c:strRef>
              <c:f>'Overall trends'!$F$1</c:f>
              <c:strCache>
                <c:ptCount val="1"/>
                <c:pt idx="0">
                  <c:v>Traditional method</c:v>
                </c:pt>
              </c:strCache>
            </c:strRef>
          </c:tx>
          <c:spPr>
            <a:ln w="28575" cap="rnd">
              <a:solidFill>
                <a:schemeClr val="accent3"/>
              </a:solidFill>
              <a:round/>
            </a:ln>
            <a:effectLst/>
          </c:spPr>
          <c:marker>
            <c:symbol val="none"/>
          </c:marker>
          <c:cat>
            <c:numRef>
              <c:f>'Overall trends'!$D$2:$D$5</c:f>
              <c:numCache>
                <c:formatCode>General</c:formatCode>
                <c:ptCount val="4"/>
                <c:pt idx="0">
                  <c:v>2006</c:v>
                </c:pt>
                <c:pt idx="1">
                  <c:v>2011</c:v>
                </c:pt>
                <c:pt idx="2">
                  <c:v>2016</c:v>
                </c:pt>
                <c:pt idx="3">
                  <c:v>2022</c:v>
                </c:pt>
              </c:numCache>
            </c:numRef>
          </c:cat>
          <c:val>
            <c:numRef>
              <c:f>'Overall trends'!$F$2:$F$5</c:f>
              <c:numCache>
                <c:formatCode>0%</c:formatCode>
                <c:ptCount val="4"/>
                <c:pt idx="0">
                  <c:v>2.9000000000000001E-2</c:v>
                </c:pt>
                <c:pt idx="1">
                  <c:v>0.05</c:v>
                </c:pt>
                <c:pt idx="2">
                  <c:v>7.5999999999999998E-2</c:v>
                </c:pt>
                <c:pt idx="3">
                  <c:v>0.11</c:v>
                </c:pt>
              </c:numCache>
            </c:numRef>
          </c:val>
          <c:smooth val="0"/>
          <c:extLst>
            <c:ext xmlns:c16="http://schemas.microsoft.com/office/drawing/2014/chart" uri="{C3380CC4-5D6E-409C-BE32-E72D297353CC}">
              <c16:uniqueId val="{00000001-D26A-2A4C-A3A5-C96D5F979CB1}"/>
            </c:ext>
          </c:extLst>
        </c:ser>
        <c:ser>
          <c:idx val="2"/>
          <c:order val="2"/>
          <c:tx>
            <c:strRef>
              <c:f>'Overall trends'!$G$1</c:f>
              <c:strCache>
                <c:ptCount val="1"/>
                <c:pt idx="0">
                  <c:v>Non-user but in need</c:v>
                </c:pt>
              </c:strCache>
            </c:strRef>
          </c:tx>
          <c:spPr>
            <a:ln w="28575" cap="rnd">
              <a:solidFill>
                <a:schemeClr val="accent5"/>
              </a:solidFill>
              <a:round/>
            </a:ln>
            <a:effectLst/>
          </c:spPr>
          <c:marker>
            <c:symbol val="none"/>
          </c:marker>
          <c:cat>
            <c:numRef>
              <c:f>'Overall trends'!$D$2:$D$5</c:f>
              <c:numCache>
                <c:formatCode>General</c:formatCode>
                <c:ptCount val="4"/>
                <c:pt idx="0">
                  <c:v>2006</c:v>
                </c:pt>
                <c:pt idx="1">
                  <c:v>2011</c:v>
                </c:pt>
                <c:pt idx="2">
                  <c:v>2016</c:v>
                </c:pt>
                <c:pt idx="3">
                  <c:v>2022</c:v>
                </c:pt>
              </c:numCache>
            </c:numRef>
          </c:cat>
          <c:val>
            <c:numRef>
              <c:f>'Overall trends'!$G$2:$G$5</c:f>
              <c:numCache>
                <c:formatCode>0%</c:formatCode>
                <c:ptCount val="4"/>
                <c:pt idx="0">
                  <c:v>0.247</c:v>
                </c:pt>
                <c:pt idx="1">
                  <c:v>0.27500000000000002</c:v>
                </c:pt>
                <c:pt idx="2">
                  <c:v>0.23699999999999999</c:v>
                </c:pt>
                <c:pt idx="3">
                  <c:v>0.20799999999999999</c:v>
                </c:pt>
              </c:numCache>
            </c:numRef>
          </c:val>
          <c:smooth val="0"/>
          <c:extLst>
            <c:ext xmlns:c16="http://schemas.microsoft.com/office/drawing/2014/chart" uri="{C3380CC4-5D6E-409C-BE32-E72D297353CC}">
              <c16:uniqueId val="{00000002-D26A-2A4C-A3A5-C96D5F979CB1}"/>
            </c:ext>
          </c:extLst>
        </c:ser>
        <c:dLbls>
          <c:showLegendKey val="0"/>
          <c:showVal val="0"/>
          <c:showCatName val="0"/>
          <c:showSerName val="0"/>
          <c:showPercent val="0"/>
          <c:showBubbleSize val="0"/>
        </c:dLbls>
        <c:smooth val="0"/>
        <c:axId val="880471071"/>
        <c:axId val="880472799"/>
      </c:lineChart>
      <c:catAx>
        <c:axId val="88047107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880472799"/>
        <c:crosses val="autoZero"/>
        <c:auto val="1"/>
        <c:lblAlgn val="ctr"/>
        <c:lblOffset val="100"/>
        <c:noMultiLvlLbl val="0"/>
      </c:catAx>
      <c:valAx>
        <c:axId val="880472799"/>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WRA</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880471071"/>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Implants</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percentStacked"/>
        <c:varyColors val="0"/>
        <c:ser>
          <c:idx val="3"/>
          <c:order val="0"/>
          <c:tx>
            <c:strRef>
              <c:f>Method_source!$D$1</c:f>
              <c:strCache>
                <c:ptCount val="1"/>
                <c:pt idx="0">
                  <c:v>Private clinic/delivery</c:v>
                </c:pt>
              </c:strCache>
            </c:strRef>
          </c:tx>
          <c:spPr>
            <a:solidFill>
              <a:schemeClr val="accent4"/>
            </a:solidFill>
            <a:ln>
              <a:noFill/>
            </a:ln>
            <a:effectLst/>
          </c:spPr>
          <c:invertIfNegative val="0"/>
          <c:cat>
            <c:numRef>
              <c:f>Method_source!$A$10:$A$11</c:f>
              <c:numCache>
                <c:formatCode>General</c:formatCode>
                <c:ptCount val="2"/>
                <c:pt idx="0">
                  <c:v>2022</c:v>
                </c:pt>
                <c:pt idx="1">
                  <c:v>2016</c:v>
                </c:pt>
              </c:numCache>
            </c:numRef>
          </c:cat>
          <c:val>
            <c:numRef>
              <c:f>Method_source!$D$10:$D$11</c:f>
              <c:numCache>
                <c:formatCode>0.0%</c:formatCode>
                <c:ptCount val="2"/>
                <c:pt idx="0">
                  <c:v>1.86575917223996E-2</c:v>
                </c:pt>
                <c:pt idx="1">
                  <c:v>3.1045350025781581E-2</c:v>
                </c:pt>
              </c:numCache>
            </c:numRef>
          </c:val>
          <c:extLst>
            <c:ext xmlns:c16="http://schemas.microsoft.com/office/drawing/2014/chart" uri="{C3380CC4-5D6E-409C-BE32-E72D297353CC}">
              <c16:uniqueId val="{00000000-CF0F-514D-880C-B66F311F88BE}"/>
            </c:ext>
          </c:extLst>
        </c:ser>
        <c:ser>
          <c:idx val="4"/>
          <c:order val="1"/>
          <c:tx>
            <c:strRef>
              <c:f>Method_source!$E$1</c:f>
              <c:strCache>
                <c:ptCount val="1"/>
                <c:pt idx="0">
                  <c:v>Pharmacy</c:v>
                </c:pt>
              </c:strCache>
            </c:strRef>
          </c:tx>
          <c:spPr>
            <a:solidFill>
              <a:schemeClr val="accent5"/>
            </a:solidFill>
            <a:ln>
              <a:noFill/>
            </a:ln>
            <a:effectLst/>
          </c:spPr>
          <c:invertIfNegative val="0"/>
          <c:cat>
            <c:numRef>
              <c:f>Method_source!$A$10:$A$11</c:f>
              <c:numCache>
                <c:formatCode>General</c:formatCode>
                <c:ptCount val="2"/>
                <c:pt idx="0">
                  <c:v>2022</c:v>
                </c:pt>
                <c:pt idx="1">
                  <c:v>2016</c:v>
                </c:pt>
              </c:numCache>
            </c:numRef>
          </c:cat>
          <c:val>
            <c:numRef>
              <c:f>Method_source!$E$10:$E$11</c:f>
              <c:numCache>
                <c:formatCode>0.0%</c:formatCode>
                <c:ptCount val="2"/>
                <c:pt idx="0">
                  <c:v>1.6412740354694729E-3</c:v>
                </c:pt>
                <c:pt idx="1">
                  <c:v>0</c:v>
                </c:pt>
              </c:numCache>
            </c:numRef>
          </c:val>
          <c:extLst>
            <c:ext xmlns:c16="http://schemas.microsoft.com/office/drawing/2014/chart" uri="{C3380CC4-5D6E-409C-BE32-E72D297353CC}">
              <c16:uniqueId val="{00000001-CF0F-514D-880C-B66F311F88BE}"/>
            </c:ext>
          </c:extLst>
        </c:ser>
        <c:ser>
          <c:idx val="5"/>
          <c:order val="2"/>
          <c:tx>
            <c:strRef>
              <c:f>Method_source!$F$1</c:f>
              <c:strCache>
                <c:ptCount val="1"/>
                <c:pt idx="0">
                  <c:v>Shop</c:v>
                </c:pt>
              </c:strCache>
            </c:strRef>
          </c:tx>
          <c:spPr>
            <a:solidFill>
              <a:schemeClr val="accent6"/>
            </a:solidFill>
            <a:ln>
              <a:noFill/>
            </a:ln>
            <a:effectLst/>
          </c:spPr>
          <c:invertIfNegative val="0"/>
          <c:cat>
            <c:numRef>
              <c:f>Method_source!$A$10:$A$11</c:f>
              <c:numCache>
                <c:formatCode>General</c:formatCode>
                <c:ptCount val="2"/>
                <c:pt idx="0">
                  <c:v>2022</c:v>
                </c:pt>
                <c:pt idx="1">
                  <c:v>2016</c:v>
                </c:pt>
              </c:numCache>
            </c:numRef>
          </c:cat>
          <c:val>
            <c:numRef>
              <c:f>Method_source!$F$10:$F$11</c:f>
              <c:numCache>
                <c:formatCode>0.0%</c:formatCode>
                <c:ptCount val="2"/>
                <c:pt idx="0">
                  <c:v>0</c:v>
                </c:pt>
                <c:pt idx="1">
                  <c:v>0</c:v>
                </c:pt>
              </c:numCache>
            </c:numRef>
          </c:val>
          <c:extLst>
            <c:ext xmlns:c16="http://schemas.microsoft.com/office/drawing/2014/chart" uri="{C3380CC4-5D6E-409C-BE32-E72D297353CC}">
              <c16:uniqueId val="{00000002-CF0F-514D-880C-B66F311F88BE}"/>
            </c:ext>
          </c:extLst>
        </c:ser>
        <c:ser>
          <c:idx val="2"/>
          <c:order val="3"/>
          <c:tx>
            <c:strRef>
              <c:f>Method_source!$C$1</c:f>
              <c:strCache>
                <c:ptCount val="1"/>
                <c:pt idx="0">
                  <c:v>NGO</c:v>
                </c:pt>
              </c:strCache>
            </c:strRef>
          </c:tx>
          <c:spPr>
            <a:solidFill>
              <a:schemeClr val="accent6">
                <a:lumMod val="40000"/>
                <a:lumOff val="60000"/>
              </a:schemeClr>
            </a:solidFill>
            <a:ln>
              <a:noFill/>
            </a:ln>
            <a:effectLst/>
          </c:spPr>
          <c:invertIfNegative val="0"/>
          <c:cat>
            <c:numRef>
              <c:f>Method_source!$A$10:$A$11</c:f>
              <c:numCache>
                <c:formatCode>General</c:formatCode>
                <c:ptCount val="2"/>
                <c:pt idx="0">
                  <c:v>2022</c:v>
                </c:pt>
                <c:pt idx="1">
                  <c:v>2016</c:v>
                </c:pt>
              </c:numCache>
            </c:numRef>
          </c:cat>
          <c:val>
            <c:numRef>
              <c:f>Method_source!$C$10:$C$11</c:f>
              <c:numCache>
                <c:formatCode>0.0%</c:formatCode>
                <c:ptCount val="2"/>
                <c:pt idx="0">
                  <c:v>8.5972218990088028E-2</c:v>
                </c:pt>
                <c:pt idx="1">
                  <c:v>0.12799562252688251</c:v>
                </c:pt>
              </c:numCache>
            </c:numRef>
          </c:val>
          <c:extLst>
            <c:ext xmlns:c16="http://schemas.microsoft.com/office/drawing/2014/chart" uri="{C3380CC4-5D6E-409C-BE32-E72D297353CC}">
              <c16:uniqueId val="{00000003-CF0F-514D-880C-B66F311F88BE}"/>
            </c:ext>
          </c:extLst>
        </c:ser>
        <c:ser>
          <c:idx val="0"/>
          <c:order val="4"/>
          <c:tx>
            <c:strRef>
              <c:f>Method_source!$G$1</c:f>
              <c:strCache>
                <c:ptCount val="1"/>
                <c:pt idx="0">
                  <c:v>Government facility</c:v>
                </c:pt>
              </c:strCache>
            </c:strRef>
          </c:tx>
          <c:spPr>
            <a:solidFill>
              <a:schemeClr val="accent1"/>
            </a:solidFill>
            <a:ln>
              <a:noFill/>
            </a:ln>
            <a:effectLst/>
          </c:spPr>
          <c:invertIfNegative val="0"/>
          <c:cat>
            <c:numRef>
              <c:f>Method_source!$A$10:$A$11</c:f>
              <c:numCache>
                <c:formatCode>General</c:formatCode>
                <c:ptCount val="2"/>
                <c:pt idx="0">
                  <c:v>2022</c:v>
                </c:pt>
                <c:pt idx="1">
                  <c:v>2016</c:v>
                </c:pt>
              </c:numCache>
            </c:numRef>
          </c:cat>
          <c:val>
            <c:numRef>
              <c:f>Method_source!$G$10:$G$11</c:f>
              <c:numCache>
                <c:formatCode>0.0%</c:formatCode>
                <c:ptCount val="2"/>
                <c:pt idx="0">
                  <c:v>0.89003550446762725</c:v>
                </c:pt>
                <c:pt idx="1">
                  <c:v>0.72286377726497097</c:v>
                </c:pt>
              </c:numCache>
            </c:numRef>
          </c:val>
          <c:extLst>
            <c:ext xmlns:c16="http://schemas.microsoft.com/office/drawing/2014/chart" uri="{C3380CC4-5D6E-409C-BE32-E72D297353CC}">
              <c16:uniqueId val="{00000004-CF0F-514D-880C-B66F311F88BE}"/>
            </c:ext>
          </c:extLst>
        </c:ser>
        <c:ser>
          <c:idx val="1"/>
          <c:order val="5"/>
          <c:tx>
            <c:strRef>
              <c:f>Method_source!$H$1</c:f>
              <c:strCache>
                <c:ptCount val="1"/>
                <c:pt idx="0">
                  <c:v>Government community delivery</c:v>
                </c:pt>
              </c:strCache>
            </c:strRef>
          </c:tx>
          <c:spPr>
            <a:solidFill>
              <a:schemeClr val="accent2"/>
            </a:solidFill>
            <a:ln>
              <a:noFill/>
            </a:ln>
            <a:effectLst/>
          </c:spPr>
          <c:invertIfNegative val="0"/>
          <c:cat>
            <c:numRef>
              <c:f>Method_source!$A$10:$A$11</c:f>
              <c:numCache>
                <c:formatCode>General</c:formatCode>
                <c:ptCount val="2"/>
                <c:pt idx="0">
                  <c:v>2022</c:v>
                </c:pt>
                <c:pt idx="1">
                  <c:v>2016</c:v>
                </c:pt>
              </c:numCache>
            </c:numRef>
          </c:cat>
          <c:val>
            <c:numRef>
              <c:f>Method_source!$H$10:$H$11</c:f>
              <c:numCache>
                <c:formatCode>0.0%</c:formatCode>
                <c:ptCount val="2"/>
                <c:pt idx="0">
                  <c:v>8.7763289021340575E-4</c:v>
                </c:pt>
                <c:pt idx="1">
                  <c:v>0.1180952501823648</c:v>
                </c:pt>
              </c:numCache>
            </c:numRef>
          </c:val>
          <c:extLst>
            <c:ext xmlns:c16="http://schemas.microsoft.com/office/drawing/2014/chart" uri="{C3380CC4-5D6E-409C-BE32-E72D297353CC}">
              <c16:uniqueId val="{00000005-CF0F-514D-880C-B66F311F88BE}"/>
            </c:ext>
          </c:extLst>
        </c:ser>
        <c:ser>
          <c:idx val="6"/>
          <c:order val="6"/>
          <c:tx>
            <c:strRef>
              <c:f>Method_source!$I$1</c:f>
              <c:strCache>
                <c:ptCount val="1"/>
                <c:pt idx="0">
                  <c:v>Church, friend, other, don't know</c:v>
                </c:pt>
              </c:strCache>
            </c:strRef>
          </c:tx>
          <c:spPr>
            <a:solidFill>
              <a:schemeClr val="accent1">
                <a:lumMod val="60000"/>
              </a:schemeClr>
            </a:solidFill>
            <a:ln>
              <a:noFill/>
            </a:ln>
            <a:effectLst/>
          </c:spPr>
          <c:invertIfNegative val="0"/>
          <c:cat>
            <c:numRef>
              <c:f>Method_source!$A$10:$A$11</c:f>
              <c:numCache>
                <c:formatCode>General</c:formatCode>
                <c:ptCount val="2"/>
                <c:pt idx="0">
                  <c:v>2022</c:v>
                </c:pt>
                <c:pt idx="1">
                  <c:v>2016</c:v>
                </c:pt>
              </c:numCache>
            </c:numRef>
          </c:cat>
          <c:val>
            <c:numRef>
              <c:f>Method_source!$I$10:$I$11</c:f>
              <c:numCache>
                <c:formatCode>0.0%</c:formatCode>
                <c:ptCount val="2"/>
                <c:pt idx="0">
                  <c:v>2.8157778942022628E-3</c:v>
                </c:pt>
                <c:pt idx="1">
                  <c:v>0</c:v>
                </c:pt>
              </c:numCache>
            </c:numRef>
          </c:val>
          <c:extLst>
            <c:ext xmlns:c16="http://schemas.microsoft.com/office/drawing/2014/chart" uri="{C3380CC4-5D6E-409C-BE32-E72D297353CC}">
              <c16:uniqueId val="{00000006-CF0F-514D-880C-B66F311F88BE}"/>
            </c:ext>
          </c:extLst>
        </c:ser>
        <c:dLbls>
          <c:showLegendKey val="0"/>
          <c:showVal val="0"/>
          <c:showCatName val="0"/>
          <c:showSerName val="0"/>
          <c:showPercent val="0"/>
          <c:showBubbleSize val="0"/>
        </c:dLbls>
        <c:gapWidth val="150"/>
        <c:overlap val="100"/>
        <c:axId val="1788295407"/>
        <c:axId val="1748810559"/>
      </c:barChart>
      <c:catAx>
        <c:axId val="178829540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48810559"/>
        <c:crosses val="autoZero"/>
        <c:auto val="1"/>
        <c:lblAlgn val="ctr"/>
        <c:lblOffset val="100"/>
        <c:noMultiLvlLbl val="0"/>
      </c:catAx>
      <c:valAx>
        <c:axId val="1748810559"/>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78829540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r>
              <a:rPr lang="en-GB" b="1" dirty="0"/>
              <a:t>Use of Social Marketing - Pills by Wealth Quintile</a:t>
            </a: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WealthQuintile!$D$13</c:f>
              <c:strCache>
                <c:ptCount val="1"/>
                <c:pt idx="0">
                  <c:v>2011</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WealthQuintile!$D$14:$D$18</c:f>
              <c:numCache>
                <c:formatCode>0.0%</c:formatCode>
                <c:ptCount val="5"/>
                <c:pt idx="0">
                  <c:v>0.11599999999999999</c:v>
                </c:pt>
                <c:pt idx="1">
                  <c:v>0.38299999999999995</c:v>
                </c:pt>
                <c:pt idx="2">
                  <c:v>0.29199999999999998</c:v>
                </c:pt>
                <c:pt idx="3">
                  <c:v>0.436</c:v>
                </c:pt>
                <c:pt idx="4">
                  <c:v>0.54700000000000004</c:v>
                </c:pt>
              </c:numCache>
            </c:numRef>
          </c:val>
          <c:extLst>
            <c:ext xmlns:c16="http://schemas.microsoft.com/office/drawing/2014/chart" uri="{C3380CC4-5D6E-409C-BE32-E72D297353CC}">
              <c16:uniqueId val="{00000000-C81C-41B0-B961-13C482D102E0}"/>
            </c:ext>
          </c:extLst>
        </c:ser>
        <c:ser>
          <c:idx val="1"/>
          <c:order val="1"/>
          <c:tx>
            <c:strRef>
              <c:f>WealthQuintile!$E$13</c:f>
              <c:strCache>
                <c:ptCount val="1"/>
                <c:pt idx="0">
                  <c:v>2016</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WealthQuintile!$E$14:$E$18</c:f>
              <c:numCache>
                <c:formatCode>0.0%</c:formatCode>
                <c:ptCount val="5"/>
                <c:pt idx="0">
                  <c:v>0.12300000000000001</c:v>
                </c:pt>
                <c:pt idx="1">
                  <c:v>0.17699999999999999</c:v>
                </c:pt>
                <c:pt idx="2">
                  <c:v>0.16</c:v>
                </c:pt>
                <c:pt idx="3">
                  <c:v>0.40799999999999997</c:v>
                </c:pt>
                <c:pt idx="4">
                  <c:v>0.51400000000000001</c:v>
                </c:pt>
              </c:numCache>
            </c:numRef>
          </c:val>
          <c:extLst>
            <c:ext xmlns:c16="http://schemas.microsoft.com/office/drawing/2014/chart" uri="{C3380CC4-5D6E-409C-BE32-E72D297353CC}">
              <c16:uniqueId val="{00000001-C81C-41B0-B961-13C482D102E0}"/>
            </c:ext>
          </c:extLst>
        </c:ser>
        <c:ser>
          <c:idx val="2"/>
          <c:order val="2"/>
          <c:tx>
            <c:strRef>
              <c:f>WealthQuintile!$F$13</c:f>
              <c:strCache>
                <c:ptCount val="1"/>
                <c:pt idx="0">
                  <c:v>2022</c:v>
                </c:pt>
              </c:strCache>
            </c:strRef>
          </c:tx>
          <c:spPr>
            <a:solidFill>
              <a:schemeClr val="accent6"/>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WealthQuintile!$F$14:$F$18</c:f>
              <c:numCache>
                <c:formatCode>0.0%</c:formatCode>
                <c:ptCount val="5"/>
                <c:pt idx="0">
                  <c:v>0.67400000000000004</c:v>
                </c:pt>
                <c:pt idx="1">
                  <c:v>0.77700000000000002</c:v>
                </c:pt>
                <c:pt idx="2">
                  <c:v>0.81499999999999995</c:v>
                </c:pt>
                <c:pt idx="3">
                  <c:v>0.76300000000000001</c:v>
                </c:pt>
                <c:pt idx="4">
                  <c:v>0.71400000000000008</c:v>
                </c:pt>
              </c:numCache>
            </c:numRef>
          </c:val>
          <c:extLst>
            <c:ext xmlns:c16="http://schemas.microsoft.com/office/drawing/2014/chart" uri="{C3380CC4-5D6E-409C-BE32-E72D297353CC}">
              <c16:uniqueId val="{00000002-C81C-41B0-B961-13C482D102E0}"/>
            </c:ext>
          </c:extLst>
        </c:ser>
        <c:dLbls>
          <c:showLegendKey val="0"/>
          <c:showVal val="0"/>
          <c:showCatName val="0"/>
          <c:showSerName val="0"/>
          <c:showPercent val="0"/>
          <c:showBubbleSize val="0"/>
        </c:dLbls>
        <c:gapWidth val="219"/>
        <c:overlap val="-27"/>
        <c:axId val="290394848"/>
        <c:axId val="290396576"/>
      </c:barChart>
      <c:catAx>
        <c:axId val="2903948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290396576"/>
        <c:crosses val="autoZero"/>
        <c:auto val="1"/>
        <c:lblAlgn val="ctr"/>
        <c:lblOffset val="100"/>
        <c:noMultiLvlLbl val="0"/>
      </c:catAx>
      <c:valAx>
        <c:axId val="290396576"/>
        <c:scaling>
          <c:orientation val="minMax"/>
          <c:max val="1"/>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2903948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lumMod val="50000"/>
        </a:schemeClr>
      </a:solidFill>
    </a:ln>
    <a:effectLst/>
  </c:spPr>
  <c:txPr>
    <a:bodyPr/>
    <a:lstStyle/>
    <a:p>
      <a:pPr>
        <a:defRPr sz="1200"/>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r>
              <a:rPr lang="en-GB" b="1" dirty="0"/>
              <a:t>Use of Social Marketing - Condoms by Wealth Quintile</a:t>
            </a: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WealthQuintile!$J$13</c:f>
              <c:strCache>
                <c:ptCount val="1"/>
                <c:pt idx="0">
                  <c:v>2011</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WealthQuintile!$J$14:$J$18</c:f>
              <c:numCache>
                <c:formatCode>0.0%</c:formatCode>
                <c:ptCount val="5"/>
                <c:pt idx="0">
                  <c:v>0.33500000000000002</c:v>
                </c:pt>
                <c:pt idx="1">
                  <c:v>0.35899999999999999</c:v>
                </c:pt>
                <c:pt idx="2">
                  <c:v>0.33299999999999996</c:v>
                </c:pt>
                <c:pt idx="3">
                  <c:v>0.19800000000000001</c:v>
                </c:pt>
                <c:pt idx="4">
                  <c:v>0.22</c:v>
                </c:pt>
              </c:numCache>
            </c:numRef>
          </c:val>
          <c:extLst>
            <c:ext xmlns:c16="http://schemas.microsoft.com/office/drawing/2014/chart" uri="{C3380CC4-5D6E-409C-BE32-E72D297353CC}">
              <c16:uniqueId val="{00000000-FC71-44B7-A58C-F6031891E649}"/>
            </c:ext>
          </c:extLst>
        </c:ser>
        <c:ser>
          <c:idx val="1"/>
          <c:order val="1"/>
          <c:tx>
            <c:strRef>
              <c:f>WealthQuintile!$K$13</c:f>
              <c:strCache>
                <c:ptCount val="1"/>
                <c:pt idx="0">
                  <c:v>2016</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WealthQuintile!$K$14:$K$18</c:f>
              <c:numCache>
                <c:formatCode>0.0%</c:formatCode>
                <c:ptCount val="5"/>
                <c:pt idx="0">
                  <c:v>0.27699999999999997</c:v>
                </c:pt>
                <c:pt idx="1">
                  <c:v>0.27200000000000002</c:v>
                </c:pt>
                <c:pt idx="2">
                  <c:v>0.40700000000000003</c:v>
                </c:pt>
                <c:pt idx="3">
                  <c:v>0.215</c:v>
                </c:pt>
                <c:pt idx="4">
                  <c:v>0.22</c:v>
                </c:pt>
              </c:numCache>
            </c:numRef>
          </c:val>
          <c:extLst>
            <c:ext xmlns:c16="http://schemas.microsoft.com/office/drawing/2014/chart" uri="{C3380CC4-5D6E-409C-BE32-E72D297353CC}">
              <c16:uniqueId val="{00000001-FC71-44B7-A58C-F6031891E649}"/>
            </c:ext>
          </c:extLst>
        </c:ser>
        <c:ser>
          <c:idx val="2"/>
          <c:order val="2"/>
          <c:tx>
            <c:strRef>
              <c:f>WealthQuintile!$L$13</c:f>
              <c:strCache>
                <c:ptCount val="1"/>
                <c:pt idx="0">
                  <c:v>2022</c:v>
                </c:pt>
              </c:strCache>
            </c:strRef>
          </c:tx>
          <c:spPr>
            <a:solidFill>
              <a:schemeClr val="accent6"/>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WealthQuintile!$C$14:$C$18</c:f>
              <c:strCache>
                <c:ptCount val="5"/>
                <c:pt idx="0">
                  <c:v>Lowest</c:v>
                </c:pt>
                <c:pt idx="1">
                  <c:v>Second</c:v>
                </c:pt>
                <c:pt idx="2">
                  <c:v>Middle</c:v>
                </c:pt>
                <c:pt idx="3">
                  <c:v>Fourth</c:v>
                </c:pt>
                <c:pt idx="4">
                  <c:v>Highest</c:v>
                </c:pt>
              </c:strCache>
            </c:strRef>
          </c:cat>
          <c:val>
            <c:numRef>
              <c:f>WealthQuintile!$L$14:$L$18</c:f>
              <c:numCache>
                <c:formatCode>0.0%</c:formatCode>
                <c:ptCount val="5"/>
                <c:pt idx="0">
                  <c:v>0.621</c:v>
                </c:pt>
                <c:pt idx="1">
                  <c:v>0.54600000000000004</c:v>
                </c:pt>
                <c:pt idx="2">
                  <c:v>0.65599999999999992</c:v>
                </c:pt>
                <c:pt idx="3">
                  <c:v>0.63700000000000001</c:v>
                </c:pt>
                <c:pt idx="4">
                  <c:v>0.77500000000000002</c:v>
                </c:pt>
              </c:numCache>
            </c:numRef>
          </c:val>
          <c:extLst>
            <c:ext xmlns:c16="http://schemas.microsoft.com/office/drawing/2014/chart" uri="{C3380CC4-5D6E-409C-BE32-E72D297353CC}">
              <c16:uniqueId val="{00000002-FC71-44B7-A58C-F6031891E649}"/>
            </c:ext>
          </c:extLst>
        </c:ser>
        <c:dLbls>
          <c:showLegendKey val="0"/>
          <c:showVal val="0"/>
          <c:showCatName val="0"/>
          <c:showSerName val="0"/>
          <c:showPercent val="0"/>
          <c:showBubbleSize val="0"/>
        </c:dLbls>
        <c:gapWidth val="219"/>
        <c:overlap val="-27"/>
        <c:axId val="290394848"/>
        <c:axId val="290396576"/>
      </c:barChart>
      <c:catAx>
        <c:axId val="2903948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290396576"/>
        <c:crosses val="autoZero"/>
        <c:auto val="1"/>
        <c:lblAlgn val="ctr"/>
        <c:lblOffset val="100"/>
        <c:noMultiLvlLbl val="0"/>
      </c:catAx>
      <c:valAx>
        <c:axId val="290396576"/>
        <c:scaling>
          <c:orientation val="minMax"/>
          <c:max val="1"/>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2903948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lumMod val="50000"/>
        </a:schemeClr>
      </a:solidFill>
    </a:ln>
    <a:effectLst/>
  </c:spPr>
  <c:txPr>
    <a:bodyPr/>
    <a:lstStyle/>
    <a:p>
      <a:pPr>
        <a:defRPr sz="1200"/>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1"/>
          <c:order val="0"/>
          <c:tx>
            <c:strRef>
              <c:f>'Age 15-24'!$C$86</c:f>
              <c:strCache>
                <c:ptCount val="1"/>
                <c:pt idx="0">
                  <c:v>Private</c:v>
                </c:pt>
              </c:strCache>
            </c:strRef>
          </c:tx>
          <c:spPr>
            <a:solidFill>
              <a:schemeClr val="accent5">
                <a:lumMod val="60000"/>
                <a:lumOff val="40000"/>
              </a:schemeClr>
            </a:solidFill>
            <a:ln>
              <a:noFill/>
            </a:ln>
            <a:effectLst/>
          </c:spPr>
          <c:invertIfNegative val="0"/>
          <c:cat>
            <c:strRef>
              <c:f>'Age 15-24'!$A$87:$A$89</c:f>
              <c:strCache>
                <c:ptCount val="3"/>
                <c:pt idx="0">
                  <c:v>Never used internet</c:v>
                </c:pt>
                <c:pt idx="1">
                  <c:v>Used internet in last 12 months</c:v>
                </c:pt>
                <c:pt idx="2">
                  <c:v>Used internet before 12 months</c:v>
                </c:pt>
              </c:strCache>
            </c:strRef>
          </c:cat>
          <c:val>
            <c:numRef>
              <c:f>'Age 15-24'!$C$87:$C$89</c:f>
              <c:numCache>
                <c:formatCode>0%</c:formatCode>
                <c:ptCount val="3"/>
                <c:pt idx="0">
                  <c:v>0.32011098268562299</c:v>
                </c:pt>
                <c:pt idx="1">
                  <c:v>0.44714149286805882</c:v>
                </c:pt>
                <c:pt idx="2">
                  <c:v>0.31222974846205681</c:v>
                </c:pt>
              </c:numCache>
            </c:numRef>
          </c:val>
          <c:extLst>
            <c:ext xmlns:c16="http://schemas.microsoft.com/office/drawing/2014/chart" uri="{C3380CC4-5D6E-409C-BE32-E72D297353CC}">
              <c16:uniqueId val="{00000000-32AF-2646-9BFB-1F7A93D823D8}"/>
            </c:ext>
          </c:extLst>
        </c:ser>
        <c:ser>
          <c:idx val="0"/>
          <c:order val="1"/>
          <c:tx>
            <c:strRef>
              <c:f>'Age 15-24'!$B$86</c:f>
              <c:strCache>
                <c:ptCount val="1"/>
                <c:pt idx="0">
                  <c:v>Public</c:v>
                </c:pt>
              </c:strCache>
            </c:strRef>
          </c:tx>
          <c:spPr>
            <a:solidFill>
              <a:schemeClr val="accent1">
                <a:lumMod val="60000"/>
                <a:lumOff val="40000"/>
              </a:schemeClr>
            </a:solidFill>
            <a:ln>
              <a:noFill/>
            </a:ln>
            <a:effectLst/>
          </c:spPr>
          <c:invertIfNegative val="0"/>
          <c:cat>
            <c:strRef>
              <c:f>'Age 15-24'!$A$87:$A$89</c:f>
              <c:strCache>
                <c:ptCount val="3"/>
                <c:pt idx="0">
                  <c:v>Never used internet</c:v>
                </c:pt>
                <c:pt idx="1">
                  <c:v>Used internet in last 12 months</c:v>
                </c:pt>
                <c:pt idx="2">
                  <c:v>Used internet before 12 months</c:v>
                </c:pt>
              </c:strCache>
            </c:strRef>
          </c:cat>
          <c:val>
            <c:numRef>
              <c:f>'Age 15-24'!$B$87:$B$89</c:f>
              <c:numCache>
                <c:formatCode>0%</c:formatCode>
                <c:ptCount val="3"/>
                <c:pt idx="0">
                  <c:v>0.6731814511259181</c:v>
                </c:pt>
                <c:pt idx="1">
                  <c:v>0.53119691855733342</c:v>
                </c:pt>
                <c:pt idx="2">
                  <c:v>0.56146446907896319</c:v>
                </c:pt>
              </c:numCache>
            </c:numRef>
          </c:val>
          <c:extLst>
            <c:ext xmlns:c16="http://schemas.microsoft.com/office/drawing/2014/chart" uri="{C3380CC4-5D6E-409C-BE32-E72D297353CC}">
              <c16:uniqueId val="{00000001-32AF-2646-9BFB-1F7A93D823D8}"/>
            </c:ext>
          </c:extLst>
        </c:ser>
        <c:ser>
          <c:idx val="2"/>
          <c:order val="2"/>
          <c:tx>
            <c:strRef>
              <c:f>'Age 15-24'!$D$86</c:f>
              <c:strCache>
                <c:ptCount val="1"/>
                <c:pt idx="0">
                  <c:v>Other</c:v>
                </c:pt>
              </c:strCache>
            </c:strRef>
          </c:tx>
          <c:spPr>
            <a:solidFill>
              <a:schemeClr val="accent3"/>
            </a:solidFill>
            <a:ln>
              <a:noFill/>
            </a:ln>
            <a:effectLst/>
          </c:spPr>
          <c:invertIfNegative val="0"/>
          <c:cat>
            <c:strRef>
              <c:f>'Age 15-24'!$A$87:$A$89</c:f>
              <c:strCache>
                <c:ptCount val="3"/>
                <c:pt idx="0">
                  <c:v>Never used internet</c:v>
                </c:pt>
                <c:pt idx="1">
                  <c:v>Used internet in last 12 months</c:v>
                </c:pt>
                <c:pt idx="2">
                  <c:v>Used internet before 12 months</c:v>
                </c:pt>
              </c:strCache>
            </c:strRef>
          </c:cat>
          <c:val>
            <c:numRef>
              <c:f>'Age 15-24'!$D$87:$D$89</c:f>
              <c:numCache>
                <c:formatCode>0%</c:formatCode>
                <c:ptCount val="3"/>
                <c:pt idx="0">
                  <c:v>6.7075661884589211E-3</c:v>
                </c:pt>
                <c:pt idx="1">
                  <c:v>2.1661588574607898E-2</c:v>
                </c:pt>
                <c:pt idx="2">
                  <c:v>0.12630578245898011</c:v>
                </c:pt>
              </c:numCache>
            </c:numRef>
          </c:val>
          <c:extLst>
            <c:ext xmlns:c16="http://schemas.microsoft.com/office/drawing/2014/chart" uri="{C3380CC4-5D6E-409C-BE32-E72D297353CC}">
              <c16:uniqueId val="{00000002-32AF-2646-9BFB-1F7A93D823D8}"/>
            </c:ext>
          </c:extLst>
        </c:ser>
        <c:dLbls>
          <c:showLegendKey val="0"/>
          <c:showVal val="0"/>
          <c:showCatName val="0"/>
          <c:showSerName val="0"/>
          <c:showPercent val="0"/>
          <c:showBubbleSize val="0"/>
        </c:dLbls>
        <c:gapWidth val="150"/>
        <c:overlap val="100"/>
        <c:axId val="1353271888"/>
        <c:axId val="332016847"/>
      </c:barChart>
      <c:catAx>
        <c:axId val="135327188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32016847"/>
        <c:crosses val="autoZero"/>
        <c:auto val="1"/>
        <c:lblAlgn val="ctr"/>
        <c:lblOffset val="100"/>
        <c:noMultiLvlLbl val="0"/>
      </c:catAx>
      <c:valAx>
        <c:axId val="332016847"/>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353271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Gill Sans MT" panose="020B0502020104020203" pitchFamily="34" charset="77"/>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Lowest two wealth quintiles</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clustered"/>
        <c:varyColors val="0"/>
        <c:ser>
          <c:idx val="2"/>
          <c:order val="0"/>
          <c:tx>
            <c:strRef>
              <c:f>'Age 15-24'!$D$94</c:f>
              <c:strCache>
                <c:ptCount val="1"/>
                <c:pt idx="0">
                  <c:v>Other</c:v>
                </c:pt>
              </c:strCache>
            </c:strRef>
          </c:tx>
          <c:spPr>
            <a:solidFill>
              <a:schemeClr val="accent3"/>
            </a:solidFill>
            <a:ln>
              <a:noFill/>
            </a:ln>
            <a:effectLst/>
          </c:spPr>
          <c:invertIfNegative val="0"/>
          <c:cat>
            <c:strRef>
              <c:f>'Age 15-24'!$A$95:$A$97</c:f>
              <c:strCache>
                <c:ptCount val="3"/>
                <c:pt idx="0">
                  <c:v>Never used internet</c:v>
                </c:pt>
                <c:pt idx="1">
                  <c:v>Used internet in last 12 months</c:v>
                </c:pt>
                <c:pt idx="2">
                  <c:v>Used internet before 12 months</c:v>
                </c:pt>
              </c:strCache>
            </c:strRef>
          </c:cat>
          <c:val>
            <c:numRef>
              <c:f>'Age 15-24'!$D$95:$D$97</c:f>
              <c:numCache>
                <c:formatCode>General</c:formatCode>
                <c:ptCount val="3"/>
                <c:pt idx="0">
                  <c:v>9.6317045796844147E-3</c:v>
                </c:pt>
                <c:pt idx="1">
                  <c:v>6.8349127870609202E-3</c:v>
                </c:pt>
                <c:pt idx="2">
                  <c:v>0.1632955949193407</c:v>
                </c:pt>
              </c:numCache>
            </c:numRef>
          </c:val>
          <c:extLst>
            <c:ext xmlns:c16="http://schemas.microsoft.com/office/drawing/2014/chart" uri="{C3380CC4-5D6E-409C-BE32-E72D297353CC}">
              <c16:uniqueId val="{00000000-8D33-CE49-9D4C-8D9389308F34}"/>
            </c:ext>
          </c:extLst>
        </c:ser>
        <c:ser>
          <c:idx val="0"/>
          <c:order val="1"/>
          <c:tx>
            <c:strRef>
              <c:f>'Age 15-24'!$B$94</c:f>
              <c:strCache>
                <c:ptCount val="1"/>
                <c:pt idx="0">
                  <c:v>Public</c:v>
                </c:pt>
              </c:strCache>
            </c:strRef>
          </c:tx>
          <c:spPr>
            <a:solidFill>
              <a:schemeClr val="accent1">
                <a:lumMod val="60000"/>
                <a:lumOff val="40000"/>
              </a:schemeClr>
            </a:solidFill>
            <a:ln>
              <a:noFill/>
            </a:ln>
            <a:effectLst/>
          </c:spPr>
          <c:invertIfNegative val="0"/>
          <c:cat>
            <c:strRef>
              <c:f>'Age 15-24'!$A$95:$A$97</c:f>
              <c:strCache>
                <c:ptCount val="3"/>
                <c:pt idx="0">
                  <c:v>Never used internet</c:v>
                </c:pt>
                <c:pt idx="1">
                  <c:v>Used internet in last 12 months</c:v>
                </c:pt>
                <c:pt idx="2">
                  <c:v>Used internet before 12 months</c:v>
                </c:pt>
              </c:strCache>
            </c:strRef>
          </c:cat>
          <c:val>
            <c:numRef>
              <c:f>'Age 15-24'!$B$95:$B$97</c:f>
              <c:numCache>
                <c:formatCode>General</c:formatCode>
                <c:ptCount val="3"/>
                <c:pt idx="0">
                  <c:v>0.75890452357028937</c:v>
                </c:pt>
                <c:pt idx="1">
                  <c:v>0.73014853617776754</c:v>
                </c:pt>
                <c:pt idx="2">
                  <c:v>0.58802883082785395</c:v>
                </c:pt>
              </c:numCache>
            </c:numRef>
          </c:val>
          <c:extLst>
            <c:ext xmlns:c16="http://schemas.microsoft.com/office/drawing/2014/chart" uri="{C3380CC4-5D6E-409C-BE32-E72D297353CC}">
              <c16:uniqueId val="{00000001-8D33-CE49-9D4C-8D9389308F34}"/>
            </c:ext>
          </c:extLst>
        </c:ser>
        <c:ser>
          <c:idx val="1"/>
          <c:order val="2"/>
          <c:tx>
            <c:strRef>
              <c:f>'Age 15-24'!$C$94</c:f>
              <c:strCache>
                <c:ptCount val="1"/>
                <c:pt idx="0">
                  <c:v>Private</c:v>
                </c:pt>
              </c:strCache>
            </c:strRef>
          </c:tx>
          <c:spPr>
            <a:solidFill>
              <a:schemeClr val="accent5">
                <a:lumMod val="60000"/>
                <a:lumOff val="40000"/>
              </a:schemeClr>
            </a:solidFill>
            <a:ln>
              <a:noFill/>
            </a:ln>
            <a:effectLst/>
          </c:spPr>
          <c:invertIfNegative val="0"/>
          <c:cat>
            <c:strRef>
              <c:f>'Age 15-24'!$A$95:$A$97</c:f>
              <c:strCache>
                <c:ptCount val="3"/>
                <c:pt idx="0">
                  <c:v>Never used internet</c:v>
                </c:pt>
                <c:pt idx="1">
                  <c:v>Used internet in last 12 months</c:v>
                </c:pt>
                <c:pt idx="2">
                  <c:v>Used internet before 12 months</c:v>
                </c:pt>
              </c:strCache>
            </c:strRef>
          </c:cat>
          <c:val>
            <c:numRef>
              <c:f>'Age 15-24'!$C$95:$C$97</c:f>
              <c:numCache>
                <c:formatCode>General</c:formatCode>
                <c:ptCount val="3"/>
                <c:pt idx="0">
                  <c:v>0.2314637718500262</c:v>
                </c:pt>
                <c:pt idx="1">
                  <c:v>0.26301655103517152</c:v>
                </c:pt>
                <c:pt idx="2">
                  <c:v>0.24867557425280529</c:v>
                </c:pt>
              </c:numCache>
            </c:numRef>
          </c:val>
          <c:extLst>
            <c:ext xmlns:c16="http://schemas.microsoft.com/office/drawing/2014/chart" uri="{C3380CC4-5D6E-409C-BE32-E72D297353CC}">
              <c16:uniqueId val="{00000002-8D33-CE49-9D4C-8D9389308F34}"/>
            </c:ext>
          </c:extLst>
        </c:ser>
        <c:dLbls>
          <c:showLegendKey val="0"/>
          <c:showVal val="0"/>
          <c:showCatName val="0"/>
          <c:showSerName val="0"/>
          <c:showPercent val="0"/>
          <c:showBubbleSize val="0"/>
        </c:dLbls>
        <c:gapWidth val="150"/>
        <c:axId val="166133919"/>
        <c:axId val="166043967"/>
      </c:barChart>
      <c:catAx>
        <c:axId val="166133919"/>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66043967"/>
        <c:crosses val="autoZero"/>
        <c:auto val="1"/>
        <c:lblAlgn val="ctr"/>
        <c:lblOffset val="100"/>
        <c:noMultiLvlLbl val="0"/>
      </c:catAx>
      <c:valAx>
        <c:axId val="166043967"/>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66133919"/>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a:t>Top three wealth quintiles</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barChart>
        <c:barDir val="bar"/>
        <c:grouping val="clustered"/>
        <c:varyColors val="0"/>
        <c:ser>
          <c:idx val="2"/>
          <c:order val="0"/>
          <c:tx>
            <c:strRef>
              <c:f>'Age 15-24'!$D$94</c:f>
              <c:strCache>
                <c:ptCount val="1"/>
                <c:pt idx="0">
                  <c:v>Other</c:v>
                </c:pt>
              </c:strCache>
            </c:strRef>
          </c:tx>
          <c:spPr>
            <a:solidFill>
              <a:schemeClr val="accent3"/>
            </a:solidFill>
            <a:ln>
              <a:noFill/>
            </a:ln>
            <a:effectLst/>
          </c:spPr>
          <c:invertIfNegative val="0"/>
          <c:cat>
            <c:strRef>
              <c:f>'Age 15-24'!$A$102:$A$104</c:f>
              <c:strCache>
                <c:ptCount val="3"/>
                <c:pt idx="0">
                  <c:v>Never used internet</c:v>
                </c:pt>
                <c:pt idx="1">
                  <c:v>Used internet in last 12 months</c:v>
                </c:pt>
                <c:pt idx="2">
                  <c:v>Used internet before 12 months</c:v>
                </c:pt>
              </c:strCache>
            </c:strRef>
          </c:cat>
          <c:val>
            <c:numRef>
              <c:f>'Age 15-24'!$D$102:$D$104</c:f>
              <c:numCache>
                <c:formatCode>General</c:formatCode>
                <c:ptCount val="3"/>
                <c:pt idx="0">
                  <c:v>0</c:v>
                </c:pt>
                <c:pt idx="1">
                  <c:v>3.095108584492174E-2</c:v>
                </c:pt>
                <c:pt idx="2">
                  <c:v>0</c:v>
                </c:pt>
              </c:numCache>
            </c:numRef>
          </c:val>
          <c:extLst>
            <c:ext xmlns:c16="http://schemas.microsoft.com/office/drawing/2014/chart" uri="{C3380CC4-5D6E-409C-BE32-E72D297353CC}">
              <c16:uniqueId val="{00000000-B5CC-5945-8923-AEFB2E245E44}"/>
            </c:ext>
          </c:extLst>
        </c:ser>
        <c:ser>
          <c:idx val="0"/>
          <c:order val="1"/>
          <c:tx>
            <c:strRef>
              <c:f>'Age 15-24'!$B$94</c:f>
              <c:strCache>
                <c:ptCount val="1"/>
                <c:pt idx="0">
                  <c:v>Public</c:v>
                </c:pt>
              </c:strCache>
            </c:strRef>
          </c:tx>
          <c:spPr>
            <a:solidFill>
              <a:schemeClr val="accent1">
                <a:lumMod val="60000"/>
                <a:lumOff val="40000"/>
              </a:schemeClr>
            </a:solidFill>
            <a:ln>
              <a:noFill/>
            </a:ln>
            <a:effectLst/>
          </c:spPr>
          <c:invertIfNegative val="0"/>
          <c:cat>
            <c:strRef>
              <c:f>'Age 15-24'!$A$102:$A$104</c:f>
              <c:strCache>
                <c:ptCount val="3"/>
                <c:pt idx="0">
                  <c:v>Never used internet</c:v>
                </c:pt>
                <c:pt idx="1">
                  <c:v>Used internet in last 12 months</c:v>
                </c:pt>
                <c:pt idx="2">
                  <c:v>Used internet before 12 months</c:v>
                </c:pt>
              </c:strCache>
            </c:strRef>
          </c:cat>
          <c:val>
            <c:numRef>
              <c:f>'Age 15-24'!$B$102:$B$104</c:f>
              <c:numCache>
                <c:formatCode>General</c:formatCode>
                <c:ptCount val="3"/>
                <c:pt idx="0">
                  <c:v>0.47654466265377571</c:v>
                </c:pt>
                <c:pt idx="1">
                  <c:v>0.40654588178469209</c:v>
                </c:pt>
                <c:pt idx="2">
                  <c:v>0.47075753457334357</c:v>
                </c:pt>
              </c:numCache>
            </c:numRef>
          </c:val>
          <c:extLst>
            <c:ext xmlns:c16="http://schemas.microsoft.com/office/drawing/2014/chart" uri="{C3380CC4-5D6E-409C-BE32-E72D297353CC}">
              <c16:uniqueId val="{00000001-B5CC-5945-8923-AEFB2E245E44}"/>
            </c:ext>
          </c:extLst>
        </c:ser>
        <c:ser>
          <c:idx val="1"/>
          <c:order val="2"/>
          <c:tx>
            <c:strRef>
              <c:f>'Age 15-24'!$C$94</c:f>
              <c:strCache>
                <c:ptCount val="1"/>
                <c:pt idx="0">
                  <c:v>Private</c:v>
                </c:pt>
              </c:strCache>
            </c:strRef>
          </c:tx>
          <c:spPr>
            <a:solidFill>
              <a:schemeClr val="accent5">
                <a:lumMod val="60000"/>
                <a:lumOff val="40000"/>
              </a:schemeClr>
            </a:solidFill>
            <a:ln>
              <a:noFill/>
            </a:ln>
            <a:effectLst/>
          </c:spPr>
          <c:invertIfNegative val="0"/>
          <c:cat>
            <c:strRef>
              <c:f>'Age 15-24'!$A$102:$A$104</c:f>
              <c:strCache>
                <c:ptCount val="3"/>
                <c:pt idx="0">
                  <c:v>Never used internet</c:v>
                </c:pt>
                <c:pt idx="1">
                  <c:v>Used internet in last 12 months</c:v>
                </c:pt>
                <c:pt idx="2">
                  <c:v>Used internet before 12 months</c:v>
                </c:pt>
              </c:strCache>
            </c:strRef>
          </c:cat>
          <c:val>
            <c:numRef>
              <c:f>'Age 15-24'!$C$102:$C$104</c:f>
              <c:numCache>
                <c:formatCode>General</c:formatCode>
                <c:ptCount val="3"/>
                <c:pt idx="0">
                  <c:v>0.52345533734622429</c:v>
                </c:pt>
                <c:pt idx="1">
                  <c:v>0.56250303237038624</c:v>
                </c:pt>
                <c:pt idx="2">
                  <c:v>0.52924246542665643</c:v>
                </c:pt>
              </c:numCache>
            </c:numRef>
          </c:val>
          <c:extLst>
            <c:ext xmlns:c16="http://schemas.microsoft.com/office/drawing/2014/chart" uri="{C3380CC4-5D6E-409C-BE32-E72D297353CC}">
              <c16:uniqueId val="{00000002-B5CC-5945-8923-AEFB2E245E44}"/>
            </c:ext>
          </c:extLst>
        </c:ser>
        <c:dLbls>
          <c:showLegendKey val="0"/>
          <c:showVal val="0"/>
          <c:showCatName val="0"/>
          <c:showSerName val="0"/>
          <c:showPercent val="0"/>
          <c:showBubbleSize val="0"/>
        </c:dLbls>
        <c:gapWidth val="150"/>
        <c:axId val="166133919"/>
        <c:axId val="166043967"/>
      </c:barChart>
      <c:catAx>
        <c:axId val="166133919"/>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66043967"/>
        <c:crosses val="autoZero"/>
        <c:auto val="1"/>
        <c:lblAlgn val="ctr"/>
        <c:lblOffset val="100"/>
        <c:noMultiLvlLbl val="0"/>
      </c:catAx>
      <c:valAx>
        <c:axId val="166043967"/>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166133919"/>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Gill Sans MT" panose="020B0502020104020203" pitchFamily="34" charset="77"/>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 (3)'!$C$41</c:f>
              <c:strCache>
                <c:ptCount val="1"/>
                <c:pt idx="0">
                  <c:v>Public Sector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 (3)'!$B$42:$B$48</c:f>
              <c:numCache>
                <c:formatCode>General</c:formatCode>
                <c:ptCount val="7"/>
                <c:pt idx="0">
                  <c:v>2006</c:v>
                </c:pt>
                <c:pt idx="1">
                  <c:v>2011</c:v>
                </c:pt>
                <c:pt idx="2">
                  <c:v>2016</c:v>
                </c:pt>
                <c:pt idx="3">
                  <c:v>2022</c:v>
                </c:pt>
                <c:pt idx="4">
                  <c:v>2026</c:v>
                </c:pt>
                <c:pt idx="5">
                  <c:v>2031</c:v>
                </c:pt>
                <c:pt idx="6">
                  <c:v>2036</c:v>
                </c:pt>
              </c:numCache>
            </c:numRef>
          </c:cat>
          <c:val>
            <c:numRef>
              <c:f>'Sheet1 (3)'!$C$42:$C$48</c:f>
              <c:numCache>
                <c:formatCode>0%</c:formatCode>
                <c:ptCount val="7"/>
                <c:pt idx="0">
                  <c:v>0.77100000000000002</c:v>
                </c:pt>
                <c:pt idx="1">
                  <c:v>0.69</c:v>
                </c:pt>
                <c:pt idx="2">
                  <c:v>0.7</c:v>
                </c:pt>
                <c:pt idx="3">
                  <c:v>0.69</c:v>
                </c:pt>
                <c:pt idx="4">
                  <c:v>0.66007282415630542</c:v>
                </c:pt>
                <c:pt idx="5">
                  <c:v>0.63857193605683804</c:v>
                </c:pt>
                <c:pt idx="6">
                  <c:v>0.61707104795737244</c:v>
                </c:pt>
              </c:numCache>
            </c:numRef>
          </c:val>
          <c:extLst>
            <c:ext xmlns:c16="http://schemas.microsoft.com/office/drawing/2014/chart" uri="{C3380CC4-5D6E-409C-BE32-E72D297353CC}">
              <c16:uniqueId val="{00000000-C071-4685-A6A3-485F488DDC54}"/>
            </c:ext>
          </c:extLst>
        </c:ser>
        <c:ser>
          <c:idx val="1"/>
          <c:order val="1"/>
          <c:tx>
            <c:strRef>
              <c:f>'Sheet1 (3)'!$D$41</c:f>
              <c:strCache>
                <c:ptCount val="1"/>
                <c:pt idx="0">
                  <c:v>SMO/Private Sector</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 (3)'!$B$42:$B$48</c:f>
              <c:numCache>
                <c:formatCode>General</c:formatCode>
                <c:ptCount val="7"/>
                <c:pt idx="0">
                  <c:v>2006</c:v>
                </c:pt>
                <c:pt idx="1">
                  <c:v>2011</c:v>
                </c:pt>
                <c:pt idx="2">
                  <c:v>2016</c:v>
                </c:pt>
                <c:pt idx="3">
                  <c:v>2022</c:v>
                </c:pt>
                <c:pt idx="4">
                  <c:v>2026</c:v>
                </c:pt>
                <c:pt idx="5">
                  <c:v>2031</c:v>
                </c:pt>
                <c:pt idx="6">
                  <c:v>2036</c:v>
                </c:pt>
              </c:numCache>
            </c:numRef>
          </c:cat>
          <c:val>
            <c:numRef>
              <c:f>'Sheet1 (3)'!$D$42:$D$48</c:f>
              <c:numCache>
                <c:formatCode>0%</c:formatCode>
                <c:ptCount val="7"/>
                <c:pt idx="0">
                  <c:v>0.13800000000000001</c:v>
                </c:pt>
                <c:pt idx="1">
                  <c:v>0.19800000000000001</c:v>
                </c:pt>
                <c:pt idx="2">
                  <c:v>0.19</c:v>
                </c:pt>
                <c:pt idx="3">
                  <c:v>0.23</c:v>
                </c:pt>
                <c:pt idx="4">
                  <c:v>0.34</c:v>
                </c:pt>
                <c:pt idx="5">
                  <c:v>0.36</c:v>
                </c:pt>
                <c:pt idx="6">
                  <c:v>0.38</c:v>
                </c:pt>
              </c:numCache>
            </c:numRef>
          </c:val>
          <c:extLst>
            <c:ext xmlns:c16="http://schemas.microsoft.com/office/drawing/2014/chart" uri="{C3380CC4-5D6E-409C-BE32-E72D297353CC}">
              <c16:uniqueId val="{00000001-C071-4685-A6A3-485F488DDC54}"/>
            </c:ext>
          </c:extLst>
        </c:ser>
        <c:ser>
          <c:idx val="2"/>
          <c:order val="2"/>
          <c:tx>
            <c:strRef>
              <c:f>'Sheet1 (3)'!$E$41</c:f>
              <c:strCache>
                <c:ptCount val="1"/>
                <c:pt idx="0">
                  <c:v>NGO</c:v>
                </c:pt>
              </c:strCache>
            </c:strRef>
          </c:tx>
          <c:spPr>
            <a:solidFill>
              <a:schemeClr val="accent3"/>
            </a:solid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2-C071-4685-A6A3-485F488DDC54}"/>
                </c:ext>
              </c:extLst>
            </c:dLbl>
            <c:dLbl>
              <c:idx val="5"/>
              <c:delete val="1"/>
              <c:extLst>
                <c:ext xmlns:c15="http://schemas.microsoft.com/office/drawing/2012/chart" uri="{CE6537A1-D6FC-4f65-9D91-7224C49458BB}"/>
                <c:ext xmlns:c16="http://schemas.microsoft.com/office/drawing/2014/chart" uri="{C3380CC4-5D6E-409C-BE32-E72D297353CC}">
                  <c16:uniqueId val="{00000003-C071-4685-A6A3-485F488DDC54}"/>
                </c:ext>
              </c:extLst>
            </c:dLbl>
            <c:dLbl>
              <c:idx val="6"/>
              <c:delete val="1"/>
              <c:extLst>
                <c:ext xmlns:c15="http://schemas.microsoft.com/office/drawing/2012/chart" uri="{CE6537A1-D6FC-4f65-9D91-7224C49458BB}"/>
                <c:ext xmlns:c16="http://schemas.microsoft.com/office/drawing/2014/chart" uri="{C3380CC4-5D6E-409C-BE32-E72D297353CC}">
                  <c16:uniqueId val="{00000004-C071-4685-A6A3-485F488DDC54}"/>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 (3)'!$B$42:$B$48</c:f>
              <c:numCache>
                <c:formatCode>General</c:formatCode>
                <c:ptCount val="7"/>
                <c:pt idx="0">
                  <c:v>2006</c:v>
                </c:pt>
                <c:pt idx="1">
                  <c:v>2011</c:v>
                </c:pt>
                <c:pt idx="2">
                  <c:v>2016</c:v>
                </c:pt>
                <c:pt idx="3">
                  <c:v>2022</c:v>
                </c:pt>
                <c:pt idx="4">
                  <c:v>2026</c:v>
                </c:pt>
                <c:pt idx="5">
                  <c:v>2031</c:v>
                </c:pt>
                <c:pt idx="6">
                  <c:v>2036</c:v>
                </c:pt>
              </c:numCache>
            </c:numRef>
          </c:cat>
          <c:val>
            <c:numRef>
              <c:f>'Sheet1 (3)'!$E$42:$E$48</c:f>
              <c:numCache>
                <c:formatCode>0%</c:formatCode>
                <c:ptCount val="7"/>
                <c:pt idx="0">
                  <c:v>0.06</c:v>
                </c:pt>
                <c:pt idx="1">
                  <c:v>8.5000000000000006E-2</c:v>
                </c:pt>
                <c:pt idx="2">
                  <c:v>0.06</c:v>
                </c:pt>
                <c:pt idx="3">
                  <c:v>0.05</c:v>
                </c:pt>
                <c:pt idx="4">
                  <c:v>0</c:v>
                </c:pt>
                <c:pt idx="5">
                  <c:v>0</c:v>
                </c:pt>
                <c:pt idx="6">
                  <c:v>0</c:v>
                </c:pt>
              </c:numCache>
            </c:numRef>
          </c:val>
          <c:extLst>
            <c:ext xmlns:c16="http://schemas.microsoft.com/office/drawing/2014/chart" uri="{C3380CC4-5D6E-409C-BE32-E72D297353CC}">
              <c16:uniqueId val="{00000005-C071-4685-A6A3-485F488DDC54}"/>
            </c:ext>
          </c:extLst>
        </c:ser>
        <c:ser>
          <c:idx val="3"/>
          <c:order val="3"/>
          <c:tx>
            <c:strRef>
              <c:f>'Sheet1 (3)'!$F$41</c:f>
              <c:strCache>
                <c:ptCount val="1"/>
                <c:pt idx="0">
                  <c:v>Others</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 (3)'!$B$42:$B$48</c:f>
              <c:numCache>
                <c:formatCode>General</c:formatCode>
                <c:ptCount val="7"/>
                <c:pt idx="0">
                  <c:v>2006</c:v>
                </c:pt>
                <c:pt idx="1">
                  <c:v>2011</c:v>
                </c:pt>
                <c:pt idx="2">
                  <c:v>2016</c:v>
                </c:pt>
                <c:pt idx="3">
                  <c:v>2022</c:v>
                </c:pt>
                <c:pt idx="4">
                  <c:v>2026</c:v>
                </c:pt>
                <c:pt idx="5">
                  <c:v>2031</c:v>
                </c:pt>
                <c:pt idx="6">
                  <c:v>2036</c:v>
                </c:pt>
              </c:numCache>
            </c:numRef>
          </c:cat>
          <c:val>
            <c:numRef>
              <c:f>'Sheet1 (3)'!$F$42:$F$48</c:f>
              <c:numCache>
                <c:formatCode>0%</c:formatCode>
                <c:ptCount val="7"/>
                <c:pt idx="0">
                  <c:v>1.4999999999999999E-2</c:v>
                </c:pt>
                <c:pt idx="1">
                  <c:v>8.0000000000000002E-3</c:v>
                </c:pt>
                <c:pt idx="2">
                  <c:v>0.05</c:v>
                </c:pt>
                <c:pt idx="3">
                  <c:v>0.03</c:v>
                </c:pt>
                <c:pt idx="4">
                  <c:v>0</c:v>
                </c:pt>
                <c:pt idx="5">
                  <c:v>0</c:v>
                </c:pt>
                <c:pt idx="6">
                  <c:v>0</c:v>
                </c:pt>
              </c:numCache>
            </c:numRef>
          </c:val>
          <c:extLst>
            <c:ext xmlns:c16="http://schemas.microsoft.com/office/drawing/2014/chart" uri="{C3380CC4-5D6E-409C-BE32-E72D297353CC}">
              <c16:uniqueId val="{00000006-C071-4685-A6A3-485F488DDC54}"/>
            </c:ext>
          </c:extLst>
        </c:ser>
        <c:dLbls>
          <c:showLegendKey val="0"/>
          <c:showVal val="0"/>
          <c:showCatName val="0"/>
          <c:showSerName val="0"/>
          <c:showPercent val="0"/>
          <c:showBubbleSize val="0"/>
        </c:dLbls>
        <c:gapWidth val="150"/>
        <c:overlap val="100"/>
        <c:axId val="500371440"/>
        <c:axId val="500373168"/>
      </c:barChart>
      <c:catAx>
        <c:axId val="500371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500373168"/>
        <c:crosses val="autoZero"/>
        <c:auto val="1"/>
        <c:lblAlgn val="ctr"/>
        <c:lblOffset val="100"/>
        <c:noMultiLvlLbl val="0"/>
      </c:catAx>
      <c:valAx>
        <c:axId val="50037316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5003714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bg1">
          <a:lumMod val="50000"/>
        </a:schemeClr>
      </a:solidFill>
    </a:ln>
    <a:effectLst/>
  </c:spPr>
  <c:txPr>
    <a:bodyPr/>
    <a:lstStyle/>
    <a:p>
      <a:pPr>
        <a:defRPr sz="1400"/>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lumMod val="65000"/>
                    <a:lumOff val="35000"/>
                  </a:schemeClr>
                </a:solidFill>
                <a:latin typeface="Gill Sans MT" panose="020B0502020104020203" pitchFamily="34" charset="77"/>
                <a:ea typeface="+mn-ea"/>
                <a:cs typeface="+mn-cs"/>
              </a:defRPr>
            </a:pPr>
            <a:r>
              <a:rPr lang="en-US" dirty="0"/>
              <a:t>Reasons </a:t>
            </a:r>
            <a:r>
              <a:rPr lang="en-US" baseline="0" dirty="0"/>
              <a:t>for not using contraceptive</a:t>
            </a:r>
            <a:endParaRPr lang="en-US" dirty="0"/>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lineChart>
        <c:grouping val="standard"/>
        <c:varyColors val="0"/>
        <c:ser>
          <c:idx val="0"/>
          <c:order val="0"/>
          <c:tx>
            <c:strRef>
              <c:f>'Lack of need'!$A$2</c:f>
              <c:strCache>
                <c:ptCount val="1"/>
                <c:pt idx="0">
                  <c:v>Infrequent sex / husband away</c:v>
                </c:pt>
              </c:strCache>
            </c:strRef>
          </c:tx>
          <c:spPr>
            <a:ln w="28575" cap="rnd">
              <a:solidFill>
                <a:schemeClr val="accent3"/>
              </a:solidFill>
              <a:round/>
            </a:ln>
            <a:effectLst/>
          </c:spPr>
          <c:marker>
            <c:symbol val="none"/>
          </c:marker>
          <c:cat>
            <c:strRef>
              <c:f>'Lack of need'!$B$1:$E$1</c:f>
              <c:strCache>
                <c:ptCount val="4"/>
                <c:pt idx="0">
                  <c:v>2006*</c:v>
                </c:pt>
                <c:pt idx="1">
                  <c:v>2011</c:v>
                </c:pt>
                <c:pt idx="2">
                  <c:v>2016</c:v>
                </c:pt>
                <c:pt idx="3">
                  <c:v>2022</c:v>
                </c:pt>
              </c:strCache>
            </c:strRef>
          </c:cat>
          <c:val>
            <c:numRef>
              <c:f>'Lack of need'!$B$2:$E$2</c:f>
              <c:numCache>
                <c:formatCode>0.00%</c:formatCode>
                <c:ptCount val="4"/>
                <c:pt idx="0">
                  <c:v>0.49030000000000001</c:v>
                </c:pt>
                <c:pt idx="1">
                  <c:v>0.62340000000000007</c:v>
                </c:pt>
                <c:pt idx="2">
                  <c:v>0.70909999999999995</c:v>
                </c:pt>
                <c:pt idx="3">
                  <c:v>0.73319999999999996</c:v>
                </c:pt>
              </c:numCache>
            </c:numRef>
          </c:val>
          <c:smooth val="0"/>
          <c:extLst>
            <c:ext xmlns:c16="http://schemas.microsoft.com/office/drawing/2014/chart" uri="{C3380CC4-5D6E-409C-BE32-E72D297353CC}">
              <c16:uniqueId val="{00000000-53D9-8446-924C-D3892FE06264}"/>
            </c:ext>
          </c:extLst>
        </c:ser>
        <c:ser>
          <c:idx val="1"/>
          <c:order val="1"/>
          <c:tx>
            <c:strRef>
              <c:f>'Lack of need'!$A$3</c:f>
              <c:strCache>
                <c:ptCount val="1"/>
                <c:pt idx="0">
                  <c:v>Fear of side effects or health concerns</c:v>
                </c:pt>
              </c:strCache>
            </c:strRef>
          </c:tx>
          <c:spPr>
            <a:ln w="28575" cap="rnd">
              <a:solidFill>
                <a:schemeClr val="accent6"/>
              </a:solidFill>
              <a:round/>
            </a:ln>
            <a:effectLst/>
          </c:spPr>
          <c:marker>
            <c:symbol val="none"/>
          </c:marker>
          <c:cat>
            <c:strRef>
              <c:f>'Lack of need'!$B$1:$E$1</c:f>
              <c:strCache>
                <c:ptCount val="4"/>
                <c:pt idx="0">
                  <c:v>2006*</c:v>
                </c:pt>
                <c:pt idx="1">
                  <c:v>2011</c:v>
                </c:pt>
                <c:pt idx="2">
                  <c:v>2016</c:v>
                </c:pt>
                <c:pt idx="3">
                  <c:v>2022</c:v>
                </c:pt>
              </c:strCache>
            </c:strRef>
          </c:cat>
          <c:val>
            <c:numRef>
              <c:f>'Lack of need'!$B$3:$E$3</c:f>
              <c:numCache>
                <c:formatCode>0.00%</c:formatCode>
                <c:ptCount val="4"/>
                <c:pt idx="0">
                  <c:v>0.27479999999999999</c:v>
                </c:pt>
                <c:pt idx="1">
                  <c:v>0.11849999999999999</c:v>
                </c:pt>
                <c:pt idx="2">
                  <c:v>0.13039999999999999</c:v>
                </c:pt>
                <c:pt idx="3">
                  <c:v>5.6800000000000003E-2</c:v>
                </c:pt>
              </c:numCache>
            </c:numRef>
          </c:val>
          <c:smooth val="0"/>
          <c:extLst>
            <c:ext xmlns:c16="http://schemas.microsoft.com/office/drawing/2014/chart" uri="{C3380CC4-5D6E-409C-BE32-E72D297353CC}">
              <c16:uniqueId val="{00000001-53D9-8446-924C-D3892FE06264}"/>
            </c:ext>
          </c:extLst>
        </c:ser>
        <c:dLbls>
          <c:showLegendKey val="0"/>
          <c:showVal val="0"/>
          <c:showCatName val="0"/>
          <c:showSerName val="0"/>
          <c:showPercent val="0"/>
          <c:showBubbleSize val="0"/>
        </c:dLbls>
        <c:smooth val="0"/>
        <c:axId val="685535551"/>
        <c:axId val="685231663"/>
      </c:lineChart>
      <c:catAx>
        <c:axId val="6855355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685231663"/>
        <c:crosses val="autoZero"/>
        <c:auto val="1"/>
        <c:lblAlgn val="ctr"/>
        <c:lblOffset val="100"/>
        <c:noMultiLvlLbl val="0"/>
      </c:catAx>
      <c:valAx>
        <c:axId val="68523166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non-users but with need and had sex within last year </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68553555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Gill Sans MT" panose="020B0502020104020203" pitchFamily="34" charset="77"/>
        </a:defRPr>
      </a:pPr>
      <a:endParaRPr lang="en-US"/>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8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lineChart>
        <c:grouping val="standard"/>
        <c:varyColors val="0"/>
        <c:ser>
          <c:idx val="2"/>
          <c:order val="0"/>
          <c:tx>
            <c:strRef>
              <c:f>'Lack of need'!$A$13</c:f>
              <c:strCache>
                <c:ptCount val="1"/>
                <c:pt idx="0">
                  <c:v>Induced abortion</c:v>
                </c:pt>
              </c:strCache>
            </c:strRef>
          </c:tx>
          <c:spPr>
            <a:ln w="28575" cap="rnd">
              <a:solidFill>
                <a:schemeClr val="accent5"/>
              </a:solidFill>
              <a:round/>
            </a:ln>
            <a:effectLst/>
          </c:spPr>
          <c:marker>
            <c:symbol val="none"/>
          </c:marker>
          <c:cat>
            <c:strRef>
              <c:f>'Lack of need'!$C$12:$E$12</c:f>
              <c:strCache>
                <c:ptCount val="3"/>
                <c:pt idx="0">
                  <c:v>2011</c:v>
                </c:pt>
                <c:pt idx="1">
                  <c:v>2016</c:v>
                </c:pt>
                <c:pt idx="2">
                  <c:v>2022**</c:v>
                </c:pt>
              </c:strCache>
            </c:strRef>
          </c:cat>
          <c:val>
            <c:numRef>
              <c:f>'Lack of need'!$C$13:$E$13</c:f>
              <c:numCache>
                <c:formatCode>0.00%</c:formatCode>
                <c:ptCount val="3"/>
                <c:pt idx="0">
                  <c:v>7.4999999999999997E-2</c:v>
                </c:pt>
                <c:pt idx="1">
                  <c:v>0.09</c:v>
                </c:pt>
                <c:pt idx="2">
                  <c:v>9.6000000000000002E-2</c:v>
                </c:pt>
              </c:numCache>
            </c:numRef>
          </c:val>
          <c:smooth val="0"/>
          <c:extLst>
            <c:ext xmlns:c16="http://schemas.microsoft.com/office/drawing/2014/chart" uri="{C3380CC4-5D6E-409C-BE32-E72D297353CC}">
              <c16:uniqueId val="{00000000-54DC-BC4B-B14B-6CC035CF2A58}"/>
            </c:ext>
          </c:extLst>
        </c:ser>
        <c:dLbls>
          <c:showLegendKey val="0"/>
          <c:showVal val="0"/>
          <c:showCatName val="0"/>
          <c:showSerName val="0"/>
          <c:showPercent val="0"/>
          <c:showBubbleSize val="0"/>
        </c:dLbls>
        <c:smooth val="0"/>
        <c:axId val="988784943"/>
        <c:axId val="988362159"/>
      </c:lineChart>
      <c:catAx>
        <c:axId val="9887849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988362159"/>
        <c:crosses val="autoZero"/>
        <c:auto val="1"/>
        <c:lblAlgn val="ctr"/>
        <c:lblOffset val="100"/>
        <c:noMultiLvlLbl val="0"/>
      </c:catAx>
      <c:valAx>
        <c:axId val="988362159"/>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r>
                  <a:rPr lang="en-US"/>
                  <a:t>Proportion of pregnancies resulted in induced abortion</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98878494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Gill Sans MT" panose="020B0502020104020203" pitchFamily="34" charset="77"/>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Need_res!$J$1</c:f>
              <c:strCache>
                <c:ptCount val="1"/>
                <c:pt idx="0">
                  <c:v>Permanent methods</c:v>
                </c:pt>
              </c:strCache>
            </c:strRef>
          </c:tx>
          <c:spPr>
            <a:solidFill>
              <a:schemeClr val="accent2"/>
            </a:solidFill>
            <a:ln>
              <a:noFill/>
            </a:ln>
            <a:effectLst/>
          </c:spPr>
          <c:invertIfNegative val="0"/>
          <c:dLbls>
            <c:dLbl>
              <c:idx val="0"/>
              <c:tx>
                <c:rich>
                  <a:bodyPr/>
                  <a:lstStyle/>
                  <a:p>
                    <a:fld id="{DDD9F771-B84A-4D3D-A8D3-8842BC2F3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C59D-3E41-AA10-E155DAED8A68}"/>
                </c:ext>
              </c:extLst>
            </c:dLbl>
            <c:dLbl>
              <c:idx val="1"/>
              <c:tx>
                <c:rich>
                  <a:bodyPr/>
                  <a:lstStyle/>
                  <a:p>
                    <a:fld id="{B162EC1C-1864-438B-8293-B9382F9FC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C59D-3E41-AA10-E155DAED8A68}"/>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Need_res!$I$2:$I$3</c:f>
              <c:strCache>
                <c:ptCount val="2"/>
                <c:pt idx="0">
                  <c:v>Rural</c:v>
                </c:pt>
                <c:pt idx="1">
                  <c:v>Urban</c:v>
                </c:pt>
              </c:strCache>
            </c:strRef>
          </c:cat>
          <c:val>
            <c:numRef>
              <c:f>Need_res!$J$2:$J$3</c:f>
              <c:numCache>
                <c:formatCode>0</c:formatCode>
                <c:ptCount val="2"/>
                <c:pt idx="0">
                  <c:v>347384.240658783</c:v>
                </c:pt>
                <c:pt idx="1">
                  <c:v>741925.925047372</c:v>
                </c:pt>
              </c:numCache>
            </c:numRef>
          </c:val>
          <c:extLst>
            <c:ext xmlns:c15="http://schemas.microsoft.com/office/drawing/2012/chart" uri="{02D57815-91ED-43cb-92C2-25804820EDAC}">
              <c15:datalabelsRange>
                <c15:f>Need_res!$B$2:$B$3</c15:f>
                <c15:dlblRangeCache>
                  <c:ptCount val="2"/>
                  <c:pt idx="0">
                    <c:v>13%</c:v>
                  </c:pt>
                  <c:pt idx="1">
                    <c:v>13%</c:v>
                  </c:pt>
                </c15:dlblRangeCache>
              </c15:datalabelsRange>
            </c:ext>
            <c:ext xmlns:c16="http://schemas.microsoft.com/office/drawing/2014/chart" uri="{C3380CC4-5D6E-409C-BE32-E72D297353CC}">
              <c16:uniqueId val="{00000002-C59D-3E41-AA10-E155DAED8A68}"/>
            </c:ext>
          </c:extLst>
        </c:ser>
        <c:ser>
          <c:idx val="1"/>
          <c:order val="1"/>
          <c:tx>
            <c:strRef>
              <c:f>Need_res!$K$1</c:f>
              <c:strCache>
                <c:ptCount val="1"/>
                <c:pt idx="0">
                  <c:v>Reversible modern methods</c:v>
                </c:pt>
              </c:strCache>
            </c:strRef>
          </c:tx>
          <c:spPr>
            <a:solidFill>
              <a:schemeClr val="accent4"/>
            </a:solidFill>
            <a:ln>
              <a:noFill/>
            </a:ln>
            <a:effectLst/>
          </c:spPr>
          <c:invertIfNegative val="0"/>
          <c:dLbls>
            <c:dLbl>
              <c:idx val="0"/>
              <c:tx>
                <c:rich>
                  <a:bodyPr/>
                  <a:lstStyle/>
                  <a:p>
                    <a:fld id="{6F2EEB73-420E-42D8-9354-FAC04ED1D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C59D-3E41-AA10-E155DAED8A68}"/>
                </c:ext>
              </c:extLst>
            </c:dLbl>
            <c:dLbl>
              <c:idx val="1"/>
              <c:tx>
                <c:rich>
                  <a:bodyPr/>
                  <a:lstStyle/>
                  <a:p>
                    <a:fld id="{2E1583A1-A191-4BBE-AAC5-E171998C9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C59D-3E41-AA10-E155DAED8A68}"/>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Need_res!$I$2:$I$3</c:f>
              <c:strCache>
                <c:ptCount val="2"/>
                <c:pt idx="0">
                  <c:v>Rural</c:v>
                </c:pt>
                <c:pt idx="1">
                  <c:v>Urban</c:v>
                </c:pt>
              </c:strCache>
            </c:strRef>
          </c:cat>
          <c:val>
            <c:numRef>
              <c:f>Need_res!$K$2:$K$3</c:f>
              <c:numCache>
                <c:formatCode>0</c:formatCode>
                <c:ptCount val="2"/>
                <c:pt idx="0">
                  <c:v>623624.36085669894</c:v>
                </c:pt>
                <c:pt idx="1">
                  <c:v>983765.14304654906</c:v>
                </c:pt>
              </c:numCache>
            </c:numRef>
          </c:val>
          <c:extLst>
            <c:ext xmlns:c15="http://schemas.microsoft.com/office/drawing/2012/chart" uri="{02D57815-91ED-43cb-92C2-25804820EDAC}">
              <c15:datalabelsRange>
                <c15:f>Need_res!$C$2:$C$3</c15:f>
                <c15:dlblRangeCache>
                  <c:ptCount val="2"/>
                  <c:pt idx="0">
                    <c:v>24%</c:v>
                  </c:pt>
                  <c:pt idx="1">
                    <c:v>18%</c:v>
                  </c:pt>
                </c15:dlblRangeCache>
              </c15:datalabelsRange>
            </c:ext>
            <c:ext xmlns:c16="http://schemas.microsoft.com/office/drawing/2014/chart" uri="{C3380CC4-5D6E-409C-BE32-E72D297353CC}">
              <c16:uniqueId val="{00000005-C59D-3E41-AA10-E155DAED8A68}"/>
            </c:ext>
          </c:extLst>
        </c:ser>
        <c:ser>
          <c:idx val="2"/>
          <c:order val="2"/>
          <c:tx>
            <c:strRef>
              <c:f>Need_res!$L$1</c:f>
              <c:strCache>
                <c:ptCount val="1"/>
                <c:pt idx="0">
                  <c:v>Traditional methods</c:v>
                </c:pt>
              </c:strCache>
            </c:strRef>
          </c:tx>
          <c:spPr>
            <a:solidFill>
              <a:schemeClr val="accent6"/>
            </a:solidFill>
            <a:ln>
              <a:noFill/>
            </a:ln>
            <a:effectLst/>
          </c:spPr>
          <c:invertIfNegative val="0"/>
          <c:dLbls>
            <c:dLbl>
              <c:idx val="0"/>
              <c:tx>
                <c:rich>
                  <a:bodyPr/>
                  <a:lstStyle/>
                  <a:p>
                    <a:fld id="{9BAC1837-6A7B-4126-9E9B-DD6CA8364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C59D-3E41-AA10-E155DAED8A68}"/>
                </c:ext>
              </c:extLst>
            </c:dLbl>
            <c:dLbl>
              <c:idx val="1"/>
              <c:tx>
                <c:rich>
                  <a:bodyPr/>
                  <a:lstStyle/>
                  <a:p>
                    <a:fld id="{B7C90EAE-68D1-4501-9BFD-3AF4FCE0C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C59D-3E41-AA10-E155DAED8A68}"/>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Need_res!$I$2:$I$3</c:f>
              <c:strCache>
                <c:ptCount val="2"/>
                <c:pt idx="0">
                  <c:v>Rural</c:v>
                </c:pt>
                <c:pt idx="1">
                  <c:v>Urban</c:v>
                </c:pt>
              </c:strCache>
            </c:strRef>
          </c:cat>
          <c:val>
            <c:numRef>
              <c:f>Need_res!$L$2:$L$3</c:f>
              <c:numCache>
                <c:formatCode>0</c:formatCode>
                <c:ptCount val="2"/>
                <c:pt idx="0">
                  <c:v>229468.29596775299</c:v>
                </c:pt>
                <c:pt idx="1">
                  <c:v>674784.32760250499</c:v>
                </c:pt>
              </c:numCache>
            </c:numRef>
          </c:val>
          <c:extLst>
            <c:ext xmlns:c15="http://schemas.microsoft.com/office/drawing/2012/chart" uri="{02D57815-91ED-43cb-92C2-25804820EDAC}">
              <c15:datalabelsRange>
                <c15:f>Need_res!$D$2:$D$3</c15:f>
                <c15:dlblRangeCache>
                  <c:ptCount val="2"/>
                  <c:pt idx="0">
                    <c:v>9%</c:v>
                  </c:pt>
                  <c:pt idx="1">
                    <c:v>12%</c:v>
                  </c:pt>
                </c15:dlblRangeCache>
              </c15:datalabelsRange>
            </c:ext>
            <c:ext xmlns:c16="http://schemas.microsoft.com/office/drawing/2014/chart" uri="{C3380CC4-5D6E-409C-BE32-E72D297353CC}">
              <c16:uniqueId val="{00000008-C59D-3E41-AA10-E155DAED8A68}"/>
            </c:ext>
          </c:extLst>
        </c:ser>
        <c:ser>
          <c:idx val="3"/>
          <c:order val="3"/>
          <c:tx>
            <c:strRef>
              <c:f>Need_res!$M$1</c:f>
              <c:strCache>
                <c:ptCount val="1"/>
                <c:pt idx="0">
                  <c:v>Non-user but in need</c:v>
                </c:pt>
              </c:strCache>
            </c:strRef>
          </c:tx>
          <c:spPr>
            <a:solidFill>
              <a:schemeClr val="accent2">
                <a:lumMod val="60000"/>
              </a:schemeClr>
            </a:solidFill>
            <a:ln>
              <a:noFill/>
            </a:ln>
            <a:effectLst/>
          </c:spPr>
          <c:invertIfNegative val="0"/>
          <c:dLbls>
            <c:dLbl>
              <c:idx val="0"/>
              <c:tx>
                <c:rich>
                  <a:bodyPr/>
                  <a:lstStyle/>
                  <a:p>
                    <a:fld id="{5DDF50C8-BD03-44E1-862B-4A5B59366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C59D-3E41-AA10-E155DAED8A68}"/>
                </c:ext>
              </c:extLst>
            </c:dLbl>
            <c:dLbl>
              <c:idx val="1"/>
              <c:tx>
                <c:rich>
                  <a:bodyPr/>
                  <a:lstStyle/>
                  <a:p>
                    <a:fld id="{E99AE555-2018-447F-89FE-7F441DDEF6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C59D-3E41-AA10-E155DAED8A68}"/>
                </c:ext>
              </c:extLst>
            </c:dLbl>
            <c:numFmt formatCode="0%" sourceLinked="0"/>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Need_res!$I$2:$I$3</c:f>
              <c:strCache>
                <c:ptCount val="2"/>
                <c:pt idx="0">
                  <c:v>Rural</c:v>
                </c:pt>
                <c:pt idx="1">
                  <c:v>Urban</c:v>
                </c:pt>
              </c:strCache>
            </c:strRef>
          </c:cat>
          <c:val>
            <c:numRef>
              <c:f>Need_res!$M$2:$M$3</c:f>
              <c:numCache>
                <c:formatCode>0</c:formatCode>
                <c:ptCount val="2"/>
                <c:pt idx="0">
                  <c:v>434121.00161632901</c:v>
                </c:pt>
                <c:pt idx="1">
                  <c:v>860328.94287740695</c:v>
                </c:pt>
              </c:numCache>
            </c:numRef>
          </c:val>
          <c:extLst>
            <c:ext xmlns:c15="http://schemas.microsoft.com/office/drawing/2012/chart" uri="{02D57815-91ED-43cb-92C2-25804820EDAC}">
              <c15:datalabelsRange>
                <c15:f>Need_res!$E$2:$E$3</c15:f>
                <c15:dlblRangeCache>
                  <c:ptCount val="2"/>
                  <c:pt idx="0">
                    <c:v>16%</c:v>
                  </c:pt>
                  <c:pt idx="1">
                    <c:v>15%</c:v>
                  </c:pt>
                </c15:dlblRangeCache>
              </c15:datalabelsRange>
            </c:ext>
            <c:ext xmlns:c16="http://schemas.microsoft.com/office/drawing/2014/chart" uri="{C3380CC4-5D6E-409C-BE32-E72D297353CC}">
              <c16:uniqueId val="{0000000B-C59D-3E41-AA10-E155DAED8A68}"/>
            </c:ext>
          </c:extLst>
        </c:ser>
        <c:ser>
          <c:idx val="4"/>
          <c:order val="4"/>
          <c:tx>
            <c:strRef>
              <c:f>Need_res!$N$1</c:f>
              <c:strCache>
                <c:ptCount val="1"/>
              </c:strCache>
            </c:strRef>
          </c:tx>
          <c:spPr>
            <a:noFill/>
            <a:ln>
              <a:noFill/>
            </a:ln>
            <a:effectLst/>
          </c:spPr>
          <c:invertIfNegative val="0"/>
          <c:cat>
            <c:strRef>
              <c:f>Need_res!$I$2:$I$3</c:f>
              <c:strCache>
                <c:ptCount val="2"/>
                <c:pt idx="0">
                  <c:v>Rural</c:v>
                </c:pt>
                <c:pt idx="1">
                  <c:v>Urban</c:v>
                </c:pt>
              </c:strCache>
            </c:strRef>
          </c:cat>
          <c:val>
            <c:numRef>
              <c:f>Need_res!$N$2:$N$3</c:f>
              <c:numCache>
                <c:formatCode>0</c:formatCode>
                <c:ptCount val="2"/>
                <c:pt idx="0">
                  <c:v>739788.41263818298</c:v>
                </c:pt>
                <c:pt idx="1">
                  <c:v>1749873.3100623901</c:v>
                </c:pt>
              </c:numCache>
            </c:numRef>
          </c:val>
          <c:extLst>
            <c:ext xmlns:c16="http://schemas.microsoft.com/office/drawing/2014/chart" uri="{C3380CC4-5D6E-409C-BE32-E72D297353CC}">
              <c16:uniqueId val="{0000000C-C59D-3E41-AA10-E155DAED8A68}"/>
            </c:ext>
          </c:extLst>
        </c:ser>
        <c:dLbls>
          <c:showLegendKey val="0"/>
          <c:showVal val="0"/>
          <c:showCatName val="0"/>
          <c:showSerName val="0"/>
          <c:showPercent val="0"/>
          <c:showBubbleSize val="0"/>
        </c:dLbls>
        <c:gapWidth val="150"/>
        <c:overlap val="100"/>
        <c:axId val="204769967"/>
        <c:axId val="204773663"/>
      </c:barChart>
      <c:catAx>
        <c:axId val="204769967"/>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204773663"/>
        <c:crosses val="autoZero"/>
        <c:auto val="1"/>
        <c:lblAlgn val="ctr"/>
        <c:lblOffset val="100"/>
        <c:noMultiLvlLbl val="0"/>
      </c:catAx>
      <c:valAx>
        <c:axId val="204773663"/>
        <c:scaling>
          <c:orientation val="minMax"/>
          <c:max val="3500000"/>
        </c:scaling>
        <c:delete val="0"/>
        <c:axPos val="l"/>
        <c:majorGridlines>
          <c:spPr>
            <a:ln w="9525" cap="flat" cmpd="sng" algn="ctr">
              <a:solidFill>
                <a:schemeClr val="tx1">
                  <a:lumMod val="15000"/>
                  <a:lumOff val="85000"/>
                </a:schemeClr>
              </a:solidFill>
              <a:round/>
            </a:ln>
            <a:effectLst/>
          </c:spPr>
        </c:majorGridlines>
        <c:numFmt formatCode="0.0" sourceLinked="0"/>
        <c:majorTickMark val="out"/>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204769967"/>
        <c:crosses val="autoZero"/>
        <c:crossBetween val="between"/>
        <c:dispUnits>
          <c:builtInUnit val="millions"/>
          <c:dispUnitsLbl>
            <c:spPr>
              <a:noFill/>
              <a:ln>
                <a:noFill/>
              </a:ln>
              <a:effectLst/>
            </c:spPr>
            <c:txPr>
              <a:bodyPr rot="-54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a:noFill/>
        </a:ln>
        <a:effectLst/>
      </c:spPr>
    </c:plotArea>
    <c:legend>
      <c:legendPos val="r"/>
      <c:overlay val="0"/>
      <c:spPr>
        <a:noFill/>
        <a:ln>
          <a:noFill/>
        </a:ln>
        <a:effectLst/>
      </c:spPr>
      <c:txPr>
        <a:bodyPr rot="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300">
          <a:latin typeface="Gill Sans MT" panose="020B0502020104020203" pitchFamily="34" charset="77"/>
        </a:defRPr>
      </a:pPr>
      <a:endParaRPr lang="en-US"/>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Need_eco!$J$1</c:f>
              <c:strCache>
                <c:ptCount val="1"/>
                <c:pt idx="0">
                  <c:v>Permanent methods</c:v>
                </c:pt>
              </c:strCache>
            </c:strRef>
          </c:tx>
          <c:spPr>
            <a:solidFill>
              <a:schemeClr val="accent2"/>
            </a:solidFill>
            <a:ln>
              <a:noFill/>
            </a:ln>
            <a:effectLst/>
          </c:spPr>
          <c:invertIfNegative val="0"/>
          <c:dLbls>
            <c:dLbl>
              <c:idx val="0"/>
              <c:tx>
                <c:rich>
                  <a:bodyPr/>
                  <a:lstStyle/>
                  <a:p>
                    <a:fld id="{288EE490-9119-45C6-91EC-EC5F3C69A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51EE-0B49-BB9D-DFA7D66B36B3}"/>
                </c:ext>
              </c:extLst>
            </c:dLbl>
            <c:dLbl>
              <c:idx val="1"/>
              <c:layout>
                <c:manualLayout>
                  <c:x val="-7.661878872180479E-2"/>
                  <c:y val="-9.8016869191987176E-3"/>
                </c:manualLayout>
              </c:layout>
              <c:tx>
                <c:rich>
                  <a:bodyPr rot="0" spcFirstLastPara="1" vertOverflow="ellipsis" vert="horz" wrap="square" anchor="ctr" anchorCtr="1"/>
                  <a:lstStyle/>
                  <a:p>
                    <a:pPr>
                      <a:defRPr sz="1300" b="0" i="0" u="none" strike="noStrike" kern="1200" baseline="0">
                        <a:solidFill>
                          <a:schemeClr val="bg2"/>
                        </a:solidFill>
                        <a:latin typeface="Gill Sans MT" panose="020B0502020104020203" pitchFamily="34" charset="77"/>
                        <a:ea typeface="+mn-ea"/>
                        <a:cs typeface="+mn-cs"/>
                      </a:defRPr>
                    </a:pPr>
                    <a:fld id="{22CA85D3-3887-F848-AF2E-27EC1D1BDC67}" type="CELLRANGE">
                      <a:rPr lang="en-US">
                        <a:solidFill>
                          <a:schemeClr val="bg2"/>
                        </a:solidFill>
                      </a:rPr>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3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51EE-0B49-BB9D-DFA7D66B36B3}"/>
                </c:ext>
              </c:extLst>
            </c:dLbl>
            <c:dLbl>
              <c:idx val="2"/>
              <c:tx>
                <c:rich>
                  <a:bodyPr/>
                  <a:lstStyle/>
                  <a:p>
                    <a:fld id="{3485B315-D193-4226-87FD-BF41EA841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51EE-0B49-BB9D-DFA7D66B36B3}"/>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Need_eco!$I$2:$I$4</c:f>
              <c:strCache>
                <c:ptCount val="3"/>
                <c:pt idx="0">
                  <c:v>Hill</c:v>
                </c:pt>
                <c:pt idx="1">
                  <c:v>Mountain</c:v>
                </c:pt>
                <c:pt idx="2">
                  <c:v>Terai</c:v>
                </c:pt>
              </c:strCache>
            </c:strRef>
          </c:cat>
          <c:val>
            <c:numRef>
              <c:f>Need_eco!$J$2:$J$4</c:f>
              <c:numCache>
                <c:formatCode>0</c:formatCode>
                <c:ptCount val="3"/>
                <c:pt idx="0">
                  <c:v>262061.30932240901</c:v>
                </c:pt>
                <c:pt idx="1">
                  <c:v>52631.382780143998</c:v>
                </c:pt>
                <c:pt idx="2">
                  <c:v>763610.10975746601</c:v>
                </c:pt>
              </c:numCache>
            </c:numRef>
          </c:val>
          <c:extLst>
            <c:ext xmlns:c15="http://schemas.microsoft.com/office/drawing/2012/chart" uri="{02D57815-91ED-43cb-92C2-25804820EDAC}">
              <c15:datalabelsRange>
                <c15:f>Need_eco!$B$2:$B$4</c15:f>
                <c15:dlblRangeCache>
                  <c:ptCount val="3"/>
                  <c:pt idx="0">
                    <c:v>8%</c:v>
                  </c:pt>
                  <c:pt idx="1">
                    <c:v>11%</c:v>
                  </c:pt>
                  <c:pt idx="2">
                    <c:v>17%</c:v>
                  </c:pt>
                </c15:dlblRangeCache>
              </c15:datalabelsRange>
            </c:ext>
            <c:ext xmlns:c16="http://schemas.microsoft.com/office/drawing/2014/chart" uri="{C3380CC4-5D6E-409C-BE32-E72D297353CC}">
              <c16:uniqueId val="{00000003-51EE-0B49-BB9D-DFA7D66B36B3}"/>
            </c:ext>
          </c:extLst>
        </c:ser>
        <c:ser>
          <c:idx val="1"/>
          <c:order val="1"/>
          <c:tx>
            <c:strRef>
              <c:f>Need_eco!$K$1</c:f>
              <c:strCache>
                <c:ptCount val="1"/>
                <c:pt idx="0">
                  <c:v>Reversible modern methods</c:v>
                </c:pt>
              </c:strCache>
            </c:strRef>
          </c:tx>
          <c:spPr>
            <a:solidFill>
              <a:schemeClr val="accent4"/>
            </a:solidFill>
            <a:ln>
              <a:noFill/>
            </a:ln>
            <a:effectLst/>
          </c:spPr>
          <c:invertIfNegative val="0"/>
          <c:dLbls>
            <c:dLbl>
              <c:idx val="0"/>
              <c:tx>
                <c:rich>
                  <a:bodyPr/>
                  <a:lstStyle/>
                  <a:p>
                    <a:fld id="{C235D4B4-3307-4834-B742-B56F2267B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51EE-0B49-BB9D-DFA7D66B36B3}"/>
                </c:ext>
              </c:extLst>
            </c:dLbl>
            <c:dLbl>
              <c:idx val="1"/>
              <c:tx>
                <c:rich>
                  <a:bodyPr/>
                  <a:lstStyle/>
                  <a:p>
                    <a:fld id="{C23CD68D-D65E-4FE9-829D-29FA1C5A0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51EE-0B49-BB9D-DFA7D66B36B3}"/>
                </c:ext>
              </c:extLst>
            </c:dLbl>
            <c:dLbl>
              <c:idx val="2"/>
              <c:tx>
                <c:rich>
                  <a:bodyPr/>
                  <a:lstStyle/>
                  <a:p>
                    <a:fld id="{5033328E-8171-48C4-9B9F-655BE4D03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51EE-0B49-BB9D-DFA7D66B36B3}"/>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Need_eco!$I$2:$I$4</c:f>
              <c:strCache>
                <c:ptCount val="3"/>
                <c:pt idx="0">
                  <c:v>Hill</c:v>
                </c:pt>
                <c:pt idx="1">
                  <c:v>Mountain</c:v>
                </c:pt>
                <c:pt idx="2">
                  <c:v>Terai</c:v>
                </c:pt>
              </c:strCache>
            </c:strRef>
          </c:cat>
          <c:val>
            <c:numRef>
              <c:f>Need_eco!$K$2:$K$4</c:f>
              <c:numCache>
                <c:formatCode>0</c:formatCode>
                <c:ptCount val="3"/>
                <c:pt idx="0">
                  <c:v>762036.805661547</c:v>
                </c:pt>
                <c:pt idx="1">
                  <c:v>130325.080445502</c:v>
                </c:pt>
                <c:pt idx="2">
                  <c:v>720691.93608238804</c:v>
                </c:pt>
              </c:numCache>
            </c:numRef>
          </c:val>
          <c:extLst>
            <c:ext xmlns:c15="http://schemas.microsoft.com/office/drawing/2012/chart" uri="{02D57815-91ED-43cb-92C2-25804820EDAC}">
              <c15:datalabelsRange>
                <c15:f>Need_eco!$C$2:$C$4</c15:f>
                <c15:dlblRangeCache>
                  <c:ptCount val="3"/>
                  <c:pt idx="0">
                    <c:v>23%</c:v>
                  </c:pt>
                  <c:pt idx="1">
                    <c:v>28%</c:v>
                  </c:pt>
                  <c:pt idx="2">
                    <c:v>16%</c:v>
                  </c:pt>
                </c15:dlblRangeCache>
              </c15:datalabelsRange>
            </c:ext>
            <c:ext xmlns:c16="http://schemas.microsoft.com/office/drawing/2014/chart" uri="{C3380CC4-5D6E-409C-BE32-E72D297353CC}">
              <c16:uniqueId val="{00000007-51EE-0B49-BB9D-DFA7D66B36B3}"/>
            </c:ext>
          </c:extLst>
        </c:ser>
        <c:ser>
          <c:idx val="2"/>
          <c:order val="2"/>
          <c:tx>
            <c:strRef>
              <c:f>Need_eco!$L$1</c:f>
              <c:strCache>
                <c:ptCount val="1"/>
                <c:pt idx="0">
                  <c:v>Traditional methods</c:v>
                </c:pt>
              </c:strCache>
            </c:strRef>
          </c:tx>
          <c:spPr>
            <a:solidFill>
              <a:schemeClr val="accent6"/>
            </a:solidFill>
            <a:ln>
              <a:noFill/>
            </a:ln>
            <a:effectLst/>
          </c:spPr>
          <c:invertIfNegative val="0"/>
          <c:dLbls>
            <c:dLbl>
              <c:idx val="0"/>
              <c:tx>
                <c:rich>
                  <a:bodyPr/>
                  <a:lstStyle/>
                  <a:p>
                    <a:fld id="{2228726A-8B51-419F-A7EB-BEA81BEDE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51EE-0B49-BB9D-DFA7D66B36B3}"/>
                </c:ext>
              </c:extLst>
            </c:dLbl>
            <c:dLbl>
              <c:idx val="1"/>
              <c:layout>
                <c:manualLayout>
                  <c:x val="9.8167823049812308E-2"/>
                  <c:y val="-3.2672289730661993E-3"/>
                </c:manualLayout>
              </c:layout>
              <c:tx>
                <c:rich>
                  <a:bodyPr rot="0" spcFirstLastPara="1" vertOverflow="ellipsis" vert="horz" wrap="square" anchor="ctr" anchorCtr="1"/>
                  <a:lstStyle/>
                  <a:p>
                    <a:pPr>
                      <a:defRPr sz="1300" b="0" i="0" u="none" strike="noStrike" kern="1200" baseline="0">
                        <a:solidFill>
                          <a:schemeClr val="tx1"/>
                        </a:solidFill>
                        <a:latin typeface="Gill Sans MT" panose="020B0502020104020203" pitchFamily="34" charset="77"/>
                        <a:ea typeface="+mn-ea"/>
                        <a:cs typeface="+mn-cs"/>
                      </a:defRPr>
                    </a:pPr>
                    <a:fld id="{9FA9F71B-B204-8944-833F-736033F08D3F}" type="CELLRANGE">
                      <a:rPr lang="en-US">
                        <a:solidFill>
                          <a:schemeClr val="tx1"/>
                        </a:solidFill>
                      </a:rPr>
                      <a:pPr>
                        <a:defRPr>
                          <a:solidFill>
                            <a:schemeClr val="tx1"/>
                          </a:solidFill>
                        </a:defRPr>
                      </a:pPr>
                      <a:t>[CELLRANGE]</a:t>
                    </a:fld>
                    <a:endParaRPr lang="en-US"/>
                  </a:p>
                </c:rich>
              </c:tx>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51EE-0B49-BB9D-DFA7D66B36B3}"/>
                </c:ext>
              </c:extLst>
            </c:dLbl>
            <c:dLbl>
              <c:idx val="2"/>
              <c:tx>
                <c:rich>
                  <a:bodyPr/>
                  <a:lstStyle/>
                  <a:p>
                    <a:fld id="{D2673FA3-2321-404D-B4FD-8FF732C1B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51EE-0B49-BB9D-DFA7D66B36B3}"/>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Need_eco!$I$2:$I$4</c:f>
              <c:strCache>
                <c:ptCount val="3"/>
                <c:pt idx="0">
                  <c:v>Hill</c:v>
                </c:pt>
                <c:pt idx="1">
                  <c:v>Mountain</c:v>
                </c:pt>
                <c:pt idx="2">
                  <c:v>Terai</c:v>
                </c:pt>
              </c:strCache>
            </c:strRef>
          </c:cat>
          <c:val>
            <c:numRef>
              <c:f>Need_eco!$L$2:$L$4</c:f>
              <c:numCache>
                <c:formatCode>0</c:formatCode>
                <c:ptCount val="3"/>
                <c:pt idx="0">
                  <c:v>440100.51333863102</c:v>
                </c:pt>
                <c:pt idx="1">
                  <c:v>46151.574780286297</c:v>
                </c:pt>
                <c:pt idx="2">
                  <c:v>423634.21448859398</c:v>
                </c:pt>
              </c:numCache>
            </c:numRef>
          </c:val>
          <c:extLst>
            <c:ext xmlns:c15="http://schemas.microsoft.com/office/drawing/2012/chart" uri="{02D57815-91ED-43cb-92C2-25804820EDAC}">
              <c15:datalabelsRange>
                <c15:f>Need_eco!$D$2:$D$4</c15:f>
                <c15:dlblRangeCache>
                  <c:ptCount val="3"/>
                  <c:pt idx="0">
                    <c:v>13%</c:v>
                  </c:pt>
                  <c:pt idx="1">
                    <c:v>10%</c:v>
                  </c:pt>
                  <c:pt idx="2">
                    <c:v>10%</c:v>
                  </c:pt>
                </c15:dlblRangeCache>
              </c15:datalabelsRange>
            </c:ext>
            <c:ext xmlns:c16="http://schemas.microsoft.com/office/drawing/2014/chart" uri="{C3380CC4-5D6E-409C-BE32-E72D297353CC}">
              <c16:uniqueId val="{0000000B-51EE-0B49-BB9D-DFA7D66B36B3}"/>
            </c:ext>
          </c:extLst>
        </c:ser>
        <c:ser>
          <c:idx val="3"/>
          <c:order val="3"/>
          <c:tx>
            <c:strRef>
              <c:f>Need_eco!$M$1</c:f>
              <c:strCache>
                <c:ptCount val="1"/>
                <c:pt idx="0">
                  <c:v>Non-user but in need</c:v>
                </c:pt>
              </c:strCache>
            </c:strRef>
          </c:tx>
          <c:spPr>
            <a:solidFill>
              <a:schemeClr val="accent2">
                <a:lumMod val="60000"/>
              </a:schemeClr>
            </a:solidFill>
            <a:ln>
              <a:noFill/>
            </a:ln>
            <a:effectLst/>
          </c:spPr>
          <c:invertIfNegative val="0"/>
          <c:dLbls>
            <c:dLbl>
              <c:idx val="0"/>
              <c:tx>
                <c:rich>
                  <a:bodyPr/>
                  <a:lstStyle/>
                  <a:p>
                    <a:fld id="{1E43C4B6-4094-4DB4-887C-1C1F439835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51EE-0B49-BB9D-DFA7D66B36B3}"/>
                </c:ext>
              </c:extLst>
            </c:dLbl>
            <c:dLbl>
              <c:idx val="1"/>
              <c:layout>
                <c:manualLayout>
                  <c:x val="-4.7886742951127994E-3"/>
                  <c:y val="-3.2672289730661989E-2"/>
                </c:manualLayout>
              </c:layout>
              <c:tx>
                <c:rich>
                  <a:bodyPr rot="0" spcFirstLastPara="1" vertOverflow="ellipsis" vert="horz" wrap="square" anchor="ctr" anchorCtr="1"/>
                  <a:lstStyle/>
                  <a:p>
                    <a:pPr>
                      <a:defRPr sz="1300" b="0" i="0" u="none" strike="noStrike" kern="1200" baseline="0">
                        <a:solidFill>
                          <a:schemeClr val="bg2"/>
                        </a:solidFill>
                        <a:latin typeface="Gill Sans MT" panose="020B0502020104020203" pitchFamily="34" charset="77"/>
                        <a:ea typeface="+mn-ea"/>
                        <a:cs typeface="+mn-cs"/>
                      </a:defRPr>
                    </a:pPr>
                    <a:fld id="{29AAFC18-5D1A-414A-B3FA-FBA8E9902637}"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3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51EE-0B49-BB9D-DFA7D66B36B3}"/>
                </c:ext>
              </c:extLst>
            </c:dLbl>
            <c:dLbl>
              <c:idx val="2"/>
              <c:tx>
                <c:rich>
                  <a:bodyPr/>
                  <a:lstStyle/>
                  <a:p>
                    <a:fld id="{FC4BA6F5-266D-483B-9771-0C20138F3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51EE-0B49-BB9D-DFA7D66B36B3}"/>
                </c:ext>
              </c:extLst>
            </c:dLbl>
            <c:spPr>
              <a:noFill/>
              <a:ln>
                <a:noFill/>
              </a:ln>
              <a:effectLst/>
            </c:spPr>
            <c:txPr>
              <a:bodyPr rot="0" spcFirstLastPara="1" vertOverflow="ellipsis" vert="horz" wrap="square" anchor="ctr" anchorCtr="1"/>
              <a:lstStyle/>
              <a:p>
                <a:pPr>
                  <a:defRPr sz="13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Need_eco!$I$2:$I$4</c:f>
              <c:strCache>
                <c:ptCount val="3"/>
                <c:pt idx="0">
                  <c:v>Hill</c:v>
                </c:pt>
                <c:pt idx="1">
                  <c:v>Mountain</c:v>
                </c:pt>
                <c:pt idx="2">
                  <c:v>Terai</c:v>
                </c:pt>
              </c:strCache>
            </c:strRef>
          </c:cat>
          <c:val>
            <c:numRef>
              <c:f>Need_eco!$M$2:$M$4</c:f>
              <c:numCache>
                <c:formatCode>0</c:formatCode>
                <c:ptCount val="3"/>
                <c:pt idx="0">
                  <c:v>557174.34435254696</c:v>
                </c:pt>
                <c:pt idx="1">
                  <c:v>69743.873558278094</c:v>
                </c:pt>
                <c:pt idx="2">
                  <c:v>668447.462192829</c:v>
                </c:pt>
              </c:numCache>
            </c:numRef>
          </c:val>
          <c:extLst>
            <c:ext xmlns:c15="http://schemas.microsoft.com/office/drawing/2012/chart" uri="{02D57815-91ED-43cb-92C2-25804820EDAC}">
              <c15:datalabelsRange>
                <c15:f>Need_eco!$E$2:$E$4</c15:f>
                <c15:dlblRangeCache>
                  <c:ptCount val="3"/>
                  <c:pt idx="0">
                    <c:v>17%</c:v>
                  </c:pt>
                  <c:pt idx="1">
                    <c:v>15%</c:v>
                  </c:pt>
                  <c:pt idx="2">
                    <c:v>15%</c:v>
                  </c:pt>
                </c15:dlblRangeCache>
              </c15:datalabelsRange>
            </c:ext>
            <c:ext xmlns:c16="http://schemas.microsoft.com/office/drawing/2014/chart" uri="{C3380CC4-5D6E-409C-BE32-E72D297353CC}">
              <c16:uniqueId val="{0000000F-51EE-0B49-BB9D-DFA7D66B36B3}"/>
            </c:ext>
          </c:extLst>
        </c:ser>
        <c:ser>
          <c:idx val="4"/>
          <c:order val="4"/>
          <c:tx>
            <c:strRef>
              <c:f>Need_eco!$N$1</c:f>
              <c:strCache>
                <c:ptCount val="1"/>
              </c:strCache>
            </c:strRef>
          </c:tx>
          <c:spPr>
            <a:noFill/>
            <a:ln>
              <a:noFill/>
            </a:ln>
            <a:effectLst/>
          </c:spPr>
          <c:invertIfNegative val="0"/>
          <c:cat>
            <c:strRef>
              <c:f>Need_eco!$I$2:$I$4</c:f>
              <c:strCache>
                <c:ptCount val="3"/>
                <c:pt idx="0">
                  <c:v>Hill</c:v>
                </c:pt>
                <c:pt idx="1">
                  <c:v>Mountain</c:v>
                </c:pt>
                <c:pt idx="2">
                  <c:v>Terai</c:v>
                </c:pt>
              </c:strCache>
            </c:strRef>
          </c:cat>
          <c:val>
            <c:numRef>
              <c:f>Need_eco!$N$2:$N$4</c:f>
              <c:numCache>
                <c:formatCode>0</c:formatCode>
                <c:ptCount val="3"/>
                <c:pt idx="0">
                  <c:v>1060988.03786412</c:v>
                </c:pt>
                <c:pt idx="1">
                  <c:v>120746.201797587</c:v>
                </c:pt>
                <c:pt idx="2">
                  <c:v>1311034.8776126399</c:v>
                </c:pt>
              </c:numCache>
            </c:numRef>
          </c:val>
          <c:extLst>
            <c:ext xmlns:c16="http://schemas.microsoft.com/office/drawing/2014/chart" uri="{C3380CC4-5D6E-409C-BE32-E72D297353CC}">
              <c16:uniqueId val="{00000010-51EE-0B49-BB9D-DFA7D66B36B3}"/>
            </c:ext>
          </c:extLst>
        </c:ser>
        <c:dLbls>
          <c:showLegendKey val="0"/>
          <c:showVal val="0"/>
          <c:showCatName val="0"/>
          <c:showSerName val="0"/>
          <c:showPercent val="0"/>
          <c:showBubbleSize val="0"/>
        </c:dLbls>
        <c:gapWidth val="150"/>
        <c:overlap val="100"/>
        <c:axId val="410957743"/>
        <c:axId val="355095695"/>
      </c:barChart>
      <c:catAx>
        <c:axId val="410957743"/>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55095695"/>
        <c:crossesAt val="0"/>
        <c:auto val="1"/>
        <c:lblAlgn val="ctr"/>
        <c:lblOffset val="100"/>
        <c:noMultiLvlLbl val="0"/>
      </c:catAx>
      <c:valAx>
        <c:axId val="355095695"/>
        <c:scaling>
          <c:orientation val="minMax"/>
          <c:max val="3000000"/>
        </c:scaling>
        <c:delete val="0"/>
        <c:axPos val="l"/>
        <c:majorGridlines>
          <c:spPr>
            <a:ln w="9525" cap="flat" cmpd="sng" algn="ctr">
              <a:solidFill>
                <a:schemeClr val="tx1">
                  <a:lumMod val="15000"/>
                  <a:lumOff val="85000"/>
                </a:schemeClr>
              </a:solidFill>
              <a:round/>
            </a:ln>
            <a:effectLst/>
          </c:spPr>
        </c:majorGridlines>
        <c:numFmt formatCode="0.0" sourceLinked="0"/>
        <c:majorTickMark val="out"/>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410957743"/>
        <c:crosses val="autoZero"/>
        <c:crossBetween val="between"/>
        <c:dispUnits>
          <c:builtInUnit val="millions"/>
          <c:dispUnitsLbl>
            <c:spPr>
              <a:noFill/>
              <a:ln>
                <a:noFill/>
              </a:ln>
              <a:effectLst/>
            </c:spPr>
            <c:txPr>
              <a:bodyPr rot="-5400000" spcFirstLastPara="1" vertOverflow="ellipsis" vert="horz" wrap="square" anchor="ctr" anchorCtr="1"/>
              <a:lstStyle/>
              <a:p>
                <a:pPr>
                  <a:defRPr sz="13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300">
          <a:latin typeface="Gill Sans MT" panose="020B0502020104020203" pitchFamily="34" charset="77"/>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Need_cas!$B$12</c:f>
              <c:strCache>
                <c:ptCount val="1"/>
                <c:pt idx="0">
                  <c:v>Permanent methods</c:v>
                </c:pt>
              </c:strCache>
            </c:strRef>
          </c:tx>
          <c:spPr>
            <a:solidFill>
              <a:schemeClr val="accent2"/>
            </a:solidFill>
            <a:ln>
              <a:noFill/>
            </a:ln>
            <a:effectLst/>
          </c:spPr>
          <c:invertIfNegative val="0"/>
          <c:dLbls>
            <c:dLbl>
              <c:idx val="0"/>
              <c:tx>
                <c:rich>
                  <a:bodyPr/>
                  <a:lstStyle/>
                  <a:p>
                    <a:fld id="{8F1A6C2E-8835-4291-B2BF-C42E77069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8674-7248-9D76-7EB57E329CBA}"/>
                </c:ext>
              </c:extLst>
            </c:dLbl>
            <c:dLbl>
              <c:idx val="1"/>
              <c:tx>
                <c:rich>
                  <a:bodyPr/>
                  <a:lstStyle/>
                  <a:p>
                    <a:fld id="{34490F66-775F-464E-99D1-559016B621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8674-7248-9D76-7EB57E329CBA}"/>
                </c:ext>
              </c:extLst>
            </c:dLbl>
            <c:dLbl>
              <c:idx val="2"/>
              <c:tx>
                <c:rich>
                  <a:bodyPr/>
                  <a:lstStyle/>
                  <a:p>
                    <a:fld id="{AD01717C-F646-41F4-B39B-9F72A6DF4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8674-7248-9D76-7EB57E329CBA}"/>
                </c:ext>
              </c:extLst>
            </c:dLbl>
            <c:dLbl>
              <c:idx val="3"/>
              <c:layout>
                <c:manualLayout>
                  <c:x val="4.0163764510779437E-2"/>
                  <c:y val="5.4424730597582545E-3"/>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C0BA145D-2BC3-4933-8109-6E76096A0A94}"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8674-7248-9D76-7EB57E329CBA}"/>
                </c:ext>
              </c:extLst>
            </c:dLbl>
            <c:dLbl>
              <c:idx val="4"/>
              <c:tx>
                <c:rich>
                  <a:bodyPr/>
                  <a:lstStyle/>
                  <a:p>
                    <a:fld id="{BA2B4C6C-AEF2-488E-845D-29DD8CC54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8674-7248-9D76-7EB57E329CBA}"/>
                </c:ext>
              </c:extLst>
            </c:dLbl>
            <c:dLbl>
              <c:idx val="5"/>
              <c:layout>
                <c:manualLayout>
                  <c:x val="4.2754975124378015E-2"/>
                  <c:y val="8.1637095896374308E-3"/>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F8A23B45-5B8D-454C-BA49-487D12D7B400}"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8674-7248-9D76-7EB57E329CBA}"/>
                </c:ext>
              </c:extLst>
            </c:dLbl>
            <c:dLbl>
              <c:idx val="6"/>
              <c:delete val="1"/>
              <c:extLst>
                <c:ext xmlns:c15="http://schemas.microsoft.com/office/drawing/2012/chart" uri="{CE6537A1-D6FC-4f65-9D91-7224C49458BB}"/>
                <c:ext xmlns:c16="http://schemas.microsoft.com/office/drawing/2014/chart" uri="{C3380CC4-5D6E-409C-BE32-E72D297353CC}">
                  <c16:uniqueId val="{00000006-8674-7248-9D76-7EB57E329CBA}"/>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Need_cas!$A$13:$A$19</c:f>
              <c:strCache>
                <c:ptCount val="6"/>
                <c:pt idx="0">
                  <c:v>Brahmin/Chhetri</c:v>
                </c:pt>
                <c:pt idx="1">
                  <c:v>Other terai caste</c:v>
                </c:pt>
                <c:pt idx="2">
                  <c:v>Dalit</c:v>
                </c:pt>
                <c:pt idx="3">
                  <c:v>Newar</c:v>
                </c:pt>
                <c:pt idx="4">
                  <c:v>Janajati</c:v>
                </c:pt>
                <c:pt idx="5">
                  <c:v>Muslim</c:v>
                </c:pt>
              </c:strCache>
            </c:strRef>
          </c:cat>
          <c:val>
            <c:numRef>
              <c:f>Need_cas!$B$13:$B$19</c:f>
              <c:numCache>
                <c:formatCode>0</c:formatCode>
                <c:ptCount val="7"/>
                <c:pt idx="0">
                  <c:v>263761.98416925914</c:v>
                </c:pt>
                <c:pt idx="1">
                  <c:v>299979.81577148323</c:v>
                </c:pt>
                <c:pt idx="2">
                  <c:v>200632.6233114299</c:v>
                </c:pt>
                <c:pt idx="3">
                  <c:v>24346.550880073857</c:v>
                </c:pt>
                <c:pt idx="4">
                  <c:v>273830.91879300389</c:v>
                </c:pt>
                <c:pt idx="5">
                  <c:v>25878.792417641886</c:v>
                </c:pt>
              </c:numCache>
            </c:numRef>
          </c:val>
          <c:extLst>
            <c:ext xmlns:c15="http://schemas.microsoft.com/office/drawing/2012/chart" uri="{02D57815-91ED-43cb-92C2-25804820EDAC}">
              <c15:datalabelsRange>
                <c15:f>Need_cas!$B$2:$B$8</c15:f>
                <c15:dlblRangeCache>
                  <c:ptCount val="7"/>
                  <c:pt idx="0">
                    <c:v>11%</c:v>
                  </c:pt>
                  <c:pt idx="1">
                    <c:v>25%</c:v>
                  </c:pt>
                  <c:pt idx="2">
                    <c:v>16%</c:v>
                  </c:pt>
                  <c:pt idx="3">
                    <c:v>8%</c:v>
                  </c:pt>
                  <c:pt idx="4">
                    <c:v>10%</c:v>
                  </c:pt>
                  <c:pt idx="5">
                    <c:v>7%</c:v>
                  </c:pt>
                  <c:pt idx="6">
                    <c:v>5%</c:v>
                  </c:pt>
                </c15:dlblRangeCache>
              </c15:datalabelsRange>
            </c:ext>
            <c:ext xmlns:c16="http://schemas.microsoft.com/office/drawing/2014/chart" uri="{C3380CC4-5D6E-409C-BE32-E72D297353CC}">
              <c16:uniqueId val="{00000007-8674-7248-9D76-7EB57E329CBA}"/>
            </c:ext>
          </c:extLst>
        </c:ser>
        <c:ser>
          <c:idx val="1"/>
          <c:order val="1"/>
          <c:tx>
            <c:strRef>
              <c:f>Need_cas!$C$12</c:f>
              <c:strCache>
                <c:ptCount val="1"/>
                <c:pt idx="0">
                  <c:v>Reversible modern methods</c:v>
                </c:pt>
              </c:strCache>
            </c:strRef>
          </c:tx>
          <c:spPr>
            <a:solidFill>
              <a:schemeClr val="accent4"/>
            </a:solidFill>
            <a:ln>
              <a:noFill/>
            </a:ln>
            <a:effectLst/>
          </c:spPr>
          <c:invertIfNegative val="0"/>
          <c:dLbls>
            <c:dLbl>
              <c:idx val="0"/>
              <c:tx>
                <c:rich>
                  <a:bodyPr/>
                  <a:lstStyle/>
                  <a:p>
                    <a:fld id="{4E28323D-701D-43A4-957D-8412D2FAF1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8674-7248-9D76-7EB57E329CBA}"/>
                </c:ext>
              </c:extLst>
            </c:dLbl>
            <c:dLbl>
              <c:idx val="1"/>
              <c:tx>
                <c:rich>
                  <a:bodyPr/>
                  <a:lstStyle/>
                  <a:p>
                    <a:fld id="{DF6F28E4-1376-43E9-9A02-B7DDB8E2B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8674-7248-9D76-7EB57E329CBA}"/>
                </c:ext>
              </c:extLst>
            </c:dLbl>
            <c:dLbl>
              <c:idx val="2"/>
              <c:tx>
                <c:rich>
                  <a:bodyPr/>
                  <a:lstStyle/>
                  <a:p>
                    <a:fld id="{077E92C1-2DFE-4FFB-BA77-7D03A5943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8674-7248-9D76-7EB57E329CBA}"/>
                </c:ext>
              </c:extLst>
            </c:dLbl>
            <c:dLbl>
              <c:idx val="3"/>
              <c:layout>
                <c:manualLayout>
                  <c:x val="-3.4981343283582184E-2"/>
                  <c:y val="-2.7212365298791771E-3"/>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C677310B-D976-431E-8DE9-707745DB9D75}"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8674-7248-9D76-7EB57E329CBA}"/>
                </c:ext>
              </c:extLst>
            </c:dLbl>
            <c:dLbl>
              <c:idx val="4"/>
              <c:tx>
                <c:rich>
                  <a:bodyPr/>
                  <a:lstStyle/>
                  <a:p>
                    <a:fld id="{0294E146-40E5-4088-ACC8-2FF112370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8674-7248-9D76-7EB57E329CBA}"/>
                </c:ext>
              </c:extLst>
            </c:dLbl>
            <c:dLbl>
              <c:idx val="5"/>
              <c:layout>
                <c:manualLayout>
                  <c:x val="-4.6641791044776212E-2"/>
                  <c:y val="-2.7212365298791771E-3"/>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36E626D4-CE5A-46E7-9EE9-CF8070915A2B}"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8674-7248-9D76-7EB57E329CBA}"/>
                </c:ext>
              </c:extLst>
            </c:dLbl>
            <c:dLbl>
              <c:idx val="6"/>
              <c:delete val="1"/>
              <c:extLst>
                <c:ext xmlns:c15="http://schemas.microsoft.com/office/drawing/2012/chart" uri="{CE6537A1-D6FC-4f65-9D91-7224C49458BB}"/>
                <c:ext xmlns:c16="http://schemas.microsoft.com/office/drawing/2014/chart" uri="{C3380CC4-5D6E-409C-BE32-E72D297353CC}">
                  <c16:uniqueId val="{0000000E-8674-7248-9D76-7EB57E329CBA}"/>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Need_cas!$A$13:$A$19</c:f>
              <c:strCache>
                <c:ptCount val="6"/>
                <c:pt idx="0">
                  <c:v>Brahmin/Chhetri</c:v>
                </c:pt>
                <c:pt idx="1">
                  <c:v>Other terai caste</c:v>
                </c:pt>
                <c:pt idx="2">
                  <c:v>Dalit</c:v>
                </c:pt>
                <c:pt idx="3">
                  <c:v>Newar</c:v>
                </c:pt>
                <c:pt idx="4">
                  <c:v>Janajati</c:v>
                </c:pt>
                <c:pt idx="5">
                  <c:v>Muslim</c:v>
                </c:pt>
              </c:strCache>
            </c:strRef>
          </c:cat>
          <c:val>
            <c:numRef>
              <c:f>Need_cas!$C$13:$C$19</c:f>
              <c:numCache>
                <c:formatCode>0</c:formatCode>
                <c:ptCount val="7"/>
                <c:pt idx="0">
                  <c:v>439228.15730865177</c:v>
                </c:pt>
                <c:pt idx="1">
                  <c:v>135944.67320459615</c:v>
                </c:pt>
                <c:pt idx="2">
                  <c:v>233543.66770579526</c:v>
                </c:pt>
                <c:pt idx="3">
                  <c:v>67279.656041289476</c:v>
                </c:pt>
                <c:pt idx="4">
                  <c:v>673485.5644753438</c:v>
                </c:pt>
                <c:pt idx="5">
                  <c:v>54888.490042380123</c:v>
                </c:pt>
              </c:numCache>
            </c:numRef>
          </c:val>
          <c:extLst>
            <c:ext xmlns:c15="http://schemas.microsoft.com/office/drawing/2012/chart" uri="{02D57815-91ED-43cb-92C2-25804820EDAC}">
              <c15:datalabelsRange>
                <c15:f>Need_cas!$C$2:$C$8</c15:f>
                <c15:dlblRangeCache>
                  <c:ptCount val="7"/>
                  <c:pt idx="0">
                    <c:v>18%</c:v>
                  </c:pt>
                  <c:pt idx="1">
                    <c:v>11%</c:v>
                  </c:pt>
                  <c:pt idx="2">
                    <c:v>19%</c:v>
                  </c:pt>
                  <c:pt idx="3">
                    <c:v>22%</c:v>
                  </c:pt>
                  <c:pt idx="4">
                    <c:v>25%</c:v>
                  </c:pt>
                  <c:pt idx="5">
                    <c:v>15%</c:v>
                  </c:pt>
                  <c:pt idx="6">
                    <c:v>27%</c:v>
                  </c:pt>
                </c15:dlblRangeCache>
              </c15:datalabelsRange>
            </c:ext>
            <c:ext xmlns:c16="http://schemas.microsoft.com/office/drawing/2014/chart" uri="{C3380CC4-5D6E-409C-BE32-E72D297353CC}">
              <c16:uniqueId val="{0000000F-8674-7248-9D76-7EB57E329CBA}"/>
            </c:ext>
          </c:extLst>
        </c:ser>
        <c:ser>
          <c:idx val="2"/>
          <c:order val="2"/>
          <c:tx>
            <c:strRef>
              <c:f>Need_cas!$D$12</c:f>
              <c:strCache>
                <c:ptCount val="1"/>
                <c:pt idx="0">
                  <c:v>Traditional methods</c:v>
                </c:pt>
              </c:strCache>
            </c:strRef>
          </c:tx>
          <c:spPr>
            <a:solidFill>
              <a:schemeClr val="accent6"/>
            </a:solidFill>
            <a:ln>
              <a:noFill/>
            </a:ln>
            <a:effectLst/>
          </c:spPr>
          <c:invertIfNegative val="0"/>
          <c:dLbls>
            <c:dLbl>
              <c:idx val="0"/>
              <c:tx>
                <c:rich>
                  <a:bodyPr/>
                  <a:lstStyle/>
                  <a:p>
                    <a:fld id="{1C3099D5-3493-47DA-A684-C2E55F78E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8674-7248-9D76-7EB57E329CBA}"/>
                </c:ext>
              </c:extLst>
            </c:dLbl>
            <c:dLbl>
              <c:idx val="1"/>
              <c:tx>
                <c:rich>
                  <a:bodyPr/>
                  <a:lstStyle/>
                  <a:p>
                    <a:fld id="{E5021CEB-1DA3-4BA4-A055-9AD25E5E8D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8674-7248-9D76-7EB57E329CBA}"/>
                </c:ext>
              </c:extLst>
            </c:dLbl>
            <c:dLbl>
              <c:idx val="2"/>
              <c:tx>
                <c:rich>
                  <a:bodyPr/>
                  <a:lstStyle/>
                  <a:p>
                    <a:fld id="{9022FA64-A745-4710-8D6A-FBDF0D40EA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8674-7248-9D76-7EB57E329CBA}"/>
                </c:ext>
              </c:extLst>
            </c:dLbl>
            <c:dLbl>
              <c:idx val="3"/>
              <c:layout>
                <c:manualLayout>
                  <c:x val="4.2754975124378113E-2"/>
                  <c:y val="-9.9777520123809679E-17"/>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C3FFF14B-A511-41B9-8016-DC28D1D124CF}"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8674-7248-9D76-7EB57E329CBA}"/>
                </c:ext>
              </c:extLst>
            </c:dLbl>
            <c:dLbl>
              <c:idx val="4"/>
              <c:tx>
                <c:rich>
                  <a:bodyPr/>
                  <a:lstStyle/>
                  <a:p>
                    <a:fld id="{D27F2E3A-05BB-44F0-BEC2-77BC5BCBC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8674-7248-9D76-7EB57E329CBA}"/>
                </c:ext>
              </c:extLst>
            </c:dLbl>
            <c:dLbl>
              <c:idx val="5"/>
              <c:layout>
                <c:manualLayout>
                  <c:x val="4.2754975124378015E-2"/>
                  <c:y val="-8.1637095896376303E-3"/>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CEA04B38-0D0D-4019-B10D-3C2EE261E463}"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8674-7248-9D76-7EB57E329CBA}"/>
                </c:ext>
              </c:extLst>
            </c:dLbl>
            <c:dLbl>
              <c:idx val="6"/>
              <c:delete val="1"/>
              <c:extLst>
                <c:ext xmlns:c15="http://schemas.microsoft.com/office/drawing/2012/chart" uri="{CE6537A1-D6FC-4f65-9D91-7224C49458BB}"/>
                <c:ext xmlns:c16="http://schemas.microsoft.com/office/drawing/2014/chart" uri="{C3380CC4-5D6E-409C-BE32-E72D297353CC}">
                  <c16:uniqueId val="{00000016-8674-7248-9D76-7EB57E329CBA}"/>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Need_cas!$A$13:$A$19</c:f>
              <c:strCache>
                <c:ptCount val="6"/>
                <c:pt idx="0">
                  <c:v>Brahmin/Chhetri</c:v>
                </c:pt>
                <c:pt idx="1">
                  <c:v>Other terai caste</c:v>
                </c:pt>
                <c:pt idx="2">
                  <c:v>Dalit</c:v>
                </c:pt>
                <c:pt idx="3">
                  <c:v>Newar</c:v>
                </c:pt>
                <c:pt idx="4">
                  <c:v>Janajati</c:v>
                </c:pt>
                <c:pt idx="5">
                  <c:v>Muslim</c:v>
                </c:pt>
              </c:strCache>
            </c:strRef>
          </c:cat>
          <c:val>
            <c:numRef>
              <c:f>Need_cas!$D$13:$D$19</c:f>
              <c:numCache>
                <c:formatCode>0</c:formatCode>
                <c:ptCount val="7"/>
                <c:pt idx="0">
                  <c:v>359433.003285983</c:v>
                </c:pt>
                <c:pt idx="1">
                  <c:v>90958.556054608009</c:v>
                </c:pt>
                <c:pt idx="2">
                  <c:v>82525.338297831797</c:v>
                </c:pt>
                <c:pt idx="3">
                  <c:v>53489.450173418802</c:v>
                </c:pt>
                <c:pt idx="4">
                  <c:v>302053.30481362145</c:v>
                </c:pt>
                <c:pt idx="5">
                  <c:v>16474.158312764841</c:v>
                </c:pt>
              </c:numCache>
            </c:numRef>
          </c:val>
          <c:extLst>
            <c:ext xmlns:c15="http://schemas.microsoft.com/office/drawing/2012/chart" uri="{02D57815-91ED-43cb-92C2-25804820EDAC}">
              <c15:datalabelsRange>
                <c15:f>Need_cas!$D$2:$D$8</c15:f>
                <c15:dlblRangeCache>
                  <c:ptCount val="7"/>
                  <c:pt idx="0">
                    <c:v>15%</c:v>
                  </c:pt>
                  <c:pt idx="1">
                    <c:v>8%</c:v>
                  </c:pt>
                  <c:pt idx="2">
                    <c:v>7%</c:v>
                  </c:pt>
                  <c:pt idx="3">
                    <c:v>17%</c:v>
                  </c:pt>
                  <c:pt idx="4">
                    <c:v>11%</c:v>
                  </c:pt>
                  <c:pt idx="5">
                    <c:v>4%</c:v>
                  </c:pt>
                  <c:pt idx="6">
                    <c:v>10%</c:v>
                  </c:pt>
                </c15:dlblRangeCache>
              </c15:datalabelsRange>
            </c:ext>
            <c:ext xmlns:c16="http://schemas.microsoft.com/office/drawing/2014/chart" uri="{C3380CC4-5D6E-409C-BE32-E72D297353CC}">
              <c16:uniqueId val="{00000017-8674-7248-9D76-7EB57E329CBA}"/>
            </c:ext>
          </c:extLst>
        </c:ser>
        <c:ser>
          <c:idx val="3"/>
          <c:order val="3"/>
          <c:tx>
            <c:strRef>
              <c:f>Need_cas!$E$12</c:f>
              <c:strCache>
                <c:ptCount val="1"/>
                <c:pt idx="0">
                  <c:v>Non-user but in need</c:v>
                </c:pt>
              </c:strCache>
            </c:strRef>
          </c:tx>
          <c:spPr>
            <a:solidFill>
              <a:schemeClr val="accent2">
                <a:lumMod val="60000"/>
              </a:schemeClr>
            </a:solidFill>
            <a:ln>
              <a:noFill/>
            </a:ln>
            <a:effectLst/>
          </c:spPr>
          <c:invertIfNegative val="0"/>
          <c:dLbls>
            <c:dLbl>
              <c:idx val="0"/>
              <c:tx>
                <c:rich>
                  <a:bodyPr/>
                  <a:lstStyle/>
                  <a:p>
                    <a:fld id="{FF6D6655-9870-4EF4-8235-E2EBA014972A}" type="CELLRANGE">
                      <a:rPr lang="en-US"/>
                      <a:pPr/>
                      <a:t>[CELLRANGE]</a:t>
                    </a:fld>
                    <a:endParaRPr lang="en-US"/>
                  </a:p>
                </c:rich>
              </c:tx>
              <c:showLegendKey val="0"/>
              <c:showVal val="0"/>
              <c:showCatName val="0"/>
              <c:showSerName val="0"/>
              <c:showPercent val="0"/>
              <c:showBubbleSize val="0"/>
              <c:separator>, </c:separator>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8674-7248-9D76-7EB57E329CBA}"/>
                </c:ext>
              </c:extLst>
            </c:dLbl>
            <c:dLbl>
              <c:idx val="1"/>
              <c:tx>
                <c:rich>
                  <a:bodyPr/>
                  <a:lstStyle/>
                  <a:p>
                    <a:fld id="{22D71543-A61C-4A8F-B58B-005FDED73436}" type="CELLRANGE">
                      <a:rPr lang="en-US"/>
                      <a:pPr/>
                      <a:t>[CELLRANGE]</a:t>
                    </a:fld>
                    <a:endParaRPr lang="en-US"/>
                  </a:p>
                </c:rich>
              </c:tx>
              <c:showLegendKey val="0"/>
              <c:showVal val="0"/>
              <c:showCatName val="0"/>
              <c:showSerName val="0"/>
              <c:showPercent val="0"/>
              <c:showBubbleSize val="0"/>
              <c:separator>, </c:separator>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8674-7248-9D76-7EB57E329CBA}"/>
                </c:ext>
              </c:extLst>
            </c:dLbl>
            <c:dLbl>
              <c:idx val="2"/>
              <c:tx>
                <c:rich>
                  <a:bodyPr/>
                  <a:lstStyle/>
                  <a:p>
                    <a:fld id="{F3C00E8B-17A3-4A61-AF09-656C2246A03E}" type="CELLRANGE">
                      <a:rPr lang="en-US"/>
                      <a:pPr/>
                      <a:t>[CELLRANGE]</a:t>
                    </a:fld>
                    <a:endParaRPr lang="en-US"/>
                  </a:p>
                </c:rich>
              </c:tx>
              <c:showLegendKey val="0"/>
              <c:showVal val="0"/>
              <c:showCatName val="0"/>
              <c:showSerName val="0"/>
              <c:showPercent val="0"/>
              <c:showBubbleSize val="0"/>
              <c:separator>, </c:separator>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8674-7248-9D76-7EB57E329CBA}"/>
                </c:ext>
              </c:extLst>
            </c:dLbl>
            <c:dLbl>
              <c:idx val="3"/>
              <c:layout>
                <c:manualLayout>
                  <c:x val="-9.5009958268805914E-17"/>
                  <c:y val="-3.5376074888429303E-2"/>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41E3C66A-EDE5-444A-9D10-B743D3E6194A}"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B-8674-7248-9D76-7EB57E329CBA}"/>
                </c:ext>
              </c:extLst>
            </c:dLbl>
            <c:dLbl>
              <c:idx val="4"/>
              <c:tx>
                <c:rich>
                  <a:bodyPr/>
                  <a:lstStyle/>
                  <a:p>
                    <a:fld id="{8872BB9D-5BAD-447A-A729-28828F0B5389}" type="CELLRANGE">
                      <a:rPr lang="en-US"/>
                      <a:pPr/>
                      <a:t>[CELLRANGE]</a:t>
                    </a:fld>
                    <a:endParaRPr lang="en-US"/>
                  </a:p>
                </c:rich>
              </c:tx>
              <c:showLegendKey val="0"/>
              <c:showVal val="0"/>
              <c:showCatName val="0"/>
              <c:showSerName val="0"/>
              <c:showPercent val="0"/>
              <c:showBubbleSize val="0"/>
              <c:separator>, </c:separator>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8674-7248-9D76-7EB57E329CBA}"/>
                </c:ext>
              </c:extLst>
            </c:dLbl>
            <c:dLbl>
              <c:idx val="5"/>
              <c:layout>
                <c:manualLayout>
                  <c:x val="0"/>
                  <c:y val="-3.5376074888429303E-2"/>
                </c:manualLayout>
              </c:layout>
              <c:tx>
                <c:rich>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fld id="{F2CA3094-9D31-42F6-80D1-4B7DFB6F969A}" type="CELLRANGE">
                      <a:rPr lang="en-US"/>
                      <a:pPr>
                        <a:defRPr>
                          <a:solidFill>
                            <a:schemeClr val="bg2"/>
                          </a:solidFill>
                        </a:defRPr>
                      </a:pPr>
                      <a:t>[CELLRANGE]</a:t>
                    </a:fld>
                    <a:endParaRPr lang="en-US"/>
                  </a:p>
                </c:rich>
              </c:tx>
              <c:spPr>
                <a:noFill/>
                <a:ln>
                  <a:noFill/>
                </a:ln>
                <a:effectLst/>
              </c:spPr>
              <c:txPr>
                <a:bodyPr rot="0" spcFirstLastPara="1" vertOverflow="ellipsis" vert="horz" wrap="square" anchor="ctr" anchorCtr="1"/>
                <a:lstStyle/>
                <a:p>
                  <a:pPr>
                    <a:defRPr sz="1500" b="0" i="0" u="none" strike="noStrike" kern="1200" baseline="0">
                      <a:solidFill>
                        <a:schemeClr val="bg2"/>
                      </a:solidFill>
                      <a:latin typeface="Gill Sans MT" panose="020B0502020104020203" pitchFamily="34" charset="77"/>
                      <a:ea typeface="+mn-ea"/>
                      <a:cs typeface="+mn-cs"/>
                    </a:defRPr>
                  </a:pPr>
                  <a:endParaRPr lang="en-US"/>
                </a:p>
              </c:txP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D-8674-7248-9D76-7EB57E329CBA}"/>
                </c:ext>
              </c:extLst>
            </c:dLbl>
            <c:dLbl>
              <c:idx val="6"/>
              <c:delete val="1"/>
              <c:extLst>
                <c:ext xmlns:c15="http://schemas.microsoft.com/office/drawing/2012/chart" uri="{CE6537A1-D6FC-4f65-9D91-7224C49458BB}"/>
                <c:ext xmlns:c16="http://schemas.microsoft.com/office/drawing/2014/chart" uri="{C3380CC4-5D6E-409C-BE32-E72D297353CC}">
                  <c16:uniqueId val="{0000001E-8674-7248-9D76-7EB57E329CBA}"/>
                </c:ext>
              </c:extLst>
            </c:dLbl>
            <c:spPr>
              <a:noFill/>
              <a:ln>
                <a:noFill/>
              </a:ln>
              <a:effectLst/>
            </c:spPr>
            <c:txPr>
              <a:bodyPr rot="0" spcFirstLastPara="1" vertOverflow="ellipsis" vert="horz" wrap="square" anchor="ctr" anchorCtr="1"/>
              <a:lstStyle/>
              <a:p>
                <a:pPr>
                  <a:defRPr sz="1500" b="0" i="0" u="none" strike="noStrike" kern="1200" baseline="0">
                    <a:solidFill>
                      <a:schemeClr val="bg1"/>
                    </a:solidFill>
                    <a:latin typeface="Gill Sans MT" panose="020B0502020104020203" pitchFamily="34" charset="77"/>
                    <a:ea typeface="+mn-ea"/>
                    <a:cs typeface="+mn-cs"/>
                  </a:defRPr>
                </a:pPr>
                <a:endParaRPr lang="en-US"/>
              </a:p>
            </c:txPr>
            <c:showLegendKey val="0"/>
            <c:showVal val="0"/>
            <c:showCatName val="0"/>
            <c:showSerName val="0"/>
            <c:showPercent val="0"/>
            <c:showBubbleSize val="0"/>
            <c:separator>, </c:separator>
            <c:showLeaderLines val="0"/>
            <c:extLst>
              <c:ext xmlns:c15="http://schemas.microsoft.com/office/drawing/2012/chart" uri="{CE6537A1-D6FC-4f65-9D91-7224C49458BB}">
                <c15:showDataLabelsRange val="1"/>
                <c15:showLeaderLines val="0"/>
              </c:ext>
            </c:extLst>
          </c:dLbls>
          <c:cat>
            <c:strRef>
              <c:f>Need_cas!$A$13:$A$19</c:f>
              <c:strCache>
                <c:ptCount val="6"/>
                <c:pt idx="0">
                  <c:v>Brahmin/Chhetri</c:v>
                </c:pt>
                <c:pt idx="1">
                  <c:v>Other terai caste</c:v>
                </c:pt>
                <c:pt idx="2">
                  <c:v>Dalit</c:v>
                </c:pt>
                <c:pt idx="3">
                  <c:v>Newar</c:v>
                </c:pt>
                <c:pt idx="4">
                  <c:v>Janajati</c:v>
                </c:pt>
                <c:pt idx="5">
                  <c:v>Muslim</c:v>
                </c:pt>
              </c:strCache>
            </c:strRef>
          </c:cat>
          <c:val>
            <c:numRef>
              <c:f>Need_cas!$E$13:$E$19</c:f>
              <c:numCache>
                <c:formatCode>0</c:formatCode>
                <c:ptCount val="7"/>
                <c:pt idx="0">
                  <c:v>359367.7383966911</c:v>
                </c:pt>
                <c:pt idx="1">
                  <c:v>169343.85135655254</c:v>
                </c:pt>
                <c:pt idx="2">
                  <c:v>245568.77623985085</c:v>
                </c:pt>
                <c:pt idx="3">
                  <c:v>31632.148150210254</c:v>
                </c:pt>
                <c:pt idx="4">
                  <c:v>413386.00255235197</c:v>
                </c:pt>
                <c:pt idx="5">
                  <c:v>72392.220654942488</c:v>
                </c:pt>
              </c:numCache>
            </c:numRef>
          </c:val>
          <c:extLst>
            <c:ext xmlns:c15="http://schemas.microsoft.com/office/drawing/2012/chart" uri="{02D57815-91ED-43cb-92C2-25804820EDAC}">
              <c15:datalabelsRange>
                <c15:f>Need_cas!$E$2:$E$8</c15:f>
                <c15:dlblRangeCache>
                  <c:ptCount val="7"/>
                  <c:pt idx="0">
                    <c:v>15%</c:v>
                  </c:pt>
                  <c:pt idx="1">
                    <c:v>14%</c:v>
                  </c:pt>
                  <c:pt idx="2">
                    <c:v>20%</c:v>
                  </c:pt>
                  <c:pt idx="3">
                    <c:v>10%</c:v>
                  </c:pt>
                  <c:pt idx="4">
                    <c:v>15%</c:v>
                  </c:pt>
                  <c:pt idx="5">
                    <c:v>19%</c:v>
                  </c:pt>
                  <c:pt idx="6">
                    <c:v>18%</c:v>
                  </c:pt>
                </c15:dlblRangeCache>
              </c15:datalabelsRange>
            </c:ext>
            <c:ext xmlns:c16="http://schemas.microsoft.com/office/drawing/2014/chart" uri="{C3380CC4-5D6E-409C-BE32-E72D297353CC}">
              <c16:uniqueId val="{0000001F-8674-7248-9D76-7EB57E329CBA}"/>
            </c:ext>
          </c:extLst>
        </c:ser>
        <c:dLbls>
          <c:showLegendKey val="0"/>
          <c:showVal val="0"/>
          <c:showCatName val="0"/>
          <c:showSerName val="0"/>
          <c:showPercent val="0"/>
          <c:showBubbleSize val="0"/>
        </c:dLbls>
        <c:gapWidth val="150"/>
        <c:overlap val="100"/>
        <c:axId val="315597551"/>
        <c:axId val="315618783"/>
      </c:barChart>
      <c:catAx>
        <c:axId val="3155975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15618783"/>
        <c:crosses val="autoZero"/>
        <c:auto val="1"/>
        <c:lblAlgn val="ctr"/>
        <c:lblOffset val="100"/>
        <c:noMultiLvlLbl val="0"/>
      </c:catAx>
      <c:valAx>
        <c:axId val="315618783"/>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crossAx val="315597551"/>
        <c:crosses val="autoZero"/>
        <c:crossBetween val="between"/>
        <c:dispUnits>
          <c:builtInUnit val="millions"/>
          <c:dispUnitsLbl>
            <c:spPr>
              <a:noFill/>
              <a:ln>
                <a:noFill/>
              </a:ln>
              <a:effectLst/>
            </c:spPr>
            <c:txPr>
              <a:bodyPr rot="-540000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5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500">
          <a:latin typeface="Gill Sans MT" panose="020B0502020104020203" pitchFamily="34" charset="77"/>
        </a:defRPr>
      </a:pPr>
      <a:endParaRPr lang="en-US"/>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pieChart>
        <c:varyColors val="1"/>
        <c:ser>
          <c:idx val="0"/>
          <c:order val="0"/>
          <c:tx>
            <c:strRef>
              <c:f>Need_age!$A$17</c:f>
              <c:strCache>
                <c:ptCount val="1"/>
                <c:pt idx="0">
                  <c:v>Never in union</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9C2E-2241-AFA9-421F45FC473B}"/>
              </c:ext>
            </c:extLst>
          </c:dPt>
          <c:dPt>
            <c:idx val="1"/>
            <c:bubble3D val="0"/>
            <c:explosion val="10"/>
            <c:spPr>
              <a:solidFill>
                <a:schemeClr val="accent4"/>
              </a:solidFill>
              <a:ln w="19050">
                <a:solidFill>
                  <a:schemeClr val="lt1"/>
                </a:solidFill>
              </a:ln>
              <a:effectLst/>
            </c:spPr>
            <c:extLst>
              <c:ext xmlns:c16="http://schemas.microsoft.com/office/drawing/2014/chart" uri="{C3380CC4-5D6E-409C-BE32-E72D297353CC}">
                <c16:uniqueId val="{00000003-9C2E-2241-AFA9-421F45FC473B}"/>
              </c:ext>
            </c:extLst>
          </c:dPt>
          <c:dPt>
            <c:idx val="2"/>
            <c:bubble3D val="0"/>
            <c:spPr>
              <a:solidFill>
                <a:schemeClr val="accent6"/>
              </a:solidFill>
              <a:ln w="19050">
                <a:solidFill>
                  <a:schemeClr val="lt1"/>
                </a:solidFill>
              </a:ln>
              <a:effectLst/>
            </c:spPr>
            <c:extLst>
              <c:ext xmlns:c16="http://schemas.microsoft.com/office/drawing/2014/chart" uri="{C3380CC4-5D6E-409C-BE32-E72D297353CC}">
                <c16:uniqueId val="{00000005-9C2E-2241-AFA9-421F45FC473B}"/>
              </c:ext>
            </c:extLst>
          </c:dPt>
          <c:dPt>
            <c:idx val="3"/>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7-9C2E-2241-AFA9-421F45FC473B}"/>
              </c:ext>
            </c:extLst>
          </c:dPt>
          <c:dPt>
            <c:idx val="4"/>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9-9C2E-2241-AFA9-421F45FC473B}"/>
              </c:ext>
            </c:extLst>
          </c:dPt>
          <c:dPt>
            <c:idx val="5"/>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0B-9C2E-2241-AFA9-421F45FC473B}"/>
              </c:ext>
            </c:extLst>
          </c:dPt>
          <c:dPt>
            <c:idx val="6"/>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0D-9C2E-2241-AFA9-421F45FC473B}"/>
              </c:ext>
            </c:extLst>
          </c:dPt>
          <c:dLbls>
            <c:dLbl>
              <c:idx val="0"/>
              <c:delete val="1"/>
              <c:extLst>
                <c:ext xmlns:c15="http://schemas.microsoft.com/office/drawing/2012/chart" uri="{CE6537A1-D6FC-4f65-9D91-7224C49458BB}"/>
                <c:ext xmlns:c16="http://schemas.microsoft.com/office/drawing/2014/chart" uri="{C3380CC4-5D6E-409C-BE32-E72D297353CC}">
                  <c16:uniqueId val="{00000001-9C2E-2241-AFA9-421F45FC473B}"/>
                </c:ext>
              </c:extLst>
            </c:dLbl>
            <c:dLbl>
              <c:idx val="1"/>
              <c:layout>
                <c:manualLayout>
                  <c:x val="0.10841063505595916"/>
                  <c:y val="6.3854884350393526E-3"/>
                </c:manualLayout>
              </c:layout>
              <c:spPr>
                <a:noFill/>
                <a:ln>
                  <a:noFill/>
                </a:ln>
                <a:effectLst/>
              </c:spPr>
              <c:txPr>
                <a:bodyPr rot="0" spcFirstLastPara="1" vertOverflow="ellipsis" vert="horz" wrap="square" lIns="38100" tIns="19050" rIns="38100" bIns="19050" anchor="ctr" anchorCtr="1">
                  <a:noAutofit/>
                </a:bodyPr>
                <a:lstStyle/>
                <a:p>
                  <a:pPr>
                    <a:defRPr sz="14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manualLayout>
                      <c:w val="0.13197226152529148"/>
                      <c:h val="6.0129490649606293E-2"/>
                    </c:manualLayout>
                  </c15:layout>
                </c:ext>
                <c:ext xmlns:c16="http://schemas.microsoft.com/office/drawing/2014/chart" uri="{C3380CC4-5D6E-409C-BE32-E72D297353CC}">
                  <c16:uniqueId val="{00000003-9C2E-2241-AFA9-421F45FC473B}"/>
                </c:ext>
              </c:extLst>
            </c:dLbl>
            <c:dLbl>
              <c:idx val="2"/>
              <c:delete val="1"/>
              <c:extLst>
                <c:ext xmlns:c15="http://schemas.microsoft.com/office/drawing/2012/chart" uri="{CE6537A1-D6FC-4f65-9D91-7224C49458BB}">
                  <c15:layout>
                    <c:manualLayout>
                      <c:w val="7.3638904995386043E-2"/>
                      <c:h val="5.4469548449300971E-2"/>
                    </c:manualLayout>
                  </c15:layout>
                </c:ext>
                <c:ext xmlns:c16="http://schemas.microsoft.com/office/drawing/2014/chart" uri="{C3380CC4-5D6E-409C-BE32-E72D297353CC}">
                  <c16:uniqueId val="{00000005-9C2E-2241-AFA9-421F45FC473B}"/>
                </c:ext>
              </c:extLst>
            </c:dLbl>
            <c:dLbl>
              <c:idx val="3"/>
              <c:delete val="1"/>
              <c:extLst>
                <c:ext xmlns:c15="http://schemas.microsoft.com/office/drawing/2012/chart" uri="{CE6537A1-D6FC-4f65-9D91-7224C49458BB}"/>
                <c:ext xmlns:c16="http://schemas.microsoft.com/office/drawing/2014/chart" uri="{C3380CC4-5D6E-409C-BE32-E72D297353CC}">
                  <c16:uniqueId val="{00000007-9C2E-2241-AFA9-421F45FC473B}"/>
                </c:ext>
              </c:extLst>
            </c:dLbl>
            <c:dLbl>
              <c:idx val="5"/>
              <c:layout>
                <c:manualLayout>
                  <c:x val="-8.0586511215868933E-2"/>
                  <c:y val="2.716843011811023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9C2E-2241-AFA9-421F45FC473B}"/>
                </c:ext>
              </c:extLst>
            </c:dLbl>
            <c:dLbl>
              <c:idx val="6"/>
              <c:delete val="1"/>
              <c:extLst>
                <c:ext xmlns:c15="http://schemas.microsoft.com/office/drawing/2012/chart" uri="{CE6537A1-D6FC-4f65-9D91-7224C49458BB}"/>
                <c:ext xmlns:c16="http://schemas.microsoft.com/office/drawing/2014/chart" uri="{C3380CC4-5D6E-409C-BE32-E72D297353CC}">
                  <c16:uniqueId val="{0000000D-9C2E-2241-AFA9-421F45FC473B}"/>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Need_age!$B$16:$H$16</c:f>
              <c:strCache>
                <c:ptCount val="7"/>
                <c:pt idx="0">
                  <c:v>Permanent methods</c:v>
                </c:pt>
                <c:pt idx="1">
                  <c:v>Reversible modern methods</c:v>
                </c:pt>
                <c:pt idx="2">
                  <c:v>Traditional methods</c:v>
                </c:pt>
                <c:pt idx="3">
                  <c:v>Non-user but in need</c:v>
                </c:pt>
                <c:pt idx="4">
                  <c:v>sexually inactive</c:v>
                </c:pt>
                <c:pt idx="5">
                  <c:v>infecund/menopausal</c:v>
                </c:pt>
                <c:pt idx="6">
                  <c:v>no unmet need</c:v>
                </c:pt>
              </c:strCache>
            </c:strRef>
          </c:cat>
          <c:val>
            <c:numRef>
              <c:f>Need_age!$B$17:$H$17</c:f>
              <c:numCache>
                <c:formatCode>0.0%</c:formatCode>
                <c:ptCount val="7"/>
                <c:pt idx="0">
                  <c:v>0</c:v>
                </c:pt>
                <c:pt idx="1">
                  <c:v>5.1587553204485923E-3</c:v>
                </c:pt>
                <c:pt idx="2">
                  <c:v>7.4558558355948979E-4</c:v>
                </c:pt>
                <c:pt idx="3">
                  <c:v>1.3172898056209731E-3</c:v>
                </c:pt>
                <c:pt idx="4">
                  <c:v>0.97665877335371121</c:v>
                </c:pt>
                <c:pt idx="5">
                  <c:v>1.611959593665967E-2</c:v>
                </c:pt>
                <c:pt idx="6">
                  <c:v>0</c:v>
                </c:pt>
              </c:numCache>
            </c:numRef>
          </c:val>
          <c:extLst>
            <c:ext xmlns:c16="http://schemas.microsoft.com/office/drawing/2014/chart" uri="{C3380CC4-5D6E-409C-BE32-E72D297353CC}">
              <c16:uniqueId val="{0000000E-9C2E-2241-AFA9-421F45FC473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Gill Sans MT" panose="020B0502020104020203" pitchFamily="34" charset="77"/>
              <a:ea typeface="+mn-ea"/>
              <a:cs typeface="+mn-cs"/>
            </a:defRPr>
          </a:pPr>
          <a:endParaRPr lang="en-US"/>
        </a:p>
      </c:txPr>
    </c:title>
    <c:autoTitleDeleted val="0"/>
    <c:plotArea>
      <c:layout>
        <c:manualLayout>
          <c:layoutTarget val="inner"/>
          <c:xMode val="edge"/>
          <c:yMode val="edge"/>
          <c:x val="0.32911572731040201"/>
          <c:y val="0.13058328679352263"/>
          <c:w val="0.36150538748445921"/>
          <c:h val="0.50945579448019596"/>
        </c:manualLayout>
      </c:layout>
      <c:pieChart>
        <c:varyColors val="1"/>
        <c:ser>
          <c:idx val="0"/>
          <c:order val="0"/>
          <c:tx>
            <c:strRef>
              <c:f>Need_age!$A$37</c:f>
              <c:strCache>
                <c:ptCount val="1"/>
                <c:pt idx="0">
                  <c:v>Currently in union/living with a man</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9D6B-2C45-B666-73D811382BAB}"/>
              </c:ext>
            </c:extLst>
          </c:dPt>
          <c:dPt>
            <c:idx val="1"/>
            <c:bubble3D val="0"/>
            <c:explosion val="6"/>
            <c:spPr>
              <a:solidFill>
                <a:schemeClr val="accent4"/>
              </a:solidFill>
              <a:ln w="38100">
                <a:noFill/>
              </a:ln>
              <a:effectLst/>
            </c:spPr>
            <c:extLst>
              <c:ext xmlns:c16="http://schemas.microsoft.com/office/drawing/2014/chart" uri="{C3380CC4-5D6E-409C-BE32-E72D297353CC}">
                <c16:uniqueId val="{00000003-9D6B-2C45-B666-73D811382BAB}"/>
              </c:ext>
            </c:extLst>
          </c:dPt>
          <c:dPt>
            <c:idx val="2"/>
            <c:bubble3D val="0"/>
            <c:spPr>
              <a:solidFill>
                <a:schemeClr val="accent6"/>
              </a:solidFill>
              <a:ln w="19050">
                <a:solidFill>
                  <a:schemeClr val="lt1"/>
                </a:solidFill>
              </a:ln>
              <a:effectLst/>
            </c:spPr>
            <c:extLst>
              <c:ext xmlns:c16="http://schemas.microsoft.com/office/drawing/2014/chart" uri="{C3380CC4-5D6E-409C-BE32-E72D297353CC}">
                <c16:uniqueId val="{00000005-9D6B-2C45-B666-73D811382BAB}"/>
              </c:ext>
            </c:extLst>
          </c:dPt>
          <c:dPt>
            <c:idx val="3"/>
            <c:bubble3D val="0"/>
            <c:explosion val="5"/>
            <c:spPr>
              <a:solidFill>
                <a:schemeClr val="accent2">
                  <a:lumMod val="60000"/>
                </a:schemeClr>
              </a:solidFill>
              <a:ln w="19050">
                <a:solidFill>
                  <a:schemeClr val="lt1"/>
                </a:solidFill>
              </a:ln>
              <a:effectLst/>
            </c:spPr>
            <c:extLst>
              <c:ext xmlns:c16="http://schemas.microsoft.com/office/drawing/2014/chart" uri="{C3380CC4-5D6E-409C-BE32-E72D297353CC}">
                <c16:uniqueId val="{00000007-9D6B-2C45-B666-73D811382BAB}"/>
              </c:ext>
            </c:extLst>
          </c:dPt>
          <c:dPt>
            <c:idx val="4"/>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9-9D6B-2C45-B666-73D811382BAB}"/>
              </c:ext>
            </c:extLst>
          </c:dPt>
          <c:dPt>
            <c:idx val="5"/>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0B-9D6B-2C45-B666-73D811382BAB}"/>
              </c:ext>
            </c:extLst>
          </c:dPt>
          <c:dPt>
            <c:idx val="6"/>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D-9D6B-2C45-B666-73D811382BAB}"/>
              </c:ext>
            </c:extLst>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3-9D6B-2C45-B666-73D811382BAB}"/>
                </c:ext>
              </c:extLst>
            </c:dLbl>
            <c:dLbl>
              <c:idx val="3"/>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7-9D6B-2C45-B666-73D811382BAB}"/>
                </c:ext>
              </c:extLst>
            </c:dLbl>
            <c:dLbl>
              <c:idx val="4"/>
              <c:delete val="1"/>
              <c:extLst>
                <c:ext xmlns:c15="http://schemas.microsoft.com/office/drawing/2012/chart" uri="{CE6537A1-D6FC-4f65-9D91-7224C49458BB}"/>
                <c:ext xmlns:c16="http://schemas.microsoft.com/office/drawing/2014/chart" uri="{C3380CC4-5D6E-409C-BE32-E72D297353CC}">
                  <c16:uniqueId val="{00000009-9D6B-2C45-B666-73D811382BAB}"/>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Gill Sans MT" panose="020B0502020104020203" pitchFamily="34" charset="77"/>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Need_age!$B$35:$H$35</c:f>
              <c:strCache>
                <c:ptCount val="7"/>
                <c:pt idx="0">
                  <c:v>Permanent methods</c:v>
                </c:pt>
                <c:pt idx="1">
                  <c:v>Reversible modern methods</c:v>
                </c:pt>
                <c:pt idx="2">
                  <c:v>Traditional methods</c:v>
                </c:pt>
                <c:pt idx="3">
                  <c:v>Non-user but in need</c:v>
                </c:pt>
                <c:pt idx="4">
                  <c:v>Sexually inactive</c:v>
                </c:pt>
                <c:pt idx="5">
                  <c:v>Infecund/menopausal</c:v>
                </c:pt>
                <c:pt idx="6">
                  <c:v>No unmet need</c:v>
                </c:pt>
              </c:strCache>
            </c:strRef>
          </c:cat>
          <c:val>
            <c:numRef>
              <c:f>Need_age!$B$37:$H$37</c:f>
              <c:numCache>
                <c:formatCode>0.0%</c:formatCode>
                <c:ptCount val="7"/>
                <c:pt idx="0">
                  <c:v>0.1696946720034308</c:v>
                </c:pt>
                <c:pt idx="1">
                  <c:v>0.25690600669850272</c:v>
                </c:pt>
                <c:pt idx="2">
                  <c:v>0.14572440889436511</c:v>
                </c:pt>
                <c:pt idx="3">
                  <c:v>0.2079780329740088</c:v>
                </c:pt>
                <c:pt idx="4">
                  <c:v>0</c:v>
                </c:pt>
                <c:pt idx="5">
                  <c:v>8.3365001255853888E-2</c:v>
                </c:pt>
                <c:pt idx="6">
                  <c:v>0.13633187817383849</c:v>
                </c:pt>
              </c:numCache>
            </c:numRef>
          </c:val>
          <c:extLst>
            <c:ext xmlns:c16="http://schemas.microsoft.com/office/drawing/2014/chart" uri="{C3380CC4-5D6E-409C-BE32-E72D297353CC}">
              <c16:uniqueId val="{0000000E-9D6B-2C45-B666-73D811382BAB}"/>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Gill Sans MT" panose="020B0502020104020203" pitchFamily="34" charset="77"/>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5.xml.rels><?xml version="1.0" encoding="UTF-8" standalone="yes"?>
<Relationships xmlns="http://schemas.openxmlformats.org/package/2006/relationships"><Relationship Id="rId8" Type="http://schemas.openxmlformats.org/officeDocument/2006/relationships/image" Target="../media/image107.svg"/><Relationship Id="rId3" Type="http://schemas.openxmlformats.org/officeDocument/2006/relationships/image" Target="../media/image102.png"/><Relationship Id="rId7" Type="http://schemas.openxmlformats.org/officeDocument/2006/relationships/image" Target="../media/image106.png"/><Relationship Id="rId2" Type="http://schemas.openxmlformats.org/officeDocument/2006/relationships/image" Target="../media/image101.svg"/><Relationship Id="rId1" Type="http://schemas.openxmlformats.org/officeDocument/2006/relationships/image" Target="../media/image100.png"/><Relationship Id="rId6" Type="http://schemas.openxmlformats.org/officeDocument/2006/relationships/image" Target="../media/image105.svg"/><Relationship Id="rId5" Type="http://schemas.openxmlformats.org/officeDocument/2006/relationships/image" Target="../media/image104.png"/><Relationship Id="rId10" Type="http://schemas.openxmlformats.org/officeDocument/2006/relationships/image" Target="../media/image109.svg"/><Relationship Id="rId4" Type="http://schemas.openxmlformats.org/officeDocument/2006/relationships/image" Target="../media/image103.svg"/><Relationship Id="rId9" Type="http://schemas.openxmlformats.org/officeDocument/2006/relationships/image" Target="../media/image108.png"/></Relationships>
</file>

<file path=ppt/diagrams/_rels/data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svg"/><Relationship Id="rId1" Type="http://schemas.openxmlformats.org/officeDocument/2006/relationships/image" Target="../media/image111.png"/><Relationship Id="rId6" Type="http://schemas.openxmlformats.org/officeDocument/2006/relationships/image" Target="../media/image116.svg"/><Relationship Id="rId5" Type="http://schemas.openxmlformats.org/officeDocument/2006/relationships/image" Target="../media/image115.png"/><Relationship Id="rId4" Type="http://schemas.openxmlformats.org/officeDocument/2006/relationships/image" Target="../media/image114.svg"/></Relationships>
</file>

<file path=ppt/diagrams/_rels/drawing5.xml.rels><?xml version="1.0" encoding="UTF-8" standalone="yes"?>
<Relationships xmlns="http://schemas.openxmlformats.org/package/2006/relationships"><Relationship Id="rId8" Type="http://schemas.openxmlformats.org/officeDocument/2006/relationships/image" Target="../media/image107.svg"/><Relationship Id="rId3" Type="http://schemas.openxmlformats.org/officeDocument/2006/relationships/image" Target="../media/image102.png"/><Relationship Id="rId7" Type="http://schemas.openxmlformats.org/officeDocument/2006/relationships/image" Target="../media/image106.png"/><Relationship Id="rId2" Type="http://schemas.openxmlformats.org/officeDocument/2006/relationships/image" Target="../media/image101.svg"/><Relationship Id="rId1" Type="http://schemas.openxmlformats.org/officeDocument/2006/relationships/image" Target="../media/image100.png"/><Relationship Id="rId6" Type="http://schemas.openxmlformats.org/officeDocument/2006/relationships/image" Target="../media/image105.svg"/><Relationship Id="rId5" Type="http://schemas.openxmlformats.org/officeDocument/2006/relationships/image" Target="../media/image104.png"/><Relationship Id="rId10" Type="http://schemas.openxmlformats.org/officeDocument/2006/relationships/image" Target="../media/image109.svg"/><Relationship Id="rId4" Type="http://schemas.openxmlformats.org/officeDocument/2006/relationships/image" Target="../media/image103.svg"/><Relationship Id="rId9" Type="http://schemas.openxmlformats.org/officeDocument/2006/relationships/image" Target="../media/image108.png"/></Relationships>
</file>

<file path=ppt/diagrams/_rels/drawing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svg"/><Relationship Id="rId1" Type="http://schemas.openxmlformats.org/officeDocument/2006/relationships/image" Target="../media/image111.png"/><Relationship Id="rId6" Type="http://schemas.openxmlformats.org/officeDocument/2006/relationships/image" Target="../media/image116.svg"/><Relationship Id="rId5" Type="http://schemas.openxmlformats.org/officeDocument/2006/relationships/image" Target="../media/image115.png"/><Relationship Id="rId4" Type="http://schemas.openxmlformats.org/officeDocument/2006/relationships/image" Target="../media/image114.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B2AFBD6-7EB2-478F-B0A7-DC57D882F1B6}" type="doc">
      <dgm:prSet loTypeId="urn:microsoft.com/office/officeart/2005/8/layout/chevron1" loCatId="process" qsTypeId="urn:microsoft.com/office/officeart/2005/8/quickstyle/simple1" qsCatId="simple" csTypeId="urn:microsoft.com/office/officeart/2005/8/colors/accent1_2" csCatId="accent1" phldr="1"/>
      <dgm:spPr/>
      <dgm:t>
        <a:bodyPr/>
        <a:lstStyle/>
        <a:p>
          <a:endParaRPr lang="en-US"/>
        </a:p>
      </dgm:t>
    </dgm:pt>
    <dgm:pt modelId="{28BD73BB-C6A1-495A-B7E4-D773368F9A37}">
      <dgm:prSet/>
      <dgm:spPr/>
      <dgm:t>
        <a:bodyPr/>
        <a:lstStyle/>
        <a:p>
          <a:r>
            <a:rPr lang="en-US" dirty="0"/>
            <a:t>3 levels of governance (since 2018): The decentralized approach is still at an early stage and Health Governance is top-down.</a:t>
          </a:r>
        </a:p>
      </dgm:t>
    </dgm:pt>
    <dgm:pt modelId="{71149D5A-0CD5-4401-8FF9-7B8893F07498}" type="parTrans" cxnId="{13284856-994B-40DC-A593-1FF9DA1E8F19}">
      <dgm:prSet/>
      <dgm:spPr/>
      <dgm:t>
        <a:bodyPr/>
        <a:lstStyle/>
        <a:p>
          <a:endParaRPr lang="en-US"/>
        </a:p>
      </dgm:t>
    </dgm:pt>
    <dgm:pt modelId="{229F1D36-567C-4D97-85FD-8BC1DF1A1365}" type="sibTrans" cxnId="{13284856-994B-40DC-A593-1FF9DA1E8F19}">
      <dgm:prSet phldrT="01"/>
      <dgm:spPr/>
      <dgm:t>
        <a:bodyPr/>
        <a:lstStyle/>
        <a:p>
          <a:endParaRPr lang="en-US"/>
        </a:p>
      </dgm:t>
    </dgm:pt>
    <dgm:pt modelId="{419B021A-F6C2-4309-AFCF-201D0C39F586}">
      <dgm:prSet/>
      <dgm:spPr/>
      <dgm:t>
        <a:bodyPr/>
        <a:lstStyle/>
        <a:p>
          <a:r>
            <a:rPr lang="en-US" dirty="0"/>
            <a:t>While Social Justice is at the core of the Constitution, the have-nots and the have-less are getting left behind.</a:t>
          </a:r>
        </a:p>
      </dgm:t>
    </dgm:pt>
    <dgm:pt modelId="{48D183E5-97E0-42F6-BB28-DF868E89AE57}" type="parTrans" cxnId="{0CAD5610-9FAA-46A4-B1FD-F02290B65A38}">
      <dgm:prSet/>
      <dgm:spPr/>
      <dgm:t>
        <a:bodyPr/>
        <a:lstStyle/>
        <a:p>
          <a:endParaRPr lang="en-US"/>
        </a:p>
      </dgm:t>
    </dgm:pt>
    <dgm:pt modelId="{5D38D6D3-E5A8-4829-A3DF-AD8529ED3482}" type="sibTrans" cxnId="{0CAD5610-9FAA-46A4-B1FD-F02290B65A38}">
      <dgm:prSet phldrT="02"/>
      <dgm:spPr/>
      <dgm:t>
        <a:bodyPr/>
        <a:lstStyle/>
        <a:p>
          <a:endParaRPr lang="en-US"/>
        </a:p>
      </dgm:t>
    </dgm:pt>
    <dgm:pt modelId="{AE7A84CD-279E-4642-8069-DBD96E1A8211}">
      <dgm:prSet/>
      <dgm:spPr/>
      <dgm:t>
        <a:bodyPr/>
        <a:lstStyle/>
        <a:p>
          <a:r>
            <a:rPr lang="en-US" dirty="0"/>
            <a:t>The Prevalence of Patron-Client Politics makes Nepal Business friendly and not Market-oriented.</a:t>
          </a:r>
        </a:p>
      </dgm:t>
    </dgm:pt>
    <dgm:pt modelId="{A8758690-72AC-4CE1-BCCD-72D08990C5F5}" type="parTrans" cxnId="{8B12EA53-35E9-4171-9959-61DC91268028}">
      <dgm:prSet/>
      <dgm:spPr/>
      <dgm:t>
        <a:bodyPr/>
        <a:lstStyle/>
        <a:p>
          <a:endParaRPr lang="en-US"/>
        </a:p>
      </dgm:t>
    </dgm:pt>
    <dgm:pt modelId="{45C53655-E66A-4428-9EED-ECEADE0265CA}" type="sibTrans" cxnId="{8B12EA53-35E9-4171-9959-61DC91268028}">
      <dgm:prSet phldrT="03"/>
      <dgm:spPr/>
      <dgm:t>
        <a:bodyPr/>
        <a:lstStyle/>
        <a:p>
          <a:endParaRPr lang="en-US"/>
        </a:p>
      </dgm:t>
    </dgm:pt>
    <dgm:pt modelId="{8CCBA1AE-08D1-4569-AEA1-7F01E16C5848}" type="pres">
      <dgm:prSet presAssocID="{CB2AFBD6-7EB2-478F-B0A7-DC57D882F1B6}" presName="Name0" presStyleCnt="0">
        <dgm:presLayoutVars>
          <dgm:dir/>
          <dgm:animLvl val="lvl"/>
          <dgm:resizeHandles val="exact"/>
        </dgm:presLayoutVars>
      </dgm:prSet>
      <dgm:spPr/>
    </dgm:pt>
    <dgm:pt modelId="{B47CC6AE-BFE9-4E0A-96BB-9451B8F78CA5}" type="pres">
      <dgm:prSet presAssocID="{28BD73BB-C6A1-495A-B7E4-D773368F9A37}" presName="parTxOnly" presStyleLbl="node1" presStyleIdx="0" presStyleCnt="3">
        <dgm:presLayoutVars>
          <dgm:chMax val="0"/>
          <dgm:chPref val="0"/>
          <dgm:bulletEnabled val="1"/>
        </dgm:presLayoutVars>
      </dgm:prSet>
      <dgm:spPr/>
    </dgm:pt>
    <dgm:pt modelId="{AAE01C28-2925-4FC3-94CB-56240DA91DD0}" type="pres">
      <dgm:prSet presAssocID="{229F1D36-567C-4D97-85FD-8BC1DF1A1365}" presName="parTxOnlySpace" presStyleCnt="0"/>
      <dgm:spPr/>
    </dgm:pt>
    <dgm:pt modelId="{F8BCAA41-F957-4FBD-B891-F845C57D2766}" type="pres">
      <dgm:prSet presAssocID="{419B021A-F6C2-4309-AFCF-201D0C39F586}" presName="parTxOnly" presStyleLbl="node1" presStyleIdx="1" presStyleCnt="3">
        <dgm:presLayoutVars>
          <dgm:chMax val="0"/>
          <dgm:chPref val="0"/>
          <dgm:bulletEnabled val="1"/>
        </dgm:presLayoutVars>
      </dgm:prSet>
      <dgm:spPr/>
    </dgm:pt>
    <dgm:pt modelId="{7DA3C9A3-CA41-4CFF-B327-47F9BC81211B}" type="pres">
      <dgm:prSet presAssocID="{5D38D6D3-E5A8-4829-A3DF-AD8529ED3482}" presName="parTxOnlySpace" presStyleCnt="0"/>
      <dgm:spPr/>
    </dgm:pt>
    <dgm:pt modelId="{AFA65444-4D4F-4AF6-9630-7F505C185E9A}" type="pres">
      <dgm:prSet presAssocID="{AE7A84CD-279E-4642-8069-DBD96E1A8211}" presName="parTxOnly" presStyleLbl="node1" presStyleIdx="2" presStyleCnt="3">
        <dgm:presLayoutVars>
          <dgm:chMax val="0"/>
          <dgm:chPref val="0"/>
          <dgm:bulletEnabled val="1"/>
        </dgm:presLayoutVars>
      </dgm:prSet>
      <dgm:spPr/>
    </dgm:pt>
  </dgm:ptLst>
  <dgm:cxnLst>
    <dgm:cxn modelId="{26D9AC06-FFC7-46B7-A689-DCDC82784951}" type="presOf" srcId="{419B021A-F6C2-4309-AFCF-201D0C39F586}" destId="{F8BCAA41-F957-4FBD-B891-F845C57D2766}" srcOrd="0" destOrd="0" presId="urn:microsoft.com/office/officeart/2005/8/layout/chevron1"/>
    <dgm:cxn modelId="{0CAD5610-9FAA-46A4-B1FD-F02290B65A38}" srcId="{CB2AFBD6-7EB2-478F-B0A7-DC57D882F1B6}" destId="{419B021A-F6C2-4309-AFCF-201D0C39F586}" srcOrd="1" destOrd="0" parTransId="{48D183E5-97E0-42F6-BB28-DF868E89AE57}" sibTransId="{5D38D6D3-E5A8-4829-A3DF-AD8529ED3482}"/>
    <dgm:cxn modelId="{B3E31934-0341-4D0D-91FF-8EA427F98FD4}" type="presOf" srcId="{28BD73BB-C6A1-495A-B7E4-D773368F9A37}" destId="{B47CC6AE-BFE9-4E0A-96BB-9451B8F78CA5}" srcOrd="0" destOrd="0" presId="urn:microsoft.com/office/officeart/2005/8/layout/chevron1"/>
    <dgm:cxn modelId="{8B12EA53-35E9-4171-9959-61DC91268028}" srcId="{CB2AFBD6-7EB2-478F-B0A7-DC57D882F1B6}" destId="{AE7A84CD-279E-4642-8069-DBD96E1A8211}" srcOrd="2" destOrd="0" parTransId="{A8758690-72AC-4CE1-BCCD-72D08990C5F5}" sibTransId="{45C53655-E66A-4428-9EED-ECEADE0265CA}"/>
    <dgm:cxn modelId="{13284856-994B-40DC-A593-1FF9DA1E8F19}" srcId="{CB2AFBD6-7EB2-478F-B0A7-DC57D882F1B6}" destId="{28BD73BB-C6A1-495A-B7E4-D773368F9A37}" srcOrd="0" destOrd="0" parTransId="{71149D5A-0CD5-4401-8FF9-7B8893F07498}" sibTransId="{229F1D36-567C-4D97-85FD-8BC1DF1A1365}"/>
    <dgm:cxn modelId="{506F52BF-DB0F-4C7E-B2A2-B155B6687757}" type="presOf" srcId="{AE7A84CD-279E-4642-8069-DBD96E1A8211}" destId="{AFA65444-4D4F-4AF6-9630-7F505C185E9A}" srcOrd="0" destOrd="0" presId="urn:microsoft.com/office/officeart/2005/8/layout/chevron1"/>
    <dgm:cxn modelId="{79A081D6-C5EC-4193-A2D1-5FC341C53671}" type="presOf" srcId="{CB2AFBD6-7EB2-478F-B0A7-DC57D882F1B6}" destId="{8CCBA1AE-08D1-4569-AEA1-7F01E16C5848}" srcOrd="0" destOrd="0" presId="urn:microsoft.com/office/officeart/2005/8/layout/chevron1"/>
    <dgm:cxn modelId="{D40A55E0-C84F-40EC-9776-5BF0E6C82816}" type="presParOf" srcId="{8CCBA1AE-08D1-4569-AEA1-7F01E16C5848}" destId="{B47CC6AE-BFE9-4E0A-96BB-9451B8F78CA5}" srcOrd="0" destOrd="0" presId="urn:microsoft.com/office/officeart/2005/8/layout/chevron1"/>
    <dgm:cxn modelId="{ED37CD54-F5A3-4963-9F80-DEA0D5DDD40A}" type="presParOf" srcId="{8CCBA1AE-08D1-4569-AEA1-7F01E16C5848}" destId="{AAE01C28-2925-4FC3-94CB-56240DA91DD0}" srcOrd="1" destOrd="0" presId="urn:microsoft.com/office/officeart/2005/8/layout/chevron1"/>
    <dgm:cxn modelId="{3350A9C3-0948-4811-9EAE-8EA571DBB013}" type="presParOf" srcId="{8CCBA1AE-08D1-4569-AEA1-7F01E16C5848}" destId="{F8BCAA41-F957-4FBD-B891-F845C57D2766}" srcOrd="2" destOrd="0" presId="urn:microsoft.com/office/officeart/2005/8/layout/chevron1"/>
    <dgm:cxn modelId="{1A7B903D-A110-498D-AE17-4B60F0E2EE10}" type="presParOf" srcId="{8CCBA1AE-08D1-4569-AEA1-7F01E16C5848}" destId="{7DA3C9A3-CA41-4CFF-B327-47F9BC81211B}" srcOrd="3" destOrd="0" presId="urn:microsoft.com/office/officeart/2005/8/layout/chevron1"/>
    <dgm:cxn modelId="{C2FF392F-631D-4C7A-B48C-E1D950782A39}" type="presParOf" srcId="{8CCBA1AE-08D1-4569-AEA1-7F01E16C5848}" destId="{AFA65444-4D4F-4AF6-9630-7F505C185E9A}" srcOrd="4"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B519B3A-C153-42A3-8FCC-89B1CECD7D14}" type="doc">
      <dgm:prSet loTypeId="urn:microsoft.com/office/officeart/2005/8/layout/vList5" loCatId="list" qsTypeId="urn:microsoft.com/office/officeart/2005/8/quickstyle/simple1" qsCatId="simple" csTypeId="urn:microsoft.com/office/officeart/2005/8/colors/colorful5" csCatId="colorful" phldr="1"/>
      <dgm:spPr/>
      <dgm:t>
        <a:bodyPr/>
        <a:lstStyle/>
        <a:p>
          <a:endParaRPr lang="en-US"/>
        </a:p>
      </dgm:t>
    </dgm:pt>
    <dgm:pt modelId="{C0862C14-A864-47AA-9AB6-28B790085971}">
      <dgm:prSet/>
      <dgm:spPr>
        <a:solidFill>
          <a:schemeClr val="bg2">
            <a:lumMod val="75000"/>
          </a:schemeClr>
        </a:solidFill>
      </dgm:spPr>
      <dgm:t>
        <a:bodyPr/>
        <a:lstStyle/>
        <a:p>
          <a:r>
            <a:rPr lang="en-US" dirty="0"/>
            <a:t>Migration of Young Men</a:t>
          </a:r>
        </a:p>
      </dgm:t>
    </dgm:pt>
    <dgm:pt modelId="{4B8C3843-F028-437E-97EA-13995456AA71}" type="parTrans" cxnId="{4B635A54-F3A0-4B70-AB39-BC89E7D5B7F8}">
      <dgm:prSet/>
      <dgm:spPr/>
      <dgm:t>
        <a:bodyPr/>
        <a:lstStyle/>
        <a:p>
          <a:endParaRPr lang="en-US"/>
        </a:p>
      </dgm:t>
    </dgm:pt>
    <dgm:pt modelId="{B9F0DDF5-5D4F-4B01-8ABA-FCF9CF73DDBB}" type="sibTrans" cxnId="{4B635A54-F3A0-4B70-AB39-BC89E7D5B7F8}">
      <dgm:prSet/>
      <dgm:spPr/>
      <dgm:t>
        <a:bodyPr/>
        <a:lstStyle/>
        <a:p>
          <a:endParaRPr lang="en-US"/>
        </a:p>
      </dgm:t>
    </dgm:pt>
    <dgm:pt modelId="{3F850780-4EAA-4A13-8E16-C2A7388B41E2}">
      <dgm:prSet/>
      <dgm:spPr>
        <a:solidFill>
          <a:schemeClr val="bg2">
            <a:lumMod val="40000"/>
            <a:lumOff val="60000"/>
            <a:alpha val="90000"/>
          </a:schemeClr>
        </a:solidFill>
      </dgm:spPr>
      <dgm:t>
        <a:bodyPr/>
        <a:lstStyle/>
        <a:p>
          <a:r>
            <a:rPr lang="en-US" dirty="0"/>
            <a:t>With associated changes in their aspirations and needs for choice of modern methods.</a:t>
          </a:r>
        </a:p>
      </dgm:t>
    </dgm:pt>
    <dgm:pt modelId="{692D55E5-30CD-47EA-A39D-264BA68C5559}" type="parTrans" cxnId="{D75052FD-8107-48FD-97A1-E08A3894D1CF}">
      <dgm:prSet/>
      <dgm:spPr/>
      <dgm:t>
        <a:bodyPr/>
        <a:lstStyle/>
        <a:p>
          <a:endParaRPr lang="en-US"/>
        </a:p>
      </dgm:t>
    </dgm:pt>
    <dgm:pt modelId="{4B92F181-94EA-4778-AA33-F247032A357C}" type="sibTrans" cxnId="{D75052FD-8107-48FD-97A1-E08A3894D1CF}">
      <dgm:prSet/>
      <dgm:spPr/>
      <dgm:t>
        <a:bodyPr/>
        <a:lstStyle/>
        <a:p>
          <a:endParaRPr lang="en-US"/>
        </a:p>
      </dgm:t>
    </dgm:pt>
    <dgm:pt modelId="{9AF19201-0254-4855-A35D-286599B8DEC8}">
      <dgm:prSet/>
      <dgm:spPr>
        <a:solidFill>
          <a:schemeClr val="bg2">
            <a:lumMod val="40000"/>
            <a:lumOff val="60000"/>
            <a:alpha val="90000"/>
          </a:schemeClr>
        </a:solidFill>
      </dgm:spPr>
      <dgm:t>
        <a:bodyPr/>
        <a:lstStyle/>
        <a:p>
          <a:endParaRPr lang="en-US" dirty="0"/>
        </a:p>
      </dgm:t>
    </dgm:pt>
    <dgm:pt modelId="{C14658C6-1872-4BB9-B822-F4035617EBDA}" type="parTrans" cxnId="{246CC0B7-B660-4A28-808E-F078435E59BA}">
      <dgm:prSet/>
      <dgm:spPr/>
      <dgm:t>
        <a:bodyPr/>
        <a:lstStyle/>
        <a:p>
          <a:endParaRPr lang="en-US"/>
        </a:p>
      </dgm:t>
    </dgm:pt>
    <dgm:pt modelId="{8BF73A83-FFE7-4DA4-AC67-1FCDFDD9BFF3}" type="sibTrans" cxnId="{246CC0B7-B660-4A28-808E-F078435E59BA}">
      <dgm:prSet/>
      <dgm:spPr/>
      <dgm:t>
        <a:bodyPr/>
        <a:lstStyle/>
        <a:p>
          <a:endParaRPr lang="en-US"/>
        </a:p>
      </dgm:t>
    </dgm:pt>
    <dgm:pt modelId="{C524DF7E-3B09-4269-9CBC-3C8F9EB2722D}">
      <dgm:prSet/>
      <dgm:spPr>
        <a:solidFill>
          <a:schemeClr val="bg2">
            <a:lumMod val="40000"/>
            <a:lumOff val="60000"/>
            <a:alpha val="90000"/>
          </a:schemeClr>
        </a:solidFill>
      </dgm:spPr>
      <dgm:t>
        <a:bodyPr/>
        <a:lstStyle/>
        <a:p>
          <a:r>
            <a:rPr lang="en-US" dirty="0"/>
            <a:t>Has Implications on how couples perceive their sexual and reproductive health journey. </a:t>
          </a:r>
        </a:p>
      </dgm:t>
    </dgm:pt>
    <dgm:pt modelId="{94D096D0-762E-45E5-AB5F-3410216196A6}" type="parTrans" cxnId="{F7A48193-5ED5-464B-B097-F924AD334182}">
      <dgm:prSet/>
      <dgm:spPr/>
      <dgm:t>
        <a:bodyPr/>
        <a:lstStyle/>
        <a:p>
          <a:endParaRPr lang="en-US"/>
        </a:p>
      </dgm:t>
    </dgm:pt>
    <dgm:pt modelId="{AC7DFE96-857D-4FBF-BDF3-BA8D18659F6A}" type="sibTrans" cxnId="{F7A48193-5ED5-464B-B097-F924AD334182}">
      <dgm:prSet/>
      <dgm:spPr/>
      <dgm:t>
        <a:bodyPr/>
        <a:lstStyle/>
        <a:p>
          <a:endParaRPr lang="en-US"/>
        </a:p>
      </dgm:t>
    </dgm:pt>
    <dgm:pt modelId="{3AA1DD18-4238-4FAF-984A-3E30EC924EBC}" type="pres">
      <dgm:prSet presAssocID="{2B519B3A-C153-42A3-8FCC-89B1CECD7D14}" presName="Name0" presStyleCnt="0">
        <dgm:presLayoutVars>
          <dgm:dir/>
          <dgm:animLvl val="lvl"/>
          <dgm:resizeHandles val="exact"/>
        </dgm:presLayoutVars>
      </dgm:prSet>
      <dgm:spPr/>
    </dgm:pt>
    <dgm:pt modelId="{C4C28FE9-5906-4E9A-AC5E-F409B941A138}" type="pres">
      <dgm:prSet presAssocID="{C0862C14-A864-47AA-9AB6-28B790085971}" presName="linNode" presStyleCnt="0"/>
      <dgm:spPr/>
    </dgm:pt>
    <dgm:pt modelId="{CA169048-DC7C-451A-B2BC-D596E016E427}" type="pres">
      <dgm:prSet presAssocID="{C0862C14-A864-47AA-9AB6-28B790085971}" presName="parentText" presStyleLbl="node1" presStyleIdx="0" presStyleCnt="1">
        <dgm:presLayoutVars>
          <dgm:chMax val="1"/>
          <dgm:bulletEnabled val="1"/>
        </dgm:presLayoutVars>
      </dgm:prSet>
      <dgm:spPr/>
    </dgm:pt>
    <dgm:pt modelId="{99C917C2-8610-4CEA-A6DF-9A084CBC3322}" type="pres">
      <dgm:prSet presAssocID="{C0862C14-A864-47AA-9AB6-28B790085971}" presName="descendantText" presStyleLbl="alignAccFollowNode1" presStyleIdx="0" presStyleCnt="1" custLinFactNeighborX="0">
        <dgm:presLayoutVars>
          <dgm:bulletEnabled val="1"/>
        </dgm:presLayoutVars>
      </dgm:prSet>
      <dgm:spPr/>
    </dgm:pt>
  </dgm:ptLst>
  <dgm:cxnLst>
    <dgm:cxn modelId="{FFCB1126-7E0B-4204-86DD-D0BEB074DABE}" type="presOf" srcId="{2B519B3A-C153-42A3-8FCC-89B1CECD7D14}" destId="{3AA1DD18-4238-4FAF-984A-3E30EC924EBC}" srcOrd="0" destOrd="0" presId="urn:microsoft.com/office/officeart/2005/8/layout/vList5"/>
    <dgm:cxn modelId="{4B635A54-F3A0-4B70-AB39-BC89E7D5B7F8}" srcId="{2B519B3A-C153-42A3-8FCC-89B1CECD7D14}" destId="{C0862C14-A864-47AA-9AB6-28B790085971}" srcOrd="0" destOrd="0" parTransId="{4B8C3843-F028-437E-97EA-13995456AA71}" sibTransId="{B9F0DDF5-5D4F-4B01-8ABA-FCF9CF73DDBB}"/>
    <dgm:cxn modelId="{3341A87A-6159-4482-B1CE-29D663578893}" type="presOf" srcId="{9AF19201-0254-4855-A35D-286599B8DEC8}" destId="{99C917C2-8610-4CEA-A6DF-9A084CBC3322}" srcOrd="0" destOrd="0" presId="urn:microsoft.com/office/officeart/2005/8/layout/vList5"/>
    <dgm:cxn modelId="{5A33EC84-802B-4759-9A6C-FB5C17E04F17}" type="presOf" srcId="{3F850780-4EAA-4A13-8E16-C2A7388B41E2}" destId="{99C917C2-8610-4CEA-A6DF-9A084CBC3322}" srcOrd="0" destOrd="2" presId="urn:microsoft.com/office/officeart/2005/8/layout/vList5"/>
    <dgm:cxn modelId="{F7A48193-5ED5-464B-B097-F924AD334182}" srcId="{C0862C14-A864-47AA-9AB6-28B790085971}" destId="{C524DF7E-3B09-4269-9CBC-3C8F9EB2722D}" srcOrd="1" destOrd="0" parTransId="{94D096D0-762E-45E5-AB5F-3410216196A6}" sibTransId="{AC7DFE96-857D-4FBF-BDF3-BA8D18659F6A}"/>
    <dgm:cxn modelId="{5A79EC97-B7CB-42F9-9B9A-566639E76177}" type="presOf" srcId="{C0862C14-A864-47AA-9AB6-28B790085971}" destId="{CA169048-DC7C-451A-B2BC-D596E016E427}" srcOrd="0" destOrd="0" presId="urn:microsoft.com/office/officeart/2005/8/layout/vList5"/>
    <dgm:cxn modelId="{246CC0B7-B660-4A28-808E-F078435E59BA}" srcId="{C0862C14-A864-47AA-9AB6-28B790085971}" destId="{9AF19201-0254-4855-A35D-286599B8DEC8}" srcOrd="0" destOrd="0" parTransId="{C14658C6-1872-4BB9-B822-F4035617EBDA}" sibTransId="{8BF73A83-FFE7-4DA4-AC67-1FCDFDD9BFF3}"/>
    <dgm:cxn modelId="{7BA35FE5-FB27-4809-8A39-23933D3021C5}" type="presOf" srcId="{C524DF7E-3B09-4269-9CBC-3C8F9EB2722D}" destId="{99C917C2-8610-4CEA-A6DF-9A084CBC3322}" srcOrd="0" destOrd="1" presId="urn:microsoft.com/office/officeart/2005/8/layout/vList5"/>
    <dgm:cxn modelId="{D75052FD-8107-48FD-97A1-E08A3894D1CF}" srcId="{C0862C14-A864-47AA-9AB6-28B790085971}" destId="{3F850780-4EAA-4A13-8E16-C2A7388B41E2}" srcOrd="2" destOrd="0" parTransId="{692D55E5-30CD-47EA-A39D-264BA68C5559}" sibTransId="{4B92F181-94EA-4778-AA33-F247032A357C}"/>
    <dgm:cxn modelId="{051B2BC8-B4B7-45C4-B392-84527FF589FF}" type="presParOf" srcId="{3AA1DD18-4238-4FAF-984A-3E30EC924EBC}" destId="{C4C28FE9-5906-4E9A-AC5E-F409B941A138}" srcOrd="0" destOrd="0" presId="urn:microsoft.com/office/officeart/2005/8/layout/vList5"/>
    <dgm:cxn modelId="{A9F789EE-003A-4A39-AB0A-932576A30924}" type="presParOf" srcId="{C4C28FE9-5906-4E9A-AC5E-F409B941A138}" destId="{CA169048-DC7C-451A-B2BC-D596E016E427}" srcOrd="0" destOrd="0" presId="urn:microsoft.com/office/officeart/2005/8/layout/vList5"/>
    <dgm:cxn modelId="{4356A6FD-4E3C-4941-B525-43482449085A}" type="presParOf" srcId="{C4C28FE9-5906-4E9A-AC5E-F409B941A138}" destId="{99C917C2-8610-4CEA-A6DF-9A084CBC3322}"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519B3A-C153-42A3-8FCC-89B1CECD7D14}" type="doc">
      <dgm:prSet loTypeId="urn:microsoft.com/office/officeart/2005/8/layout/vList5" loCatId="list" qsTypeId="urn:microsoft.com/office/officeart/2005/8/quickstyle/simple1" qsCatId="simple" csTypeId="urn:microsoft.com/office/officeart/2005/8/colors/colorful5" csCatId="colorful" phldr="1"/>
      <dgm:spPr/>
      <dgm:t>
        <a:bodyPr/>
        <a:lstStyle/>
        <a:p>
          <a:endParaRPr lang="en-US"/>
        </a:p>
      </dgm:t>
    </dgm:pt>
    <dgm:pt modelId="{C0862C14-A864-47AA-9AB6-28B790085971}">
      <dgm:prSet/>
      <dgm:spPr>
        <a:solidFill>
          <a:schemeClr val="bg2">
            <a:lumMod val="75000"/>
          </a:schemeClr>
        </a:solidFill>
      </dgm:spPr>
      <dgm:t>
        <a:bodyPr/>
        <a:lstStyle/>
        <a:p>
          <a:r>
            <a:rPr lang="en-US" dirty="0"/>
            <a:t>Innovative QA product Distribution partnership models can disrupt a fragmented small player's market for SAM.</a:t>
          </a:r>
        </a:p>
      </dgm:t>
    </dgm:pt>
    <dgm:pt modelId="{4B8C3843-F028-437E-97EA-13995456AA71}" type="parTrans" cxnId="{4B635A54-F3A0-4B70-AB39-BC89E7D5B7F8}">
      <dgm:prSet/>
      <dgm:spPr/>
      <dgm:t>
        <a:bodyPr/>
        <a:lstStyle/>
        <a:p>
          <a:endParaRPr lang="en-US"/>
        </a:p>
      </dgm:t>
    </dgm:pt>
    <dgm:pt modelId="{B9F0DDF5-5D4F-4B01-8ABA-FCF9CF73DDBB}" type="sibTrans" cxnId="{4B635A54-F3A0-4B70-AB39-BC89E7D5B7F8}">
      <dgm:prSet/>
      <dgm:spPr/>
      <dgm:t>
        <a:bodyPr/>
        <a:lstStyle/>
        <a:p>
          <a:endParaRPr lang="en-US"/>
        </a:p>
      </dgm:t>
    </dgm:pt>
    <dgm:pt modelId="{9AF19201-0254-4855-A35D-286599B8DEC8}">
      <dgm:prSet/>
      <dgm:spPr>
        <a:solidFill>
          <a:schemeClr val="bg2">
            <a:lumMod val="40000"/>
            <a:lumOff val="60000"/>
            <a:alpha val="90000"/>
          </a:schemeClr>
        </a:solidFill>
      </dgm:spPr>
      <dgm:t>
        <a:bodyPr/>
        <a:lstStyle/>
        <a:p>
          <a:r>
            <a:rPr lang="en-US" dirty="0"/>
            <a:t>CRS products are perceived as low cost and for older population. There is a need to rehaul their SMO model to commercially sustainable one.</a:t>
          </a:r>
        </a:p>
      </dgm:t>
    </dgm:pt>
    <dgm:pt modelId="{C14658C6-1872-4BB9-B822-F4035617EBDA}" type="parTrans" cxnId="{246CC0B7-B660-4A28-808E-F078435E59BA}">
      <dgm:prSet/>
      <dgm:spPr/>
      <dgm:t>
        <a:bodyPr/>
        <a:lstStyle/>
        <a:p>
          <a:endParaRPr lang="en-US"/>
        </a:p>
      </dgm:t>
    </dgm:pt>
    <dgm:pt modelId="{8BF73A83-FFE7-4DA4-AC67-1FCDFDD9BFF3}" type="sibTrans" cxnId="{246CC0B7-B660-4A28-808E-F078435E59BA}">
      <dgm:prSet/>
      <dgm:spPr/>
      <dgm:t>
        <a:bodyPr/>
        <a:lstStyle/>
        <a:p>
          <a:endParaRPr lang="en-US"/>
        </a:p>
      </dgm:t>
    </dgm:pt>
    <dgm:pt modelId="{C3DA6B6B-70B2-4EA1-B191-B2B3CCF63B3A}">
      <dgm:prSet/>
      <dgm:spPr>
        <a:solidFill>
          <a:schemeClr val="bg2">
            <a:lumMod val="40000"/>
            <a:lumOff val="60000"/>
            <a:alpha val="90000"/>
          </a:schemeClr>
        </a:solidFill>
      </dgm:spPr>
      <dgm:t>
        <a:bodyPr/>
        <a:lstStyle/>
        <a:p>
          <a:r>
            <a:rPr lang="en-US" dirty="0"/>
            <a:t>Commercial sector (Indian and Nepali) partnerships remain limited to contract manufacturing but has the potential to be expanded for innovative distribution models of Quality Assured FP products.</a:t>
          </a:r>
        </a:p>
      </dgm:t>
    </dgm:pt>
    <dgm:pt modelId="{21AC2EBC-0EBE-421A-BB0C-264BA86C4B3F}" type="parTrans" cxnId="{3DEF9691-4D47-4880-BFE7-F6E5413E7941}">
      <dgm:prSet/>
      <dgm:spPr/>
      <dgm:t>
        <a:bodyPr/>
        <a:lstStyle/>
        <a:p>
          <a:endParaRPr lang="en-US"/>
        </a:p>
      </dgm:t>
    </dgm:pt>
    <dgm:pt modelId="{B2CF6D25-F885-4F4A-854D-85094BA6C38F}" type="sibTrans" cxnId="{3DEF9691-4D47-4880-BFE7-F6E5413E7941}">
      <dgm:prSet/>
      <dgm:spPr/>
      <dgm:t>
        <a:bodyPr/>
        <a:lstStyle/>
        <a:p>
          <a:endParaRPr lang="en-US"/>
        </a:p>
      </dgm:t>
    </dgm:pt>
    <dgm:pt modelId="{26650DF7-73E7-45D9-8357-197AF7C0C475}">
      <dgm:prSet/>
      <dgm:spPr>
        <a:solidFill>
          <a:schemeClr val="bg2">
            <a:lumMod val="40000"/>
            <a:lumOff val="60000"/>
            <a:alpha val="90000"/>
          </a:schemeClr>
        </a:solidFill>
      </dgm:spPr>
      <dgm:t>
        <a:bodyPr/>
        <a:lstStyle/>
        <a:p>
          <a:r>
            <a:rPr lang="en-US" dirty="0"/>
            <a:t>Community Pharmacies across a range of FP methods for driving volume, value and impact has been underutilized . It’s a new channel with potential that awaits commercial investment and innovation.</a:t>
          </a:r>
        </a:p>
      </dgm:t>
    </dgm:pt>
    <dgm:pt modelId="{5CD552D3-C056-4DF2-ADD6-7410F5D61F44}" type="parTrans" cxnId="{740FC00D-2D04-4AFB-BA23-A32CDD9C6C0A}">
      <dgm:prSet/>
      <dgm:spPr/>
      <dgm:t>
        <a:bodyPr/>
        <a:lstStyle/>
        <a:p>
          <a:endParaRPr lang="en-US"/>
        </a:p>
      </dgm:t>
    </dgm:pt>
    <dgm:pt modelId="{7AA8F788-7A97-4942-80BF-6065CD1A7731}" type="sibTrans" cxnId="{740FC00D-2D04-4AFB-BA23-A32CDD9C6C0A}">
      <dgm:prSet/>
      <dgm:spPr/>
      <dgm:t>
        <a:bodyPr/>
        <a:lstStyle/>
        <a:p>
          <a:endParaRPr lang="en-US"/>
        </a:p>
      </dgm:t>
    </dgm:pt>
    <dgm:pt modelId="{0810C7DA-DF15-4FAC-8A97-D29BBC9C5752}">
      <dgm:prSet/>
      <dgm:spPr>
        <a:solidFill>
          <a:schemeClr val="bg2">
            <a:lumMod val="40000"/>
            <a:lumOff val="60000"/>
            <a:alpha val="90000"/>
          </a:schemeClr>
        </a:solidFill>
      </dgm:spPr>
      <dgm:t>
        <a:bodyPr/>
        <a:lstStyle/>
        <a:p>
          <a:endParaRPr lang="en-US" dirty="0"/>
        </a:p>
      </dgm:t>
    </dgm:pt>
    <dgm:pt modelId="{48955DF9-B324-49B6-9AF7-F1DE4C6E0534}" type="parTrans" cxnId="{90AD0E81-1D3B-4852-B5B7-FDC6427B4042}">
      <dgm:prSet/>
      <dgm:spPr/>
      <dgm:t>
        <a:bodyPr/>
        <a:lstStyle/>
        <a:p>
          <a:endParaRPr lang="en-US"/>
        </a:p>
      </dgm:t>
    </dgm:pt>
    <dgm:pt modelId="{87CAFDB4-9E13-4464-8A9E-56D18F80B4A6}" type="sibTrans" cxnId="{90AD0E81-1D3B-4852-B5B7-FDC6427B4042}">
      <dgm:prSet/>
      <dgm:spPr/>
      <dgm:t>
        <a:bodyPr/>
        <a:lstStyle/>
        <a:p>
          <a:endParaRPr lang="en-US"/>
        </a:p>
      </dgm:t>
    </dgm:pt>
    <dgm:pt modelId="{90F7EB27-4B2C-4E51-8A7D-75F021B758AF}">
      <dgm:prSet/>
      <dgm:spPr>
        <a:solidFill>
          <a:schemeClr val="bg2">
            <a:lumMod val="40000"/>
            <a:lumOff val="60000"/>
            <a:alpha val="90000"/>
          </a:schemeClr>
        </a:solidFill>
      </dgm:spPr>
      <dgm:t>
        <a:bodyPr/>
        <a:lstStyle/>
        <a:p>
          <a:r>
            <a:rPr lang="en-US" dirty="0"/>
            <a:t>Marketing and Demand creation are not aligned with how consumers use channels for information consumption and remain restricted to traditional BAU (Business as usual). </a:t>
          </a:r>
        </a:p>
      </dgm:t>
    </dgm:pt>
    <dgm:pt modelId="{19ABD094-25EE-4F84-8877-9F5A1DA2317D}" type="parTrans" cxnId="{1B972692-0EB6-4E38-B1D1-CF1886BD74DA}">
      <dgm:prSet/>
      <dgm:spPr/>
    </dgm:pt>
    <dgm:pt modelId="{28D80E30-C163-4A9B-BB7B-C56B4DAE41B4}" type="sibTrans" cxnId="{1B972692-0EB6-4E38-B1D1-CF1886BD74DA}">
      <dgm:prSet/>
      <dgm:spPr/>
    </dgm:pt>
    <dgm:pt modelId="{3AA1DD18-4238-4FAF-984A-3E30EC924EBC}" type="pres">
      <dgm:prSet presAssocID="{2B519B3A-C153-42A3-8FCC-89B1CECD7D14}" presName="Name0" presStyleCnt="0">
        <dgm:presLayoutVars>
          <dgm:dir/>
          <dgm:animLvl val="lvl"/>
          <dgm:resizeHandles val="exact"/>
        </dgm:presLayoutVars>
      </dgm:prSet>
      <dgm:spPr/>
    </dgm:pt>
    <dgm:pt modelId="{C4C28FE9-5906-4E9A-AC5E-F409B941A138}" type="pres">
      <dgm:prSet presAssocID="{C0862C14-A864-47AA-9AB6-28B790085971}" presName="linNode" presStyleCnt="0"/>
      <dgm:spPr/>
    </dgm:pt>
    <dgm:pt modelId="{CA169048-DC7C-451A-B2BC-D596E016E427}" type="pres">
      <dgm:prSet presAssocID="{C0862C14-A864-47AA-9AB6-28B790085971}" presName="parentText" presStyleLbl="node1" presStyleIdx="0" presStyleCnt="1">
        <dgm:presLayoutVars>
          <dgm:chMax val="1"/>
          <dgm:bulletEnabled val="1"/>
        </dgm:presLayoutVars>
      </dgm:prSet>
      <dgm:spPr/>
    </dgm:pt>
    <dgm:pt modelId="{99C917C2-8610-4CEA-A6DF-9A084CBC3322}" type="pres">
      <dgm:prSet presAssocID="{C0862C14-A864-47AA-9AB6-28B790085971}" presName="descendantText" presStyleLbl="alignAccFollowNode1" presStyleIdx="0" presStyleCnt="1" custLinFactNeighborX="0">
        <dgm:presLayoutVars>
          <dgm:bulletEnabled val="1"/>
        </dgm:presLayoutVars>
      </dgm:prSet>
      <dgm:spPr/>
    </dgm:pt>
  </dgm:ptLst>
  <dgm:cxnLst>
    <dgm:cxn modelId="{018AC40A-6842-4701-9C7C-969AE09DD16E}" type="presOf" srcId="{0810C7DA-DF15-4FAC-8A97-D29BBC9C5752}" destId="{99C917C2-8610-4CEA-A6DF-9A084CBC3322}" srcOrd="0" destOrd="4" presId="urn:microsoft.com/office/officeart/2005/8/layout/vList5"/>
    <dgm:cxn modelId="{740FC00D-2D04-4AFB-BA23-A32CDD9C6C0A}" srcId="{C0862C14-A864-47AA-9AB6-28B790085971}" destId="{26650DF7-73E7-45D9-8357-197AF7C0C475}" srcOrd="2" destOrd="0" parTransId="{5CD552D3-C056-4DF2-ADD6-7410F5D61F44}" sibTransId="{7AA8F788-7A97-4942-80BF-6065CD1A7731}"/>
    <dgm:cxn modelId="{FFCB1126-7E0B-4204-86DD-D0BEB074DABE}" type="presOf" srcId="{2B519B3A-C153-42A3-8FCC-89B1CECD7D14}" destId="{3AA1DD18-4238-4FAF-984A-3E30EC924EBC}" srcOrd="0" destOrd="0" presId="urn:microsoft.com/office/officeart/2005/8/layout/vList5"/>
    <dgm:cxn modelId="{4B635A54-F3A0-4B70-AB39-BC89E7D5B7F8}" srcId="{2B519B3A-C153-42A3-8FCC-89B1CECD7D14}" destId="{C0862C14-A864-47AA-9AB6-28B790085971}" srcOrd="0" destOrd="0" parTransId="{4B8C3843-F028-437E-97EA-13995456AA71}" sibTransId="{B9F0DDF5-5D4F-4B01-8ABA-FCF9CF73DDBB}"/>
    <dgm:cxn modelId="{CD7EEF59-772E-4ECE-B109-1DEA92E56579}" type="presOf" srcId="{C3DA6B6B-70B2-4EA1-B191-B2B3CCF63B3A}" destId="{99C917C2-8610-4CEA-A6DF-9A084CBC3322}" srcOrd="0" destOrd="1" presId="urn:microsoft.com/office/officeart/2005/8/layout/vList5"/>
    <dgm:cxn modelId="{3341A87A-6159-4482-B1CE-29D663578893}" type="presOf" srcId="{9AF19201-0254-4855-A35D-286599B8DEC8}" destId="{99C917C2-8610-4CEA-A6DF-9A084CBC3322}" srcOrd="0" destOrd="0" presId="urn:microsoft.com/office/officeart/2005/8/layout/vList5"/>
    <dgm:cxn modelId="{90AD0E81-1D3B-4852-B5B7-FDC6427B4042}" srcId="{C0862C14-A864-47AA-9AB6-28B790085971}" destId="{0810C7DA-DF15-4FAC-8A97-D29BBC9C5752}" srcOrd="4" destOrd="0" parTransId="{48955DF9-B324-49B6-9AF7-F1DE4C6E0534}" sibTransId="{87CAFDB4-9E13-4464-8A9E-56D18F80B4A6}"/>
    <dgm:cxn modelId="{3DEF9691-4D47-4880-BFE7-F6E5413E7941}" srcId="{C0862C14-A864-47AA-9AB6-28B790085971}" destId="{C3DA6B6B-70B2-4EA1-B191-B2B3CCF63B3A}" srcOrd="1" destOrd="0" parTransId="{21AC2EBC-0EBE-421A-BB0C-264BA86C4B3F}" sibTransId="{B2CF6D25-F885-4F4A-854D-85094BA6C38F}"/>
    <dgm:cxn modelId="{1B972692-0EB6-4E38-B1D1-CF1886BD74DA}" srcId="{C0862C14-A864-47AA-9AB6-28B790085971}" destId="{90F7EB27-4B2C-4E51-8A7D-75F021B758AF}" srcOrd="3" destOrd="0" parTransId="{19ABD094-25EE-4F84-8877-9F5A1DA2317D}" sibTransId="{28D80E30-C163-4A9B-BB7B-C56B4DAE41B4}"/>
    <dgm:cxn modelId="{5A79EC97-B7CB-42F9-9B9A-566639E76177}" type="presOf" srcId="{C0862C14-A864-47AA-9AB6-28B790085971}" destId="{CA169048-DC7C-451A-B2BC-D596E016E427}" srcOrd="0" destOrd="0" presId="urn:microsoft.com/office/officeart/2005/8/layout/vList5"/>
    <dgm:cxn modelId="{246CC0B7-B660-4A28-808E-F078435E59BA}" srcId="{C0862C14-A864-47AA-9AB6-28B790085971}" destId="{9AF19201-0254-4855-A35D-286599B8DEC8}" srcOrd="0" destOrd="0" parTransId="{C14658C6-1872-4BB9-B822-F4035617EBDA}" sibTransId="{8BF73A83-FFE7-4DA4-AC67-1FCDFDD9BFF3}"/>
    <dgm:cxn modelId="{ABEEA3D1-4D4E-43B2-BE47-60A5CB52FADA}" type="presOf" srcId="{90F7EB27-4B2C-4E51-8A7D-75F021B758AF}" destId="{99C917C2-8610-4CEA-A6DF-9A084CBC3322}" srcOrd="0" destOrd="3" presId="urn:microsoft.com/office/officeart/2005/8/layout/vList5"/>
    <dgm:cxn modelId="{BC3E83D2-9C01-4BC3-AB1D-C568AF3A74C1}" type="presOf" srcId="{26650DF7-73E7-45D9-8357-197AF7C0C475}" destId="{99C917C2-8610-4CEA-A6DF-9A084CBC3322}" srcOrd="0" destOrd="2" presId="urn:microsoft.com/office/officeart/2005/8/layout/vList5"/>
    <dgm:cxn modelId="{051B2BC8-B4B7-45C4-B392-84527FF589FF}" type="presParOf" srcId="{3AA1DD18-4238-4FAF-984A-3E30EC924EBC}" destId="{C4C28FE9-5906-4E9A-AC5E-F409B941A138}" srcOrd="0" destOrd="0" presId="urn:microsoft.com/office/officeart/2005/8/layout/vList5"/>
    <dgm:cxn modelId="{A9F789EE-003A-4A39-AB0A-932576A30924}" type="presParOf" srcId="{C4C28FE9-5906-4E9A-AC5E-F409B941A138}" destId="{CA169048-DC7C-451A-B2BC-D596E016E427}" srcOrd="0" destOrd="0" presId="urn:microsoft.com/office/officeart/2005/8/layout/vList5"/>
    <dgm:cxn modelId="{4356A6FD-4E3C-4941-B525-43482449085A}" type="presParOf" srcId="{C4C28FE9-5906-4E9A-AC5E-F409B941A138}" destId="{99C917C2-8610-4CEA-A6DF-9A084CBC3322}"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993394B-3C3A-4631-A50B-73973BBD26AC}"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86CD0E4B-3444-4024-8246-68E6B75892F9}">
      <dgm:prSet custT="1"/>
      <dgm:spPr/>
      <dgm:t>
        <a:bodyPr/>
        <a:lstStyle/>
        <a:p>
          <a:r>
            <a:rPr lang="en-US" sz="1600" b="0" dirty="0">
              <a:latin typeface="Gill Sans MT" panose="020B0502020104020203" pitchFamily="34" charset="0"/>
            </a:rPr>
            <a:t>Several challenges have hindered the performance of GoN when it comes to Pvt sector Stewardship.</a:t>
          </a:r>
          <a:endParaRPr lang="en-US" sz="1600" dirty="0">
            <a:latin typeface="Gill Sans MT" panose="020B0502020104020203" pitchFamily="34" charset="0"/>
          </a:endParaRPr>
        </a:p>
      </dgm:t>
    </dgm:pt>
    <dgm:pt modelId="{397FF73B-1FC7-4AC2-84FC-032CB03BD761}" type="parTrans" cxnId="{259C570B-5628-44EF-8053-388B22CDD5FA}">
      <dgm:prSet/>
      <dgm:spPr/>
      <dgm:t>
        <a:bodyPr/>
        <a:lstStyle/>
        <a:p>
          <a:endParaRPr lang="en-US" sz="1600">
            <a:latin typeface="Gill Sans MT" panose="020B0502020104020203" pitchFamily="34" charset="0"/>
          </a:endParaRPr>
        </a:p>
      </dgm:t>
    </dgm:pt>
    <dgm:pt modelId="{5E89ECA4-F5EA-477B-B835-A041227473F1}" type="sibTrans" cxnId="{259C570B-5628-44EF-8053-388B22CDD5FA}">
      <dgm:prSet/>
      <dgm:spPr/>
      <dgm:t>
        <a:bodyPr/>
        <a:lstStyle/>
        <a:p>
          <a:endParaRPr lang="en-US" sz="1600">
            <a:latin typeface="Gill Sans MT" panose="020B0502020104020203" pitchFamily="34" charset="0"/>
          </a:endParaRPr>
        </a:p>
      </dgm:t>
    </dgm:pt>
    <dgm:pt modelId="{AC8BC22F-F11E-45B8-BBA7-2CAA33D3DEAA}">
      <dgm:prSet custT="1"/>
      <dgm:spPr/>
      <dgm:t>
        <a:bodyPr/>
        <a:lstStyle/>
        <a:p>
          <a:r>
            <a:rPr lang="en-US" sz="1600" dirty="0">
              <a:latin typeface="Gill Sans MT" panose="020B0502020104020203" pitchFamily="34" charset="0"/>
            </a:rPr>
            <a:t>There are no meaningful exchanges or platforms for addressing private sector Pain points for Manufacturers Distributors and Pharmacies.</a:t>
          </a:r>
        </a:p>
      </dgm:t>
    </dgm:pt>
    <dgm:pt modelId="{412E8A64-E688-4F8D-B5F1-D7F6048CC3DC}" type="parTrans" cxnId="{918CE47F-E221-4180-84F9-A57D5806998F}">
      <dgm:prSet/>
      <dgm:spPr/>
      <dgm:t>
        <a:bodyPr/>
        <a:lstStyle/>
        <a:p>
          <a:endParaRPr lang="en-US" sz="1600">
            <a:latin typeface="Gill Sans MT" panose="020B0502020104020203" pitchFamily="34" charset="0"/>
          </a:endParaRPr>
        </a:p>
      </dgm:t>
    </dgm:pt>
    <dgm:pt modelId="{03A96FFD-C447-462B-823C-9F0636839C4C}" type="sibTrans" cxnId="{918CE47F-E221-4180-84F9-A57D5806998F}">
      <dgm:prSet/>
      <dgm:spPr/>
      <dgm:t>
        <a:bodyPr/>
        <a:lstStyle/>
        <a:p>
          <a:endParaRPr lang="en-US" sz="1600">
            <a:latin typeface="Gill Sans MT" panose="020B0502020104020203" pitchFamily="34" charset="0"/>
          </a:endParaRPr>
        </a:p>
      </dgm:t>
    </dgm:pt>
    <dgm:pt modelId="{05CD793B-3735-4133-A1C1-164101F4203F}">
      <dgm:prSet custT="1"/>
      <dgm:spPr/>
      <dgm:t>
        <a:bodyPr/>
        <a:lstStyle/>
        <a:p>
          <a:r>
            <a:rPr lang="en-US" sz="1600" dirty="0">
              <a:latin typeface="Gill Sans MT" panose="020B0502020104020203" pitchFamily="34" charset="0"/>
            </a:rPr>
            <a:t> Market actors cite lack of Market intelligence as a primary barrier to take interest or invest in FP.</a:t>
          </a:r>
        </a:p>
      </dgm:t>
    </dgm:pt>
    <dgm:pt modelId="{429D6037-0F39-47B0-8778-88FEAE743E23}" type="parTrans" cxnId="{A36B8F86-957A-4B62-B5AD-2A1F1B536146}">
      <dgm:prSet/>
      <dgm:spPr/>
      <dgm:t>
        <a:bodyPr/>
        <a:lstStyle/>
        <a:p>
          <a:endParaRPr lang="en-US" sz="1600">
            <a:latin typeface="Gill Sans MT" panose="020B0502020104020203" pitchFamily="34" charset="0"/>
          </a:endParaRPr>
        </a:p>
      </dgm:t>
    </dgm:pt>
    <dgm:pt modelId="{0C4C736F-34D4-471B-A9E7-61D21F08365D}" type="sibTrans" cxnId="{A36B8F86-957A-4B62-B5AD-2A1F1B536146}">
      <dgm:prSet/>
      <dgm:spPr/>
      <dgm:t>
        <a:bodyPr/>
        <a:lstStyle/>
        <a:p>
          <a:endParaRPr lang="en-US" sz="1600">
            <a:latin typeface="Gill Sans MT" panose="020B0502020104020203" pitchFamily="34" charset="0"/>
          </a:endParaRPr>
        </a:p>
      </dgm:t>
    </dgm:pt>
    <dgm:pt modelId="{ACEF0D85-8B56-493D-BB91-DD82FAADAA9C}">
      <dgm:prSet custT="1"/>
      <dgm:spPr/>
      <dgm:t>
        <a:bodyPr/>
        <a:lstStyle/>
        <a:p>
          <a:r>
            <a:rPr lang="en-US" sz="1600" dirty="0">
              <a:latin typeface="Gill Sans MT" panose="020B0502020104020203" pitchFamily="34" charset="0"/>
            </a:rPr>
            <a:t>While Pharmacists get to meet central trainers (when being trained for ARH), both local and provincial health departments are absent.</a:t>
          </a:r>
        </a:p>
      </dgm:t>
    </dgm:pt>
    <dgm:pt modelId="{2A980821-11B8-4F6A-874D-BB677C0EC387}" type="parTrans" cxnId="{AEEB22BA-3B4D-4624-A335-95D130E65C74}">
      <dgm:prSet/>
      <dgm:spPr/>
      <dgm:t>
        <a:bodyPr/>
        <a:lstStyle/>
        <a:p>
          <a:endParaRPr lang="en-US" sz="1600">
            <a:latin typeface="Gill Sans MT" panose="020B0502020104020203" pitchFamily="34" charset="0"/>
          </a:endParaRPr>
        </a:p>
      </dgm:t>
    </dgm:pt>
    <dgm:pt modelId="{D23A822A-7002-4CAA-A556-D90738C5927A}" type="sibTrans" cxnId="{AEEB22BA-3B4D-4624-A335-95D130E65C74}">
      <dgm:prSet/>
      <dgm:spPr/>
      <dgm:t>
        <a:bodyPr/>
        <a:lstStyle/>
        <a:p>
          <a:endParaRPr lang="en-US" sz="1600">
            <a:latin typeface="Gill Sans MT" panose="020B0502020104020203" pitchFamily="34" charset="0"/>
          </a:endParaRPr>
        </a:p>
      </dgm:t>
    </dgm:pt>
    <dgm:pt modelId="{DE3A4C13-5D8D-4792-9034-F497CB497C3C}">
      <dgm:prSet custT="1"/>
      <dgm:spPr/>
      <dgm:t>
        <a:bodyPr/>
        <a:lstStyle/>
        <a:p>
          <a:r>
            <a:rPr lang="en-US" sz="1600" dirty="0">
              <a:latin typeface="Gill Sans MT" panose="020B0502020104020203" pitchFamily="34" charset="0"/>
            </a:rPr>
            <a:t>USAID grantees do a great job of coordinating TMA approaches but have a coordination challenge. While TMA is the professed approach, there is no central clearing platform to get all market actors together for coordinated action.</a:t>
          </a:r>
        </a:p>
      </dgm:t>
    </dgm:pt>
    <dgm:pt modelId="{AC15DF86-8D97-4ACB-8FA8-EA0F0827C7C2}" type="parTrans" cxnId="{26E8095F-61EB-4974-8D21-FCCBDFFB2642}">
      <dgm:prSet/>
      <dgm:spPr/>
      <dgm:t>
        <a:bodyPr/>
        <a:lstStyle/>
        <a:p>
          <a:endParaRPr lang="en-US" sz="1600">
            <a:latin typeface="Gill Sans MT" panose="020B0502020104020203" pitchFamily="34" charset="0"/>
          </a:endParaRPr>
        </a:p>
      </dgm:t>
    </dgm:pt>
    <dgm:pt modelId="{9B673EA9-B10D-4AE3-AC7D-ABD416A8D912}" type="sibTrans" cxnId="{26E8095F-61EB-4974-8D21-FCCBDFFB2642}">
      <dgm:prSet/>
      <dgm:spPr/>
      <dgm:t>
        <a:bodyPr/>
        <a:lstStyle/>
        <a:p>
          <a:endParaRPr lang="en-US" sz="1600">
            <a:latin typeface="Gill Sans MT" panose="020B0502020104020203" pitchFamily="34" charset="0"/>
          </a:endParaRPr>
        </a:p>
      </dgm:t>
    </dgm:pt>
    <dgm:pt modelId="{C7E8671B-6449-4964-8061-EAB474125A54}">
      <dgm:prSet custT="1"/>
      <dgm:spPr/>
      <dgm:t>
        <a:bodyPr/>
        <a:lstStyle/>
        <a:p>
          <a:endParaRPr lang="en-US" sz="1600" dirty="0">
            <a:latin typeface="Gill Sans MT" panose="020B0502020104020203" pitchFamily="34" charset="0"/>
          </a:endParaRPr>
        </a:p>
      </dgm:t>
    </dgm:pt>
    <dgm:pt modelId="{6B9F096A-00C4-428E-B726-F266F51701AD}" type="parTrans" cxnId="{0961B36D-737F-4718-A452-3EFF4E6958F6}">
      <dgm:prSet/>
      <dgm:spPr/>
      <dgm:t>
        <a:bodyPr/>
        <a:lstStyle/>
        <a:p>
          <a:endParaRPr lang="en-US" sz="1600">
            <a:latin typeface="Gill Sans MT" panose="020B0502020104020203" pitchFamily="34" charset="0"/>
          </a:endParaRPr>
        </a:p>
      </dgm:t>
    </dgm:pt>
    <dgm:pt modelId="{95B69F8B-D967-4068-8B06-C4F326C5B8DE}" type="sibTrans" cxnId="{0961B36D-737F-4718-A452-3EFF4E6958F6}">
      <dgm:prSet/>
      <dgm:spPr/>
      <dgm:t>
        <a:bodyPr/>
        <a:lstStyle/>
        <a:p>
          <a:endParaRPr lang="en-US" sz="1600">
            <a:latin typeface="Gill Sans MT" panose="020B0502020104020203" pitchFamily="34" charset="0"/>
          </a:endParaRPr>
        </a:p>
      </dgm:t>
    </dgm:pt>
    <dgm:pt modelId="{35ECFCD6-D73F-48D6-8538-6A1B28C09541}">
      <dgm:prSet custT="1"/>
      <dgm:spPr/>
      <dgm:t>
        <a:bodyPr/>
        <a:lstStyle/>
        <a:p>
          <a:r>
            <a:rPr lang="en-US" sz="1600" dirty="0">
              <a:latin typeface="Gill Sans MT" panose="020B0502020104020203" pitchFamily="34" charset="0"/>
            </a:rPr>
            <a:t>Traditional NGO models do not appear to work with Business coalitions (Nepal Business chambers of commerce) who wield a lot of GoN Influence. </a:t>
          </a:r>
        </a:p>
      </dgm:t>
    </dgm:pt>
    <dgm:pt modelId="{E0DE3F82-4C9D-4855-9894-9A23E00305FB}" type="parTrans" cxnId="{159D66D1-A205-43EC-990D-96FF289FBF9D}">
      <dgm:prSet/>
      <dgm:spPr/>
      <dgm:t>
        <a:bodyPr/>
        <a:lstStyle/>
        <a:p>
          <a:endParaRPr lang="en-US" sz="1600">
            <a:latin typeface="Gill Sans MT" panose="020B0502020104020203" pitchFamily="34" charset="0"/>
          </a:endParaRPr>
        </a:p>
      </dgm:t>
    </dgm:pt>
    <dgm:pt modelId="{32B2A54E-A70B-4980-9AA3-405DA3697645}" type="sibTrans" cxnId="{159D66D1-A205-43EC-990D-96FF289FBF9D}">
      <dgm:prSet/>
      <dgm:spPr/>
      <dgm:t>
        <a:bodyPr/>
        <a:lstStyle/>
        <a:p>
          <a:endParaRPr lang="en-US" sz="1600">
            <a:latin typeface="Gill Sans MT" panose="020B0502020104020203" pitchFamily="34" charset="0"/>
          </a:endParaRPr>
        </a:p>
      </dgm:t>
    </dgm:pt>
    <dgm:pt modelId="{F22CF1C9-2F8C-4041-96F1-CF79D2C37BD3}" type="pres">
      <dgm:prSet presAssocID="{D993394B-3C3A-4631-A50B-73973BBD26AC}" presName="linear" presStyleCnt="0">
        <dgm:presLayoutVars>
          <dgm:animLvl val="lvl"/>
          <dgm:resizeHandles val="exact"/>
        </dgm:presLayoutVars>
      </dgm:prSet>
      <dgm:spPr/>
    </dgm:pt>
    <dgm:pt modelId="{013BEC81-FB40-4A02-8F60-79C764FE092F}" type="pres">
      <dgm:prSet presAssocID="{86CD0E4B-3444-4024-8246-68E6B75892F9}" presName="parentText" presStyleLbl="node1" presStyleIdx="0" presStyleCnt="1" custLinFactX="20525" custLinFactNeighborX="100000" custLinFactNeighborY="-3482">
        <dgm:presLayoutVars>
          <dgm:chMax val="0"/>
          <dgm:bulletEnabled val="1"/>
        </dgm:presLayoutVars>
      </dgm:prSet>
      <dgm:spPr/>
    </dgm:pt>
    <dgm:pt modelId="{4DF9ECAD-1279-43DA-9741-76655F5217C5}" type="pres">
      <dgm:prSet presAssocID="{86CD0E4B-3444-4024-8246-68E6B75892F9}" presName="childText" presStyleLbl="revTx" presStyleIdx="0" presStyleCnt="1" custScaleX="76568">
        <dgm:presLayoutVars>
          <dgm:bulletEnabled val="1"/>
        </dgm:presLayoutVars>
      </dgm:prSet>
      <dgm:spPr/>
    </dgm:pt>
  </dgm:ptLst>
  <dgm:cxnLst>
    <dgm:cxn modelId="{259C570B-5628-44EF-8053-388B22CDD5FA}" srcId="{D993394B-3C3A-4631-A50B-73973BBD26AC}" destId="{86CD0E4B-3444-4024-8246-68E6B75892F9}" srcOrd="0" destOrd="0" parTransId="{397FF73B-1FC7-4AC2-84FC-032CB03BD761}" sibTransId="{5E89ECA4-F5EA-477B-B835-A041227473F1}"/>
    <dgm:cxn modelId="{A794660E-6EF0-4CBC-B197-33458ACEAD7F}" type="presOf" srcId="{ACEF0D85-8B56-493D-BB91-DD82FAADAA9C}" destId="{4DF9ECAD-1279-43DA-9741-76655F5217C5}" srcOrd="0" destOrd="1" presId="urn:microsoft.com/office/officeart/2005/8/layout/vList2"/>
    <dgm:cxn modelId="{8648DD11-A553-4993-8DA4-A9B43E375CD4}" type="presOf" srcId="{35ECFCD6-D73F-48D6-8538-6A1B28C09541}" destId="{4DF9ECAD-1279-43DA-9741-76655F5217C5}" srcOrd="0" destOrd="4" presId="urn:microsoft.com/office/officeart/2005/8/layout/vList2"/>
    <dgm:cxn modelId="{1170C826-785B-4717-B2F5-9582DEF5CFB7}" type="presOf" srcId="{D993394B-3C3A-4631-A50B-73973BBD26AC}" destId="{F22CF1C9-2F8C-4041-96F1-CF79D2C37BD3}" srcOrd="0" destOrd="0" presId="urn:microsoft.com/office/officeart/2005/8/layout/vList2"/>
    <dgm:cxn modelId="{BE24D639-EF50-4BAA-9B7B-EF3F27E3B0A6}" type="presOf" srcId="{AC8BC22F-F11E-45B8-BBA7-2CAA33D3DEAA}" destId="{4DF9ECAD-1279-43DA-9741-76655F5217C5}" srcOrd="0" destOrd="0" presId="urn:microsoft.com/office/officeart/2005/8/layout/vList2"/>
    <dgm:cxn modelId="{26E8095F-61EB-4974-8D21-FCCBDFFB2642}" srcId="{86CD0E4B-3444-4024-8246-68E6B75892F9}" destId="{DE3A4C13-5D8D-4792-9034-F497CB497C3C}" srcOrd="2" destOrd="0" parTransId="{AC15DF86-8D97-4ACB-8FA8-EA0F0827C7C2}" sibTransId="{9B673EA9-B10D-4AE3-AC7D-ABD416A8D912}"/>
    <dgm:cxn modelId="{0961B36D-737F-4718-A452-3EFF4E6958F6}" srcId="{86CD0E4B-3444-4024-8246-68E6B75892F9}" destId="{C7E8671B-6449-4964-8061-EAB474125A54}" srcOrd="5" destOrd="0" parTransId="{6B9F096A-00C4-428E-B726-F266F51701AD}" sibTransId="{95B69F8B-D967-4068-8B06-C4F326C5B8DE}"/>
    <dgm:cxn modelId="{918CE47F-E221-4180-84F9-A57D5806998F}" srcId="{86CD0E4B-3444-4024-8246-68E6B75892F9}" destId="{AC8BC22F-F11E-45B8-BBA7-2CAA33D3DEAA}" srcOrd="0" destOrd="0" parTransId="{412E8A64-E688-4F8D-B5F1-D7F6048CC3DC}" sibTransId="{03A96FFD-C447-462B-823C-9F0636839C4C}"/>
    <dgm:cxn modelId="{A36B8F86-957A-4B62-B5AD-2A1F1B536146}" srcId="{86CD0E4B-3444-4024-8246-68E6B75892F9}" destId="{05CD793B-3735-4133-A1C1-164101F4203F}" srcOrd="3" destOrd="0" parTransId="{429D6037-0F39-47B0-8778-88FEAE743E23}" sibTransId="{0C4C736F-34D4-471B-A9E7-61D21F08365D}"/>
    <dgm:cxn modelId="{1D6B71A7-236A-4DF9-B8CE-B8A8C4E25D1D}" type="presOf" srcId="{C7E8671B-6449-4964-8061-EAB474125A54}" destId="{4DF9ECAD-1279-43DA-9741-76655F5217C5}" srcOrd="0" destOrd="5" presId="urn:microsoft.com/office/officeart/2005/8/layout/vList2"/>
    <dgm:cxn modelId="{0EB8C4A8-1795-4990-A23B-09F29A5C9A94}" type="presOf" srcId="{86CD0E4B-3444-4024-8246-68E6B75892F9}" destId="{013BEC81-FB40-4A02-8F60-79C764FE092F}" srcOrd="0" destOrd="0" presId="urn:microsoft.com/office/officeart/2005/8/layout/vList2"/>
    <dgm:cxn modelId="{AEEB22BA-3B4D-4624-A335-95D130E65C74}" srcId="{86CD0E4B-3444-4024-8246-68E6B75892F9}" destId="{ACEF0D85-8B56-493D-BB91-DD82FAADAA9C}" srcOrd="1" destOrd="0" parTransId="{2A980821-11B8-4F6A-874D-BB677C0EC387}" sibTransId="{D23A822A-7002-4CAA-A556-D90738C5927A}"/>
    <dgm:cxn modelId="{159D66D1-A205-43EC-990D-96FF289FBF9D}" srcId="{86CD0E4B-3444-4024-8246-68E6B75892F9}" destId="{35ECFCD6-D73F-48D6-8538-6A1B28C09541}" srcOrd="4" destOrd="0" parTransId="{E0DE3F82-4C9D-4855-9894-9A23E00305FB}" sibTransId="{32B2A54E-A70B-4980-9AA3-405DA3697645}"/>
    <dgm:cxn modelId="{78340BFD-A158-4720-9925-4243C3709FDC}" type="presOf" srcId="{05CD793B-3735-4133-A1C1-164101F4203F}" destId="{4DF9ECAD-1279-43DA-9741-76655F5217C5}" srcOrd="0" destOrd="3" presId="urn:microsoft.com/office/officeart/2005/8/layout/vList2"/>
    <dgm:cxn modelId="{238380FD-867B-4C52-808E-FFDBFD8C6E63}" type="presOf" srcId="{DE3A4C13-5D8D-4792-9034-F497CB497C3C}" destId="{4DF9ECAD-1279-43DA-9741-76655F5217C5}" srcOrd="0" destOrd="2" presId="urn:microsoft.com/office/officeart/2005/8/layout/vList2"/>
    <dgm:cxn modelId="{731A7BC2-F9F6-473E-99EB-D66F2DBF4B81}" type="presParOf" srcId="{F22CF1C9-2F8C-4041-96F1-CF79D2C37BD3}" destId="{013BEC81-FB40-4A02-8F60-79C764FE092F}" srcOrd="0" destOrd="0" presId="urn:microsoft.com/office/officeart/2005/8/layout/vList2"/>
    <dgm:cxn modelId="{4A98C16D-6D53-408A-9F86-1E97AED322EE}" type="presParOf" srcId="{F22CF1C9-2F8C-4041-96F1-CF79D2C37BD3}" destId="{4DF9ECAD-1279-43DA-9741-76655F5217C5}"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1F3FCBB-7AFC-4E18-92FE-C43999DD7F8C}"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235FEB55-D312-4488-90D1-FC33927D3280}">
      <dgm:prSet/>
      <dgm:spPr/>
      <dgm:t>
        <a:bodyPr/>
        <a:lstStyle/>
        <a:p>
          <a:pPr>
            <a:lnSpc>
              <a:spcPct val="100000"/>
            </a:lnSpc>
          </a:pPr>
          <a:r>
            <a:rPr lang="en-US" dirty="0"/>
            <a:t>Market Actors lack the incentives to provide targeted support to vulnerable groups, especially ones in rural areas.</a:t>
          </a:r>
        </a:p>
      </dgm:t>
    </dgm:pt>
    <dgm:pt modelId="{A41C3DCE-81C5-41A8-90A0-F04F81A03184}" type="parTrans" cxnId="{180A6621-90AA-47FA-A51F-5ECFBD1E9E09}">
      <dgm:prSet/>
      <dgm:spPr/>
      <dgm:t>
        <a:bodyPr/>
        <a:lstStyle/>
        <a:p>
          <a:endParaRPr lang="en-US"/>
        </a:p>
      </dgm:t>
    </dgm:pt>
    <dgm:pt modelId="{6DA72ABA-B5C3-42C7-992F-4DE2E4EBEA74}" type="sibTrans" cxnId="{180A6621-90AA-47FA-A51F-5ECFBD1E9E09}">
      <dgm:prSet/>
      <dgm:spPr/>
      <dgm:t>
        <a:bodyPr/>
        <a:lstStyle/>
        <a:p>
          <a:endParaRPr lang="en-US"/>
        </a:p>
      </dgm:t>
    </dgm:pt>
    <dgm:pt modelId="{583A65B2-B9F4-4DD9-936F-C0AFE1C90D7E}">
      <dgm:prSet/>
      <dgm:spPr/>
      <dgm:t>
        <a:bodyPr/>
        <a:lstStyle/>
        <a:p>
          <a:pPr>
            <a:lnSpc>
              <a:spcPct val="100000"/>
            </a:lnSpc>
          </a:pPr>
          <a:r>
            <a:rPr lang="en-US" dirty="0"/>
            <a:t>Compared to regulation of other supply chain segments (e.g., distribution and retailing of medicine or supplies), regulation of pharmaceutical manufacturing is more advanced. </a:t>
          </a:r>
        </a:p>
      </dgm:t>
    </dgm:pt>
    <dgm:pt modelId="{F8425E52-38FF-4E85-9B80-E7669B7EB9E5}" type="parTrans" cxnId="{9EBE1AE3-3332-4893-AD04-6936CBEF6D8A}">
      <dgm:prSet/>
      <dgm:spPr/>
      <dgm:t>
        <a:bodyPr/>
        <a:lstStyle/>
        <a:p>
          <a:endParaRPr lang="en-US"/>
        </a:p>
      </dgm:t>
    </dgm:pt>
    <dgm:pt modelId="{6C0B42CF-CE86-480D-8280-2A3CE6478251}" type="sibTrans" cxnId="{9EBE1AE3-3332-4893-AD04-6936CBEF6D8A}">
      <dgm:prSet/>
      <dgm:spPr/>
      <dgm:t>
        <a:bodyPr/>
        <a:lstStyle/>
        <a:p>
          <a:endParaRPr lang="en-US"/>
        </a:p>
      </dgm:t>
    </dgm:pt>
    <dgm:pt modelId="{A72CE2D2-FE2C-4CA5-A70D-936593EF8660}">
      <dgm:prSet/>
      <dgm:spPr/>
      <dgm:t>
        <a:bodyPr/>
        <a:lstStyle/>
        <a:p>
          <a:pPr>
            <a:lnSpc>
              <a:spcPct val="100000"/>
            </a:lnSpc>
          </a:pPr>
          <a:r>
            <a:rPr lang="en-US" b="0" i="0" dirty="0"/>
            <a:t>The MoH has made some progress in monitoring and evaluation (M&amp;E) and improving health information management with the introduction of its DHIS2 program.</a:t>
          </a:r>
        </a:p>
      </dgm:t>
    </dgm:pt>
    <dgm:pt modelId="{00F14B60-325F-44C6-867A-9AA50B3F8DAA}" type="parTrans" cxnId="{ADF4800C-3069-40A4-BB5B-946D26DC9D44}">
      <dgm:prSet/>
      <dgm:spPr/>
      <dgm:t>
        <a:bodyPr/>
        <a:lstStyle/>
        <a:p>
          <a:endParaRPr lang="en-US"/>
        </a:p>
      </dgm:t>
    </dgm:pt>
    <dgm:pt modelId="{211D7452-F3D7-426F-9AEC-FB76D2D265EF}" type="sibTrans" cxnId="{ADF4800C-3069-40A4-BB5B-946D26DC9D44}">
      <dgm:prSet/>
      <dgm:spPr/>
      <dgm:t>
        <a:bodyPr/>
        <a:lstStyle/>
        <a:p>
          <a:endParaRPr lang="en-US"/>
        </a:p>
      </dgm:t>
    </dgm:pt>
    <dgm:pt modelId="{36E7F1F0-3505-4A97-B650-61BEA7FEB507}">
      <dgm:prSet/>
      <dgm:spPr/>
      <dgm:t>
        <a:bodyPr/>
        <a:lstStyle/>
        <a:p>
          <a:pPr>
            <a:lnSpc>
              <a:spcPct val="100000"/>
            </a:lnSpc>
          </a:pPr>
          <a:r>
            <a:rPr lang="en-US" dirty="0"/>
            <a:t>Little progress in integrating the health sector information with that of other key ministries. Moreover, the MoH has not leveraged modern information and communication technologies.</a:t>
          </a:r>
        </a:p>
      </dgm:t>
    </dgm:pt>
    <dgm:pt modelId="{2F5794EA-5EE5-40B7-A313-BADC3C59D58D}" type="parTrans" cxnId="{88AD81AD-615C-454A-ADE6-87850D16ED02}">
      <dgm:prSet/>
      <dgm:spPr/>
      <dgm:t>
        <a:bodyPr/>
        <a:lstStyle/>
        <a:p>
          <a:endParaRPr lang="en-US"/>
        </a:p>
      </dgm:t>
    </dgm:pt>
    <dgm:pt modelId="{B5C73F1A-0D81-495F-877B-1D37675A7A40}" type="sibTrans" cxnId="{88AD81AD-615C-454A-ADE6-87850D16ED02}">
      <dgm:prSet/>
      <dgm:spPr/>
      <dgm:t>
        <a:bodyPr/>
        <a:lstStyle/>
        <a:p>
          <a:endParaRPr lang="en-US"/>
        </a:p>
      </dgm:t>
    </dgm:pt>
    <dgm:pt modelId="{00FD6B79-A585-48FD-B035-69AE824A23DA}">
      <dgm:prSet/>
      <dgm:spPr/>
      <dgm:t>
        <a:bodyPr/>
        <a:lstStyle/>
        <a:p>
          <a:pPr>
            <a:lnSpc>
              <a:spcPct val="100000"/>
            </a:lnSpc>
          </a:pPr>
          <a:r>
            <a:rPr lang="en-US" dirty="0"/>
            <a:t>Private sector use of ICT too is weak. Its hard to find a chemists who owns a computer for business management.</a:t>
          </a:r>
        </a:p>
      </dgm:t>
    </dgm:pt>
    <dgm:pt modelId="{5C956DE0-A531-4142-BB00-46F8F6E74D3B}" type="parTrans" cxnId="{359C43B6-BD70-441D-8CB9-4925F58B10D3}">
      <dgm:prSet/>
      <dgm:spPr/>
      <dgm:t>
        <a:bodyPr/>
        <a:lstStyle/>
        <a:p>
          <a:endParaRPr lang="en-US"/>
        </a:p>
      </dgm:t>
    </dgm:pt>
    <dgm:pt modelId="{87882A79-591E-4229-A83E-EC5CA516A826}" type="sibTrans" cxnId="{359C43B6-BD70-441D-8CB9-4925F58B10D3}">
      <dgm:prSet/>
      <dgm:spPr/>
      <dgm:t>
        <a:bodyPr/>
        <a:lstStyle/>
        <a:p>
          <a:endParaRPr lang="en-US"/>
        </a:p>
      </dgm:t>
    </dgm:pt>
    <dgm:pt modelId="{C3940D33-982B-4D2B-BA5B-DC13E20BCE39}" type="pres">
      <dgm:prSet presAssocID="{71F3FCBB-7AFC-4E18-92FE-C43999DD7F8C}" presName="root" presStyleCnt="0">
        <dgm:presLayoutVars>
          <dgm:dir/>
          <dgm:resizeHandles val="exact"/>
        </dgm:presLayoutVars>
      </dgm:prSet>
      <dgm:spPr/>
    </dgm:pt>
    <dgm:pt modelId="{FF3D4E5A-2977-4239-807A-70EAA7E5962E}" type="pres">
      <dgm:prSet presAssocID="{235FEB55-D312-4488-90D1-FC33927D3280}" presName="compNode" presStyleCnt="0"/>
      <dgm:spPr/>
    </dgm:pt>
    <dgm:pt modelId="{9AA4A941-A6C3-477E-ADE4-21C22AAF1F10}" type="pres">
      <dgm:prSet presAssocID="{235FEB55-D312-4488-90D1-FC33927D3280}" presName="bgRect" presStyleLbl="bgShp" presStyleIdx="0" presStyleCnt="5"/>
      <dgm:spPr/>
    </dgm:pt>
    <dgm:pt modelId="{05013DB5-30C3-4120-8A99-4CD51A5B9C59}" type="pres">
      <dgm:prSet presAssocID="{235FEB55-D312-4488-90D1-FC33927D3280}"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Farm scene"/>
        </a:ext>
      </dgm:extLst>
    </dgm:pt>
    <dgm:pt modelId="{9D95F67E-0B1E-43C3-BF42-6B1862ED5718}" type="pres">
      <dgm:prSet presAssocID="{235FEB55-D312-4488-90D1-FC33927D3280}" presName="spaceRect" presStyleCnt="0"/>
      <dgm:spPr/>
    </dgm:pt>
    <dgm:pt modelId="{6FDFD654-A0A9-49E1-B74F-42A8E5F3B751}" type="pres">
      <dgm:prSet presAssocID="{235FEB55-D312-4488-90D1-FC33927D3280}" presName="parTx" presStyleLbl="revTx" presStyleIdx="0" presStyleCnt="5" custLinFactNeighborX="-1028" custLinFactNeighborY="-10141">
        <dgm:presLayoutVars>
          <dgm:chMax val="0"/>
          <dgm:chPref val="0"/>
        </dgm:presLayoutVars>
      </dgm:prSet>
      <dgm:spPr/>
    </dgm:pt>
    <dgm:pt modelId="{CDC2701F-F74E-4888-BF36-100639DBB507}" type="pres">
      <dgm:prSet presAssocID="{6DA72ABA-B5C3-42C7-992F-4DE2E4EBEA74}" presName="sibTrans" presStyleCnt="0"/>
      <dgm:spPr/>
    </dgm:pt>
    <dgm:pt modelId="{64B729D9-C9C2-4FCA-96AF-F7124A1FC2BA}" type="pres">
      <dgm:prSet presAssocID="{583A65B2-B9F4-4DD9-936F-C0AFE1C90D7E}" presName="compNode" presStyleCnt="0"/>
      <dgm:spPr/>
    </dgm:pt>
    <dgm:pt modelId="{179ED9AA-B4D2-41A6-B161-D4B4C83245EF}" type="pres">
      <dgm:prSet presAssocID="{583A65B2-B9F4-4DD9-936F-C0AFE1C90D7E}" presName="bgRect" presStyleLbl="bgShp" presStyleIdx="1" presStyleCnt="5"/>
      <dgm:spPr/>
    </dgm:pt>
    <dgm:pt modelId="{2F06EBFD-4276-442D-B168-0E66A464A8C2}" type="pres">
      <dgm:prSet presAssocID="{583A65B2-B9F4-4DD9-936F-C0AFE1C90D7E}"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Medicine"/>
        </a:ext>
      </dgm:extLst>
    </dgm:pt>
    <dgm:pt modelId="{342AE28C-ED97-4F3B-95D0-5A046B202980}" type="pres">
      <dgm:prSet presAssocID="{583A65B2-B9F4-4DD9-936F-C0AFE1C90D7E}" presName="spaceRect" presStyleCnt="0"/>
      <dgm:spPr/>
    </dgm:pt>
    <dgm:pt modelId="{D1B0AE24-994E-4A54-8E46-339C6984CE23}" type="pres">
      <dgm:prSet presAssocID="{583A65B2-B9F4-4DD9-936F-C0AFE1C90D7E}" presName="parTx" presStyleLbl="revTx" presStyleIdx="1" presStyleCnt="5">
        <dgm:presLayoutVars>
          <dgm:chMax val="0"/>
          <dgm:chPref val="0"/>
        </dgm:presLayoutVars>
      </dgm:prSet>
      <dgm:spPr/>
    </dgm:pt>
    <dgm:pt modelId="{34CE2943-5200-4751-ABD4-A55B851E00D4}" type="pres">
      <dgm:prSet presAssocID="{6C0B42CF-CE86-480D-8280-2A3CE6478251}" presName="sibTrans" presStyleCnt="0"/>
      <dgm:spPr/>
    </dgm:pt>
    <dgm:pt modelId="{733115CA-BD0F-4CFF-9194-77225F1B081A}" type="pres">
      <dgm:prSet presAssocID="{A72CE2D2-FE2C-4CA5-A70D-936593EF8660}" presName="compNode" presStyleCnt="0"/>
      <dgm:spPr/>
    </dgm:pt>
    <dgm:pt modelId="{CAD08331-4C44-4C09-9ED5-223342D97C85}" type="pres">
      <dgm:prSet presAssocID="{A72CE2D2-FE2C-4CA5-A70D-936593EF8660}" presName="bgRect" presStyleLbl="bgShp" presStyleIdx="2" presStyleCnt="5"/>
      <dgm:spPr/>
    </dgm:pt>
    <dgm:pt modelId="{349EABB8-0632-4533-A3FC-A441478F6D95}" type="pres">
      <dgm:prSet presAssocID="{A72CE2D2-FE2C-4CA5-A70D-936593EF8660}"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Doctor"/>
        </a:ext>
      </dgm:extLst>
    </dgm:pt>
    <dgm:pt modelId="{95DB12FF-4BD7-4782-B1DC-866916A25D7B}" type="pres">
      <dgm:prSet presAssocID="{A72CE2D2-FE2C-4CA5-A70D-936593EF8660}" presName="spaceRect" presStyleCnt="0"/>
      <dgm:spPr/>
    </dgm:pt>
    <dgm:pt modelId="{9AED5629-F841-4B6A-8645-6EE0B2E88CD4}" type="pres">
      <dgm:prSet presAssocID="{A72CE2D2-FE2C-4CA5-A70D-936593EF8660}" presName="parTx" presStyleLbl="revTx" presStyleIdx="2" presStyleCnt="5" custScaleX="103826" custLinFactNeighborX="1826" custLinFactNeighborY="-8288">
        <dgm:presLayoutVars>
          <dgm:chMax val="0"/>
          <dgm:chPref val="0"/>
        </dgm:presLayoutVars>
      </dgm:prSet>
      <dgm:spPr/>
    </dgm:pt>
    <dgm:pt modelId="{9DB1BF89-453C-4A00-A9BC-D2A6AF9E8E76}" type="pres">
      <dgm:prSet presAssocID="{211D7452-F3D7-426F-9AEC-FB76D2D265EF}" presName="sibTrans" presStyleCnt="0"/>
      <dgm:spPr/>
    </dgm:pt>
    <dgm:pt modelId="{444983DB-346A-46EE-A4B6-4391BECFC0FA}" type="pres">
      <dgm:prSet presAssocID="{36E7F1F0-3505-4A97-B650-61BEA7FEB507}" presName="compNode" presStyleCnt="0"/>
      <dgm:spPr/>
    </dgm:pt>
    <dgm:pt modelId="{F6A1B6B9-D860-494F-9145-057E52E8EA66}" type="pres">
      <dgm:prSet presAssocID="{36E7F1F0-3505-4A97-B650-61BEA7FEB507}" presName="bgRect" presStyleLbl="bgShp" presStyleIdx="3" presStyleCnt="5"/>
      <dgm:spPr/>
    </dgm:pt>
    <dgm:pt modelId="{1D4855F9-788A-47D6-8CC8-9E6237DBCE57}" type="pres">
      <dgm:prSet presAssocID="{36E7F1F0-3505-4A97-B650-61BEA7FEB507}"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Business Growth"/>
        </a:ext>
      </dgm:extLst>
    </dgm:pt>
    <dgm:pt modelId="{78BADFC3-21F0-4E8C-96F6-D7AFC7FF8B8A}" type="pres">
      <dgm:prSet presAssocID="{36E7F1F0-3505-4A97-B650-61BEA7FEB507}" presName="spaceRect" presStyleCnt="0"/>
      <dgm:spPr/>
    </dgm:pt>
    <dgm:pt modelId="{B55B334D-E6C0-478C-BC99-ACBF5F50A82D}" type="pres">
      <dgm:prSet presAssocID="{36E7F1F0-3505-4A97-B650-61BEA7FEB507}" presName="parTx" presStyleLbl="revTx" presStyleIdx="3" presStyleCnt="5">
        <dgm:presLayoutVars>
          <dgm:chMax val="0"/>
          <dgm:chPref val="0"/>
        </dgm:presLayoutVars>
      </dgm:prSet>
      <dgm:spPr/>
    </dgm:pt>
    <dgm:pt modelId="{5D8308B4-F1F2-4354-822A-3C8B53215154}" type="pres">
      <dgm:prSet presAssocID="{B5C73F1A-0D81-495F-877B-1D37675A7A40}" presName="sibTrans" presStyleCnt="0"/>
      <dgm:spPr/>
    </dgm:pt>
    <dgm:pt modelId="{82EF2EA6-8808-4DE2-8633-1B7CF2C0FAEC}" type="pres">
      <dgm:prSet presAssocID="{00FD6B79-A585-48FD-B035-69AE824A23DA}" presName="compNode" presStyleCnt="0"/>
      <dgm:spPr/>
    </dgm:pt>
    <dgm:pt modelId="{F5617896-9735-4597-B92E-9CADDC4415BB}" type="pres">
      <dgm:prSet presAssocID="{00FD6B79-A585-48FD-B035-69AE824A23DA}" presName="bgRect" presStyleLbl="bgShp" presStyleIdx="4" presStyleCnt="5"/>
      <dgm:spPr/>
    </dgm:pt>
    <dgm:pt modelId="{9C86BED4-C6E2-4BFC-9A8E-CF32303B4158}" type="pres">
      <dgm:prSet presAssocID="{00FD6B79-A585-48FD-B035-69AE824A23DA}"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Office Worker"/>
        </a:ext>
      </dgm:extLst>
    </dgm:pt>
    <dgm:pt modelId="{3849C4E8-EA7B-4BD1-8029-ACB33EA15192}" type="pres">
      <dgm:prSet presAssocID="{00FD6B79-A585-48FD-B035-69AE824A23DA}" presName="spaceRect" presStyleCnt="0"/>
      <dgm:spPr/>
    </dgm:pt>
    <dgm:pt modelId="{56A4AE8A-8741-4BD3-8C82-2A28CC30EE5C}" type="pres">
      <dgm:prSet presAssocID="{00FD6B79-A585-48FD-B035-69AE824A23DA}" presName="parTx" presStyleLbl="revTx" presStyleIdx="4" presStyleCnt="5">
        <dgm:presLayoutVars>
          <dgm:chMax val="0"/>
          <dgm:chPref val="0"/>
        </dgm:presLayoutVars>
      </dgm:prSet>
      <dgm:spPr/>
    </dgm:pt>
  </dgm:ptLst>
  <dgm:cxnLst>
    <dgm:cxn modelId="{ADF4800C-3069-40A4-BB5B-946D26DC9D44}" srcId="{71F3FCBB-7AFC-4E18-92FE-C43999DD7F8C}" destId="{A72CE2D2-FE2C-4CA5-A70D-936593EF8660}" srcOrd="2" destOrd="0" parTransId="{00F14B60-325F-44C6-867A-9AA50B3F8DAA}" sibTransId="{211D7452-F3D7-426F-9AEC-FB76D2D265EF}"/>
    <dgm:cxn modelId="{920C2E19-BF9A-4AC5-9A6B-0C88957B6221}" type="presOf" srcId="{235FEB55-D312-4488-90D1-FC33927D3280}" destId="{6FDFD654-A0A9-49E1-B74F-42A8E5F3B751}" srcOrd="0" destOrd="0" presId="urn:microsoft.com/office/officeart/2018/2/layout/IconVerticalSolidList"/>
    <dgm:cxn modelId="{180A6621-90AA-47FA-A51F-5ECFBD1E9E09}" srcId="{71F3FCBB-7AFC-4E18-92FE-C43999DD7F8C}" destId="{235FEB55-D312-4488-90D1-FC33927D3280}" srcOrd="0" destOrd="0" parTransId="{A41C3DCE-81C5-41A8-90A0-F04F81A03184}" sibTransId="{6DA72ABA-B5C3-42C7-992F-4DE2E4EBEA74}"/>
    <dgm:cxn modelId="{C0A0FA3B-BA07-4C80-9634-D08BDE4E0158}" type="presOf" srcId="{00FD6B79-A585-48FD-B035-69AE824A23DA}" destId="{56A4AE8A-8741-4BD3-8C82-2A28CC30EE5C}" srcOrd="0" destOrd="0" presId="urn:microsoft.com/office/officeart/2018/2/layout/IconVerticalSolidList"/>
    <dgm:cxn modelId="{B4DC9185-6E50-43A4-BE44-B54AB1EA62DC}" type="presOf" srcId="{583A65B2-B9F4-4DD9-936F-C0AFE1C90D7E}" destId="{D1B0AE24-994E-4A54-8E46-339C6984CE23}" srcOrd="0" destOrd="0" presId="urn:microsoft.com/office/officeart/2018/2/layout/IconVerticalSolidList"/>
    <dgm:cxn modelId="{4F650793-DC81-42CA-A54D-032782855382}" type="presOf" srcId="{A72CE2D2-FE2C-4CA5-A70D-936593EF8660}" destId="{9AED5629-F841-4B6A-8645-6EE0B2E88CD4}" srcOrd="0" destOrd="0" presId="urn:microsoft.com/office/officeart/2018/2/layout/IconVerticalSolidList"/>
    <dgm:cxn modelId="{88AD81AD-615C-454A-ADE6-87850D16ED02}" srcId="{71F3FCBB-7AFC-4E18-92FE-C43999DD7F8C}" destId="{36E7F1F0-3505-4A97-B650-61BEA7FEB507}" srcOrd="3" destOrd="0" parTransId="{2F5794EA-5EE5-40B7-A313-BADC3C59D58D}" sibTransId="{B5C73F1A-0D81-495F-877B-1D37675A7A40}"/>
    <dgm:cxn modelId="{95D9A8B1-933C-4C5B-8A48-7B8E161FF835}" type="presOf" srcId="{71F3FCBB-7AFC-4E18-92FE-C43999DD7F8C}" destId="{C3940D33-982B-4D2B-BA5B-DC13E20BCE39}" srcOrd="0" destOrd="0" presId="urn:microsoft.com/office/officeart/2018/2/layout/IconVerticalSolidList"/>
    <dgm:cxn modelId="{359C43B6-BD70-441D-8CB9-4925F58B10D3}" srcId="{71F3FCBB-7AFC-4E18-92FE-C43999DD7F8C}" destId="{00FD6B79-A585-48FD-B035-69AE824A23DA}" srcOrd="4" destOrd="0" parTransId="{5C956DE0-A531-4142-BB00-46F8F6E74D3B}" sibTransId="{87882A79-591E-4229-A83E-EC5CA516A826}"/>
    <dgm:cxn modelId="{19DC7BC3-022B-40D3-BA23-48F337110ECE}" type="presOf" srcId="{36E7F1F0-3505-4A97-B650-61BEA7FEB507}" destId="{B55B334D-E6C0-478C-BC99-ACBF5F50A82D}" srcOrd="0" destOrd="0" presId="urn:microsoft.com/office/officeart/2018/2/layout/IconVerticalSolidList"/>
    <dgm:cxn modelId="{9EBE1AE3-3332-4893-AD04-6936CBEF6D8A}" srcId="{71F3FCBB-7AFC-4E18-92FE-C43999DD7F8C}" destId="{583A65B2-B9F4-4DD9-936F-C0AFE1C90D7E}" srcOrd="1" destOrd="0" parTransId="{F8425E52-38FF-4E85-9B80-E7669B7EB9E5}" sibTransId="{6C0B42CF-CE86-480D-8280-2A3CE6478251}"/>
    <dgm:cxn modelId="{1A854ADE-31F4-4C3E-A525-DDD9B7209AD3}" type="presParOf" srcId="{C3940D33-982B-4D2B-BA5B-DC13E20BCE39}" destId="{FF3D4E5A-2977-4239-807A-70EAA7E5962E}" srcOrd="0" destOrd="0" presId="urn:microsoft.com/office/officeart/2018/2/layout/IconVerticalSolidList"/>
    <dgm:cxn modelId="{49854813-885F-4C97-8C40-BA5F4D645235}" type="presParOf" srcId="{FF3D4E5A-2977-4239-807A-70EAA7E5962E}" destId="{9AA4A941-A6C3-477E-ADE4-21C22AAF1F10}" srcOrd="0" destOrd="0" presId="urn:microsoft.com/office/officeart/2018/2/layout/IconVerticalSolidList"/>
    <dgm:cxn modelId="{5ED6235F-D810-4361-A1EC-0316104F840D}" type="presParOf" srcId="{FF3D4E5A-2977-4239-807A-70EAA7E5962E}" destId="{05013DB5-30C3-4120-8A99-4CD51A5B9C59}" srcOrd="1" destOrd="0" presId="urn:microsoft.com/office/officeart/2018/2/layout/IconVerticalSolidList"/>
    <dgm:cxn modelId="{88C10511-340D-4F02-B46D-B9C78515D6FB}" type="presParOf" srcId="{FF3D4E5A-2977-4239-807A-70EAA7E5962E}" destId="{9D95F67E-0B1E-43C3-BF42-6B1862ED5718}" srcOrd="2" destOrd="0" presId="urn:microsoft.com/office/officeart/2018/2/layout/IconVerticalSolidList"/>
    <dgm:cxn modelId="{96CF26B7-E43B-4427-9E5E-0EF5371CB9B0}" type="presParOf" srcId="{FF3D4E5A-2977-4239-807A-70EAA7E5962E}" destId="{6FDFD654-A0A9-49E1-B74F-42A8E5F3B751}" srcOrd="3" destOrd="0" presId="urn:microsoft.com/office/officeart/2018/2/layout/IconVerticalSolidList"/>
    <dgm:cxn modelId="{7E331A9A-3C2A-463C-8277-82BFA6851C45}" type="presParOf" srcId="{C3940D33-982B-4D2B-BA5B-DC13E20BCE39}" destId="{CDC2701F-F74E-4888-BF36-100639DBB507}" srcOrd="1" destOrd="0" presId="urn:microsoft.com/office/officeart/2018/2/layout/IconVerticalSolidList"/>
    <dgm:cxn modelId="{08EB56F1-FA01-4D7B-909D-C12BD85137F9}" type="presParOf" srcId="{C3940D33-982B-4D2B-BA5B-DC13E20BCE39}" destId="{64B729D9-C9C2-4FCA-96AF-F7124A1FC2BA}" srcOrd="2" destOrd="0" presId="urn:microsoft.com/office/officeart/2018/2/layout/IconVerticalSolidList"/>
    <dgm:cxn modelId="{6F9389A6-C5C9-4AB2-B345-312F06DD3699}" type="presParOf" srcId="{64B729D9-C9C2-4FCA-96AF-F7124A1FC2BA}" destId="{179ED9AA-B4D2-41A6-B161-D4B4C83245EF}" srcOrd="0" destOrd="0" presId="urn:microsoft.com/office/officeart/2018/2/layout/IconVerticalSolidList"/>
    <dgm:cxn modelId="{A843919B-6C06-420E-86DA-7089E6C21762}" type="presParOf" srcId="{64B729D9-C9C2-4FCA-96AF-F7124A1FC2BA}" destId="{2F06EBFD-4276-442D-B168-0E66A464A8C2}" srcOrd="1" destOrd="0" presId="urn:microsoft.com/office/officeart/2018/2/layout/IconVerticalSolidList"/>
    <dgm:cxn modelId="{33851A4D-6625-4C75-8C6A-5F12AEAEB0A8}" type="presParOf" srcId="{64B729D9-C9C2-4FCA-96AF-F7124A1FC2BA}" destId="{342AE28C-ED97-4F3B-95D0-5A046B202980}" srcOrd="2" destOrd="0" presId="urn:microsoft.com/office/officeart/2018/2/layout/IconVerticalSolidList"/>
    <dgm:cxn modelId="{76A619E7-FE23-4D47-B8D7-7487BC8C801D}" type="presParOf" srcId="{64B729D9-C9C2-4FCA-96AF-F7124A1FC2BA}" destId="{D1B0AE24-994E-4A54-8E46-339C6984CE23}" srcOrd="3" destOrd="0" presId="urn:microsoft.com/office/officeart/2018/2/layout/IconVerticalSolidList"/>
    <dgm:cxn modelId="{453EB6AF-FD3C-412D-A77A-88745A97DAC4}" type="presParOf" srcId="{C3940D33-982B-4D2B-BA5B-DC13E20BCE39}" destId="{34CE2943-5200-4751-ABD4-A55B851E00D4}" srcOrd="3" destOrd="0" presId="urn:microsoft.com/office/officeart/2018/2/layout/IconVerticalSolidList"/>
    <dgm:cxn modelId="{997C16B5-AF00-4695-8EE9-2190C4FFB88A}" type="presParOf" srcId="{C3940D33-982B-4D2B-BA5B-DC13E20BCE39}" destId="{733115CA-BD0F-4CFF-9194-77225F1B081A}" srcOrd="4" destOrd="0" presId="urn:microsoft.com/office/officeart/2018/2/layout/IconVerticalSolidList"/>
    <dgm:cxn modelId="{B14AB071-3E22-4BC6-A933-991180254D03}" type="presParOf" srcId="{733115CA-BD0F-4CFF-9194-77225F1B081A}" destId="{CAD08331-4C44-4C09-9ED5-223342D97C85}" srcOrd="0" destOrd="0" presId="urn:microsoft.com/office/officeart/2018/2/layout/IconVerticalSolidList"/>
    <dgm:cxn modelId="{50EA66DD-31CD-47C4-BFFC-7891226CD94B}" type="presParOf" srcId="{733115CA-BD0F-4CFF-9194-77225F1B081A}" destId="{349EABB8-0632-4533-A3FC-A441478F6D95}" srcOrd="1" destOrd="0" presId="urn:microsoft.com/office/officeart/2018/2/layout/IconVerticalSolidList"/>
    <dgm:cxn modelId="{A38FC107-1B10-45E4-A5AC-2EBD7095E140}" type="presParOf" srcId="{733115CA-BD0F-4CFF-9194-77225F1B081A}" destId="{95DB12FF-4BD7-4782-B1DC-866916A25D7B}" srcOrd="2" destOrd="0" presId="urn:microsoft.com/office/officeart/2018/2/layout/IconVerticalSolidList"/>
    <dgm:cxn modelId="{D6E282B7-DFB5-4F76-8B6A-4CEC12FD7F5C}" type="presParOf" srcId="{733115CA-BD0F-4CFF-9194-77225F1B081A}" destId="{9AED5629-F841-4B6A-8645-6EE0B2E88CD4}" srcOrd="3" destOrd="0" presId="urn:microsoft.com/office/officeart/2018/2/layout/IconVerticalSolidList"/>
    <dgm:cxn modelId="{F26B4C95-D70A-4937-929F-A908978EFD77}" type="presParOf" srcId="{C3940D33-982B-4D2B-BA5B-DC13E20BCE39}" destId="{9DB1BF89-453C-4A00-A9BC-D2A6AF9E8E76}" srcOrd="5" destOrd="0" presId="urn:microsoft.com/office/officeart/2018/2/layout/IconVerticalSolidList"/>
    <dgm:cxn modelId="{B84BE415-5688-4043-BBB8-A1E3F800721F}" type="presParOf" srcId="{C3940D33-982B-4D2B-BA5B-DC13E20BCE39}" destId="{444983DB-346A-46EE-A4B6-4391BECFC0FA}" srcOrd="6" destOrd="0" presId="urn:microsoft.com/office/officeart/2018/2/layout/IconVerticalSolidList"/>
    <dgm:cxn modelId="{CF6F7861-4459-4F09-AA37-CB1B8C62F32B}" type="presParOf" srcId="{444983DB-346A-46EE-A4B6-4391BECFC0FA}" destId="{F6A1B6B9-D860-494F-9145-057E52E8EA66}" srcOrd="0" destOrd="0" presId="urn:microsoft.com/office/officeart/2018/2/layout/IconVerticalSolidList"/>
    <dgm:cxn modelId="{91539868-B386-42CB-B63B-D7523A4C4E08}" type="presParOf" srcId="{444983DB-346A-46EE-A4B6-4391BECFC0FA}" destId="{1D4855F9-788A-47D6-8CC8-9E6237DBCE57}" srcOrd="1" destOrd="0" presId="urn:microsoft.com/office/officeart/2018/2/layout/IconVerticalSolidList"/>
    <dgm:cxn modelId="{B1C1566F-C5ED-437F-ABC8-C79E29D6058C}" type="presParOf" srcId="{444983DB-346A-46EE-A4B6-4391BECFC0FA}" destId="{78BADFC3-21F0-4E8C-96F6-D7AFC7FF8B8A}" srcOrd="2" destOrd="0" presId="urn:microsoft.com/office/officeart/2018/2/layout/IconVerticalSolidList"/>
    <dgm:cxn modelId="{96DFCA8A-D57F-4BBF-BC75-BFC10AF020B4}" type="presParOf" srcId="{444983DB-346A-46EE-A4B6-4391BECFC0FA}" destId="{B55B334D-E6C0-478C-BC99-ACBF5F50A82D}" srcOrd="3" destOrd="0" presId="urn:microsoft.com/office/officeart/2018/2/layout/IconVerticalSolidList"/>
    <dgm:cxn modelId="{24EC2EA5-080A-4A2E-BD95-8326DDB985AA}" type="presParOf" srcId="{C3940D33-982B-4D2B-BA5B-DC13E20BCE39}" destId="{5D8308B4-F1F2-4354-822A-3C8B53215154}" srcOrd="7" destOrd="0" presId="urn:microsoft.com/office/officeart/2018/2/layout/IconVerticalSolidList"/>
    <dgm:cxn modelId="{E91AF15C-3C2D-4861-80C8-8E3EB39071FE}" type="presParOf" srcId="{C3940D33-982B-4D2B-BA5B-DC13E20BCE39}" destId="{82EF2EA6-8808-4DE2-8633-1B7CF2C0FAEC}" srcOrd="8" destOrd="0" presId="urn:microsoft.com/office/officeart/2018/2/layout/IconVerticalSolidList"/>
    <dgm:cxn modelId="{EF5B2261-98F8-4A05-9693-DFAC42A41511}" type="presParOf" srcId="{82EF2EA6-8808-4DE2-8633-1B7CF2C0FAEC}" destId="{F5617896-9735-4597-B92E-9CADDC4415BB}" srcOrd="0" destOrd="0" presId="urn:microsoft.com/office/officeart/2018/2/layout/IconVerticalSolidList"/>
    <dgm:cxn modelId="{CA3397EE-A236-44A4-9999-E05EC760E9E6}" type="presParOf" srcId="{82EF2EA6-8808-4DE2-8633-1B7CF2C0FAEC}" destId="{9C86BED4-C6E2-4BFC-9A8E-CF32303B4158}" srcOrd="1" destOrd="0" presId="urn:microsoft.com/office/officeart/2018/2/layout/IconVerticalSolidList"/>
    <dgm:cxn modelId="{BB55D680-C015-497E-B1B6-449530EE5CD1}" type="presParOf" srcId="{82EF2EA6-8808-4DE2-8633-1B7CF2C0FAEC}" destId="{3849C4E8-EA7B-4BD1-8029-ACB33EA15192}" srcOrd="2" destOrd="0" presId="urn:microsoft.com/office/officeart/2018/2/layout/IconVerticalSolidList"/>
    <dgm:cxn modelId="{C0FBA67D-D44E-44D7-8FF3-01CF890F3EA1}" type="presParOf" srcId="{82EF2EA6-8808-4DE2-8633-1B7CF2C0FAEC}" destId="{56A4AE8A-8741-4BD3-8C82-2A28CC30EE5C}" srcOrd="3" destOrd="0" presId="urn:microsoft.com/office/officeart/2018/2/layout/IconVerticalSolidLis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842497C-5F1B-44A3-B64E-55867E6FA2CF}" type="doc">
      <dgm:prSet loTypeId="urn:microsoft.com/office/officeart/2005/8/layout/hierarchy1" loCatId="hierarchy" qsTypeId="urn:microsoft.com/office/officeart/2005/8/quickstyle/simple2" qsCatId="simple" csTypeId="urn:microsoft.com/office/officeart/2005/8/colors/accent3_2" csCatId="accent3"/>
      <dgm:spPr/>
      <dgm:t>
        <a:bodyPr/>
        <a:lstStyle/>
        <a:p>
          <a:endParaRPr lang="en-US"/>
        </a:p>
      </dgm:t>
    </dgm:pt>
    <dgm:pt modelId="{C56193A1-DBE6-488B-93B5-C0A3A177C920}">
      <dgm:prSet/>
      <dgm:spPr/>
      <dgm:t>
        <a:bodyPr/>
        <a:lstStyle/>
        <a:p>
          <a:r>
            <a:rPr lang="en-US" b="0" i="0" dirty="0"/>
            <a:t>Of all pregnancies to women aged 15-49 ending in the three years before the survey, 80% resulted in live births and 20% resulted in pregnancy losses. Among pregnancy losses, 9% were miscarriages, 10% were induced abortions, and 1% were stillbirths.</a:t>
          </a:r>
          <a:endParaRPr lang="en-US" dirty="0"/>
        </a:p>
      </dgm:t>
    </dgm:pt>
    <dgm:pt modelId="{5EF8140D-FC1C-45D5-89D6-2F67466FF263}" type="parTrans" cxnId="{F1355A18-F775-485F-88E1-989C7555A0BD}">
      <dgm:prSet/>
      <dgm:spPr/>
      <dgm:t>
        <a:bodyPr/>
        <a:lstStyle/>
        <a:p>
          <a:endParaRPr lang="en-US"/>
        </a:p>
      </dgm:t>
    </dgm:pt>
    <dgm:pt modelId="{F4E5DD65-FB6B-433D-8EE9-C64841D7E61A}" type="sibTrans" cxnId="{F1355A18-F775-485F-88E1-989C7555A0BD}">
      <dgm:prSet/>
      <dgm:spPr/>
      <dgm:t>
        <a:bodyPr/>
        <a:lstStyle/>
        <a:p>
          <a:endParaRPr lang="en-US"/>
        </a:p>
      </dgm:t>
    </dgm:pt>
    <dgm:pt modelId="{B155B4D0-7BB7-47BD-98A9-47D25F6C2003}">
      <dgm:prSet/>
      <dgm:spPr/>
      <dgm:t>
        <a:bodyPr/>
        <a:lstStyle/>
        <a:p>
          <a:r>
            <a:rPr lang="en-US" dirty="0"/>
            <a:t>The country’s new Constitution of 2015 and the 2018 SMRHR Act guarantee the right to an abortion as a fundamental right for every woman.</a:t>
          </a:r>
        </a:p>
      </dgm:t>
    </dgm:pt>
    <dgm:pt modelId="{B49829D6-2D74-452E-807D-F7E95B812AA4}" type="parTrans" cxnId="{4B4D5FAC-A92E-4745-B3E9-94FC2EE38AF1}">
      <dgm:prSet/>
      <dgm:spPr/>
      <dgm:t>
        <a:bodyPr/>
        <a:lstStyle/>
        <a:p>
          <a:endParaRPr lang="en-US"/>
        </a:p>
      </dgm:t>
    </dgm:pt>
    <dgm:pt modelId="{8FAE761E-AA57-44AA-9CFA-22F989D1E3E4}" type="sibTrans" cxnId="{4B4D5FAC-A92E-4745-B3E9-94FC2EE38AF1}">
      <dgm:prSet/>
      <dgm:spPr/>
      <dgm:t>
        <a:bodyPr/>
        <a:lstStyle/>
        <a:p>
          <a:endParaRPr lang="en-US"/>
        </a:p>
      </dgm:t>
    </dgm:pt>
    <dgm:pt modelId="{4D373A2F-E3CA-4C04-AD8C-F6BF25A46260}" type="pres">
      <dgm:prSet presAssocID="{8842497C-5F1B-44A3-B64E-55867E6FA2CF}" presName="hierChild1" presStyleCnt="0">
        <dgm:presLayoutVars>
          <dgm:chPref val="1"/>
          <dgm:dir/>
          <dgm:animOne val="branch"/>
          <dgm:animLvl val="lvl"/>
          <dgm:resizeHandles/>
        </dgm:presLayoutVars>
      </dgm:prSet>
      <dgm:spPr/>
    </dgm:pt>
    <dgm:pt modelId="{F268511F-AE3F-4FE0-A952-2378184613EA}" type="pres">
      <dgm:prSet presAssocID="{C56193A1-DBE6-488B-93B5-C0A3A177C920}" presName="hierRoot1" presStyleCnt="0"/>
      <dgm:spPr/>
    </dgm:pt>
    <dgm:pt modelId="{806CBEDE-98AF-4EB2-AAF2-33D1E04F13A4}" type="pres">
      <dgm:prSet presAssocID="{C56193A1-DBE6-488B-93B5-C0A3A177C920}" presName="composite" presStyleCnt="0"/>
      <dgm:spPr/>
    </dgm:pt>
    <dgm:pt modelId="{5627C60F-6EAC-4F98-A3E9-7BE9DAD822F9}" type="pres">
      <dgm:prSet presAssocID="{C56193A1-DBE6-488B-93B5-C0A3A177C920}" presName="background" presStyleLbl="node0" presStyleIdx="0" presStyleCnt="2"/>
      <dgm:spPr>
        <a:solidFill>
          <a:schemeClr val="tx2">
            <a:lumMod val="50000"/>
            <a:lumOff val="50000"/>
          </a:schemeClr>
        </a:solidFill>
        <a:ln>
          <a:solidFill>
            <a:schemeClr val="bg2">
              <a:lumMod val="20000"/>
              <a:lumOff val="80000"/>
            </a:schemeClr>
          </a:solidFill>
        </a:ln>
      </dgm:spPr>
    </dgm:pt>
    <dgm:pt modelId="{12977B7F-2A2F-4550-A3A3-F34470EA18F4}" type="pres">
      <dgm:prSet presAssocID="{C56193A1-DBE6-488B-93B5-C0A3A177C920}" presName="text" presStyleLbl="fgAcc0" presStyleIdx="0" presStyleCnt="2" custLinFactNeighborX="-28" custLinFactNeighborY="695">
        <dgm:presLayoutVars>
          <dgm:chPref val="3"/>
        </dgm:presLayoutVars>
      </dgm:prSet>
      <dgm:spPr/>
    </dgm:pt>
    <dgm:pt modelId="{CDF35B89-4B8B-454E-97C7-95C7C446A793}" type="pres">
      <dgm:prSet presAssocID="{C56193A1-DBE6-488B-93B5-C0A3A177C920}" presName="hierChild2" presStyleCnt="0"/>
      <dgm:spPr/>
    </dgm:pt>
    <dgm:pt modelId="{7B0AF8E3-7199-4A79-B20C-61D25A9A604A}" type="pres">
      <dgm:prSet presAssocID="{B155B4D0-7BB7-47BD-98A9-47D25F6C2003}" presName="hierRoot1" presStyleCnt="0"/>
      <dgm:spPr/>
    </dgm:pt>
    <dgm:pt modelId="{8A9C26CB-E876-441C-9D56-C37843F7ED91}" type="pres">
      <dgm:prSet presAssocID="{B155B4D0-7BB7-47BD-98A9-47D25F6C2003}" presName="composite" presStyleCnt="0"/>
      <dgm:spPr/>
    </dgm:pt>
    <dgm:pt modelId="{9ED4BC66-DB93-48DA-8CD3-907181EECC11}" type="pres">
      <dgm:prSet presAssocID="{B155B4D0-7BB7-47BD-98A9-47D25F6C2003}" presName="background" presStyleLbl="node0" presStyleIdx="1" presStyleCnt="2"/>
      <dgm:spPr>
        <a:solidFill>
          <a:schemeClr val="tx2">
            <a:lumMod val="50000"/>
            <a:lumOff val="50000"/>
          </a:schemeClr>
        </a:solidFill>
        <a:ln>
          <a:solidFill>
            <a:schemeClr val="bg2">
              <a:lumMod val="20000"/>
              <a:lumOff val="80000"/>
            </a:schemeClr>
          </a:solidFill>
        </a:ln>
      </dgm:spPr>
    </dgm:pt>
    <dgm:pt modelId="{4D2B70C8-6EF0-4842-B79B-F622F8F8BC09}" type="pres">
      <dgm:prSet presAssocID="{B155B4D0-7BB7-47BD-98A9-47D25F6C2003}" presName="text" presStyleLbl="fgAcc0" presStyleIdx="1" presStyleCnt="2">
        <dgm:presLayoutVars>
          <dgm:chPref val="3"/>
        </dgm:presLayoutVars>
      </dgm:prSet>
      <dgm:spPr/>
    </dgm:pt>
    <dgm:pt modelId="{B10E4507-6738-4CB8-9F4F-5E3CF712C24E}" type="pres">
      <dgm:prSet presAssocID="{B155B4D0-7BB7-47BD-98A9-47D25F6C2003}" presName="hierChild2" presStyleCnt="0"/>
      <dgm:spPr/>
    </dgm:pt>
  </dgm:ptLst>
  <dgm:cxnLst>
    <dgm:cxn modelId="{F1355A18-F775-485F-88E1-989C7555A0BD}" srcId="{8842497C-5F1B-44A3-B64E-55867E6FA2CF}" destId="{C56193A1-DBE6-488B-93B5-C0A3A177C920}" srcOrd="0" destOrd="0" parTransId="{5EF8140D-FC1C-45D5-89D6-2F67466FF263}" sibTransId="{F4E5DD65-FB6B-433D-8EE9-C64841D7E61A}"/>
    <dgm:cxn modelId="{93BFE04C-993C-40B1-B045-BA4DFBFD331E}" type="presOf" srcId="{8842497C-5F1B-44A3-B64E-55867E6FA2CF}" destId="{4D373A2F-E3CA-4C04-AD8C-F6BF25A46260}" srcOrd="0" destOrd="0" presId="urn:microsoft.com/office/officeart/2005/8/layout/hierarchy1"/>
    <dgm:cxn modelId="{0F071296-3C42-4B53-B751-1E1F18986127}" type="presOf" srcId="{C56193A1-DBE6-488B-93B5-C0A3A177C920}" destId="{12977B7F-2A2F-4550-A3A3-F34470EA18F4}" srcOrd="0" destOrd="0" presId="urn:microsoft.com/office/officeart/2005/8/layout/hierarchy1"/>
    <dgm:cxn modelId="{4B4D5FAC-A92E-4745-B3E9-94FC2EE38AF1}" srcId="{8842497C-5F1B-44A3-B64E-55867E6FA2CF}" destId="{B155B4D0-7BB7-47BD-98A9-47D25F6C2003}" srcOrd="1" destOrd="0" parTransId="{B49829D6-2D74-452E-807D-F7E95B812AA4}" sibTransId="{8FAE761E-AA57-44AA-9CFA-22F989D1E3E4}"/>
    <dgm:cxn modelId="{699B58E3-FBA1-43B2-B5D2-747CA759C265}" type="presOf" srcId="{B155B4D0-7BB7-47BD-98A9-47D25F6C2003}" destId="{4D2B70C8-6EF0-4842-B79B-F622F8F8BC09}" srcOrd="0" destOrd="0" presId="urn:microsoft.com/office/officeart/2005/8/layout/hierarchy1"/>
    <dgm:cxn modelId="{DE553DC6-54FB-4748-8165-5924B80DC3A2}" type="presParOf" srcId="{4D373A2F-E3CA-4C04-AD8C-F6BF25A46260}" destId="{F268511F-AE3F-4FE0-A952-2378184613EA}" srcOrd="0" destOrd="0" presId="urn:microsoft.com/office/officeart/2005/8/layout/hierarchy1"/>
    <dgm:cxn modelId="{A5A82C4F-2BF8-4C5A-B34F-C5D59E736093}" type="presParOf" srcId="{F268511F-AE3F-4FE0-A952-2378184613EA}" destId="{806CBEDE-98AF-4EB2-AAF2-33D1E04F13A4}" srcOrd="0" destOrd="0" presId="urn:microsoft.com/office/officeart/2005/8/layout/hierarchy1"/>
    <dgm:cxn modelId="{9DF4F768-FA36-43C1-8908-2EB2DE3DF80D}" type="presParOf" srcId="{806CBEDE-98AF-4EB2-AAF2-33D1E04F13A4}" destId="{5627C60F-6EAC-4F98-A3E9-7BE9DAD822F9}" srcOrd="0" destOrd="0" presId="urn:microsoft.com/office/officeart/2005/8/layout/hierarchy1"/>
    <dgm:cxn modelId="{365F2C31-82A2-4FD6-9F59-AD423DF9483D}" type="presParOf" srcId="{806CBEDE-98AF-4EB2-AAF2-33D1E04F13A4}" destId="{12977B7F-2A2F-4550-A3A3-F34470EA18F4}" srcOrd="1" destOrd="0" presId="urn:microsoft.com/office/officeart/2005/8/layout/hierarchy1"/>
    <dgm:cxn modelId="{BC5A2D65-6129-4E81-9892-C9F683FFF11E}" type="presParOf" srcId="{F268511F-AE3F-4FE0-A952-2378184613EA}" destId="{CDF35B89-4B8B-454E-97C7-95C7C446A793}" srcOrd="1" destOrd="0" presId="urn:microsoft.com/office/officeart/2005/8/layout/hierarchy1"/>
    <dgm:cxn modelId="{56771E71-D9D6-4A08-92A6-A8F0D15F202C}" type="presParOf" srcId="{4D373A2F-E3CA-4C04-AD8C-F6BF25A46260}" destId="{7B0AF8E3-7199-4A79-B20C-61D25A9A604A}" srcOrd="1" destOrd="0" presId="urn:microsoft.com/office/officeart/2005/8/layout/hierarchy1"/>
    <dgm:cxn modelId="{157F629C-8D4A-4DE4-92A0-F8890BD4D6B8}" type="presParOf" srcId="{7B0AF8E3-7199-4A79-B20C-61D25A9A604A}" destId="{8A9C26CB-E876-441C-9D56-C37843F7ED91}" srcOrd="0" destOrd="0" presId="urn:microsoft.com/office/officeart/2005/8/layout/hierarchy1"/>
    <dgm:cxn modelId="{FB2D4852-C9A6-49B8-9661-39353B8BE9B4}" type="presParOf" srcId="{8A9C26CB-E876-441C-9D56-C37843F7ED91}" destId="{9ED4BC66-DB93-48DA-8CD3-907181EECC11}" srcOrd="0" destOrd="0" presId="urn:microsoft.com/office/officeart/2005/8/layout/hierarchy1"/>
    <dgm:cxn modelId="{48B64C6D-0935-45C6-AC1B-176653913813}" type="presParOf" srcId="{8A9C26CB-E876-441C-9D56-C37843F7ED91}" destId="{4D2B70C8-6EF0-4842-B79B-F622F8F8BC09}" srcOrd="1" destOrd="0" presId="urn:microsoft.com/office/officeart/2005/8/layout/hierarchy1"/>
    <dgm:cxn modelId="{095349D6-1CA6-4B19-8031-03792058E463}" type="presParOf" srcId="{7B0AF8E3-7199-4A79-B20C-61D25A9A604A}" destId="{B10E4507-6738-4CB8-9F4F-5E3CF712C24E}"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4693D06-4109-4109-B748-F89CC21FD889}"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7B7FA931-0F6E-4536-8B69-3FEADA70A126}">
      <dgm:prSet/>
      <dgm:spPr/>
      <dgm:t>
        <a:bodyPr/>
        <a:lstStyle/>
        <a:p>
          <a:pPr>
            <a:lnSpc>
              <a:spcPct val="100000"/>
            </a:lnSpc>
          </a:pPr>
          <a:r>
            <a:rPr lang="en-US" dirty="0"/>
            <a:t>Policymaking practice is wrong as it begins usually with a purpose to be achieved in a political economy. </a:t>
          </a:r>
        </a:p>
      </dgm:t>
    </dgm:pt>
    <dgm:pt modelId="{ABE1AE64-6983-4860-9310-98096FB8DC7B}" type="parTrans" cxnId="{1F96DBE7-AD5C-4D7B-A9AA-FAF1189BC33E}">
      <dgm:prSet/>
      <dgm:spPr/>
      <dgm:t>
        <a:bodyPr/>
        <a:lstStyle/>
        <a:p>
          <a:endParaRPr lang="en-US"/>
        </a:p>
      </dgm:t>
    </dgm:pt>
    <dgm:pt modelId="{E5B1EA20-8E55-45D6-BC11-7AF637FD7EC4}" type="sibTrans" cxnId="{1F96DBE7-AD5C-4D7B-A9AA-FAF1189BC33E}">
      <dgm:prSet/>
      <dgm:spPr/>
      <dgm:t>
        <a:bodyPr/>
        <a:lstStyle/>
        <a:p>
          <a:endParaRPr lang="en-US"/>
        </a:p>
      </dgm:t>
    </dgm:pt>
    <dgm:pt modelId="{785450BC-DE1A-4B06-8341-22C947C54390}">
      <dgm:prSet/>
      <dgm:spPr/>
      <dgm:t>
        <a:bodyPr/>
        <a:lstStyle/>
        <a:p>
          <a:pPr>
            <a:lnSpc>
              <a:spcPct val="100000"/>
            </a:lnSpc>
          </a:pPr>
          <a:r>
            <a:rPr lang="en-US" dirty="0"/>
            <a:t>Bureaucrats mostly have generic knowledge as they enter the government system with general knowledge.</a:t>
          </a:r>
        </a:p>
      </dgm:t>
    </dgm:pt>
    <dgm:pt modelId="{53CDA2B9-A73C-4B48-9081-286A76343013}" type="parTrans" cxnId="{FF1DC799-840D-40C7-A614-CBE3048D504A}">
      <dgm:prSet/>
      <dgm:spPr/>
      <dgm:t>
        <a:bodyPr/>
        <a:lstStyle/>
        <a:p>
          <a:endParaRPr lang="en-US"/>
        </a:p>
      </dgm:t>
    </dgm:pt>
    <dgm:pt modelId="{209E527E-7275-42AC-BC2F-D79AEBAC0606}" type="sibTrans" cxnId="{FF1DC799-840D-40C7-A614-CBE3048D504A}">
      <dgm:prSet/>
      <dgm:spPr/>
      <dgm:t>
        <a:bodyPr/>
        <a:lstStyle/>
        <a:p>
          <a:endParaRPr lang="en-US"/>
        </a:p>
      </dgm:t>
    </dgm:pt>
    <dgm:pt modelId="{97386A96-DBA7-43DC-B37E-B2F2FF26F4DE}">
      <dgm:prSet/>
      <dgm:spPr/>
      <dgm:t>
        <a:bodyPr/>
        <a:lstStyle/>
        <a:p>
          <a:pPr>
            <a:lnSpc>
              <a:spcPct val="100000"/>
            </a:lnSpc>
          </a:pPr>
          <a:r>
            <a:rPr lang="en-US" dirty="0"/>
            <a:t>They frequently get transferred from one department to another and the policies, they introduced generally do not make civil servants accountable</a:t>
          </a:r>
        </a:p>
      </dgm:t>
    </dgm:pt>
    <dgm:pt modelId="{A0A9B10F-2F22-4F79-AE03-ED0A36FE697A}" type="parTrans" cxnId="{804DEBCE-196B-4166-A9C5-0946DC5021A6}">
      <dgm:prSet/>
      <dgm:spPr/>
      <dgm:t>
        <a:bodyPr/>
        <a:lstStyle/>
        <a:p>
          <a:endParaRPr lang="en-US"/>
        </a:p>
      </dgm:t>
    </dgm:pt>
    <dgm:pt modelId="{84B2D630-2B5B-413B-A816-A01F8E53939B}" type="sibTrans" cxnId="{804DEBCE-196B-4166-A9C5-0946DC5021A6}">
      <dgm:prSet/>
      <dgm:spPr/>
      <dgm:t>
        <a:bodyPr/>
        <a:lstStyle/>
        <a:p>
          <a:endParaRPr lang="en-US"/>
        </a:p>
      </dgm:t>
    </dgm:pt>
    <dgm:pt modelId="{A05A0E69-EA3A-4649-96B4-2CB5A683666C}" type="pres">
      <dgm:prSet presAssocID="{A4693D06-4109-4109-B748-F89CC21FD889}" presName="root" presStyleCnt="0">
        <dgm:presLayoutVars>
          <dgm:dir/>
          <dgm:resizeHandles val="exact"/>
        </dgm:presLayoutVars>
      </dgm:prSet>
      <dgm:spPr/>
    </dgm:pt>
    <dgm:pt modelId="{5BBA3904-5807-4575-A0CC-E777BD463291}" type="pres">
      <dgm:prSet presAssocID="{7B7FA931-0F6E-4536-8B69-3FEADA70A126}" presName="compNode" presStyleCnt="0"/>
      <dgm:spPr/>
    </dgm:pt>
    <dgm:pt modelId="{3CC27B44-0690-4A9D-86B9-38D2CAA61B23}" type="pres">
      <dgm:prSet presAssocID="{7B7FA931-0F6E-4536-8B69-3FEADA70A126}" presName="bgRect" presStyleLbl="bgShp" presStyleIdx="0" presStyleCnt="3"/>
      <dgm:spPr/>
    </dgm:pt>
    <dgm:pt modelId="{FF921E13-88E9-43CC-BEB7-6FB1D138348C}" type="pres">
      <dgm:prSet presAssocID="{7B7FA931-0F6E-4536-8B69-3FEADA70A126}"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Bank"/>
        </a:ext>
      </dgm:extLst>
    </dgm:pt>
    <dgm:pt modelId="{AF415A75-DBCD-4ACD-A4E7-47EAC36CEA3C}" type="pres">
      <dgm:prSet presAssocID="{7B7FA931-0F6E-4536-8B69-3FEADA70A126}" presName="spaceRect" presStyleCnt="0"/>
      <dgm:spPr/>
    </dgm:pt>
    <dgm:pt modelId="{280CC36D-309F-4DE9-B4DA-7B4B07E56DB3}" type="pres">
      <dgm:prSet presAssocID="{7B7FA931-0F6E-4536-8B69-3FEADA70A126}" presName="parTx" presStyleLbl="revTx" presStyleIdx="0" presStyleCnt="3">
        <dgm:presLayoutVars>
          <dgm:chMax val="0"/>
          <dgm:chPref val="0"/>
        </dgm:presLayoutVars>
      </dgm:prSet>
      <dgm:spPr/>
    </dgm:pt>
    <dgm:pt modelId="{09E5DD32-B006-4522-A444-207F20450651}" type="pres">
      <dgm:prSet presAssocID="{E5B1EA20-8E55-45D6-BC11-7AF637FD7EC4}" presName="sibTrans" presStyleCnt="0"/>
      <dgm:spPr/>
    </dgm:pt>
    <dgm:pt modelId="{080D2C7D-F953-4B96-BCFC-D591015DD078}" type="pres">
      <dgm:prSet presAssocID="{785450BC-DE1A-4B06-8341-22C947C54390}" presName="compNode" presStyleCnt="0"/>
      <dgm:spPr/>
    </dgm:pt>
    <dgm:pt modelId="{99A2BDA3-FCD6-47D6-AAEB-EB0F15F7464C}" type="pres">
      <dgm:prSet presAssocID="{785450BC-DE1A-4B06-8341-22C947C54390}" presName="bgRect" presStyleLbl="bgShp" presStyleIdx="1" presStyleCnt="3"/>
      <dgm:spPr/>
    </dgm:pt>
    <dgm:pt modelId="{67747CD5-6053-45B2-AF49-5F166939102A}" type="pres">
      <dgm:prSet presAssocID="{785450BC-DE1A-4B06-8341-22C947C54390}"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Lecturer"/>
        </a:ext>
      </dgm:extLst>
    </dgm:pt>
    <dgm:pt modelId="{702C9C91-E986-497E-AC13-1796FFEA6480}" type="pres">
      <dgm:prSet presAssocID="{785450BC-DE1A-4B06-8341-22C947C54390}" presName="spaceRect" presStyleCnt="0"/>
      <dgm:spPr/>
    </dgm:pt>
    <dgm:pt modelId="{D1D1CF0D-A8DC-4F94-A355-FA1AD199D7FB}" type="pres">
      <dgm:prSet presAssocID="{785450BC-DE1A-4B06-8341-22C947C54390}" presName="parTx" presStyleLbl="revTx" presStyleIdx="1" presStyleCnt="3">
        <dgm:presLayoutVars>
          <dgm:chMax val="0"/>
          <dgm:chPref val="0"/>
        </dgm:presLayoutVars>
      </dgm:prSet>
      <dgm:spPr/>
    </dgm:pt>
    <dgm:pt modelId="{C5DB2D7B-25CF-4C72-A965-67DB98F8EB57}" type="pres">
      <dgm:prSet presAssocID="{209E527E-7275-42AC-BC2F-D79AEBAC0606}" presName="sibTrans" presStyleCnt="0"/>
      <dgm:spPr/>
    </dgm:pt>
    <dgm:pt modelId="{18BCF388-06EB-4F62-9ADD-CCB094F68958}" type="pres">
      <dgm:prSet presAssocID="{97386A96-DBA7-43DC-B37E-B2F2FF26F4DE}" presName="compNode" presStyleCnt="0"/>
      <dgm:spPr/>
    </dgm:pt>
    <dgm:pt modelId="{E07C93D7-8952-4546-B2FF-1B394E278A1D}" type="pres">
      <dgm:prSet presAssocID="{97386A96-DBA7-43DC-B37E-B2F2FF26F4DE}" presName="bgRect" presStyleLbl="bgShp" presStyleIdx="2" presStyleCnt="3"/>
      <dgm:spPr/>
    </dgm:pt>
    <dgm:pt modelId="{38D801C0-895C-4718-AE49-37AADC808F3B}" type="pres">
      <dgm:prSet presAssocID="{97386A96-DBA7-43DC-B37E-B2F2FF26F4DE}"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Judge"/>
        </a:ext>
      </dgm:extLst>
    </dgm:pt>
    <dgm:pt modelId="{8FE86606-FF91-4487-8684-3E519732214C}" type="pres">
      <dgm:prSet presAssocID="{97386A96-DBA7-43DC-B37E-B2F2FF26F4DE}" presName="spaceRect" presStyleCnt="0"/>
      <dgm:spPr/>
    </dgm:pt>
    <dgm:pt modelId="{DE353E3E-D522-4BEC-856E-F2284E7F15DA}" type="pres">
      <dgm:prSet presAssocID="{97386A96-DBA7-43DC-B37E-B2F2FF26F4DE}" presName="parTx" presStyleLbl="revTx" presStyleIdx="2" presStyleCnt="3">
        <dgm:presLayoutVars>
          <dgm:chMax val="0"/>
          <dgm:chPref val="0"/>
        </dgm:presLayoutVars>
      </dgm:prSet>
      <dgm:spPr/>
    </dgm:pt>
  </dgm:ptLst>
  <dgm:cxnLst>
    <dgm:cxn modelId="{D7BB9D1B-67F9-4776-AEE4-608B7D4A4E79}" type="presOf" srcId="{97386A96-DBA7-43DC-B37E-B2F2FF26F4DE}" destId="{DE353E3E-D522-4BEC-856E-F2284E7F15DA}" srcOrd="0" destOrd="0" presId="urn:microsoft.com/office/officeart/2018/2/layout/IconVerticalSolidList"/>
    <dgm:cxn modelId="{DAD5E245-711C-46E3-81A5-72E0E9C91D95}" type="presOf" srcId="{7B7FA931-0F6E-4536-8B69-3FEADA70A126}" destId="{280CC36D-309F-4DE9-B4DA-7B4B07E56DB3}" srcOrd="0" destOrd="0" presId="urn:microsoft.com/office/officeart/2018/2/layout/IconVerticalSolidList"/>
    <dgm:cxn modelId="{FF1DC799-840D-40C7-A614-CBE3048D504A}" srcId="{A4693D06-4109-4109-B748-F89CC21FD889}" destId="{785450BC-DE1A-4B06-8341-22C947C54390}" srcOrd="1" destOrd="0" parTransId="{53CDA2B9-A73C-4B48-9081-286A76343013}" sibTransId="{209E527E-7275-42AC-BC2F-D79AEBAC0606}"/>
    <dgm:cxn modelId="{D0B0FAA8-0B37-4314-A535-68839BE63FB4}" type="presOf" srcId="{A4693D06-4109-4109-B748-F89CC21FD889}" destId="{A05A0E69-EA3A-4649-96B4-2CB5A683666C}" srcOrd="0" destOrd="0" presId="urn:microsoft.com/office/officeart/2018/2/layout/IconVerticalSolidList"/>
    <dgm:cxn modelId="{804DEBCE-196B-4166-A9C5-0946DC5021A6}" srcId="{A4693D06-4109-4109-B748-F89CC21FD889}" destId="{97386A96-DBA7-43DC-B37E-B2F2FF26F4DE}" srcOrd="2" destOrd="0" parTransId="{A0A9B10F-2F22-4F79-AE03-ED0A36FE697A}" sibTransId="{84B2D630-2B5B-413B-A816-A01F8E53939B}"/>
    <dgm:cxn modelId="{1F96DBE7-AD5C-4D7B-A9AA-FAF1189BC33E}" srcId="{A4693D06-4109-4109-B748-F89CC21FD889}" destId="{7B7FA931-0F6E-4536-8B69-3FEADA70A126}" srcOrd="0" destOrd="0" parTransId="{ABE1AE64-6983-4860-9310-98096FB8DC7B}" sibTransId="{E5B1EA20-8E55-45D6-BC11-7AF637FD7EC4}"/>
    <dgm:cxn modelId="{131902FE-6BF4-412F-A045-9C4B827AA974}" type="presOf" srcId="{785450BC-DE1A-4B06-8341-22C947C54390}" destId="{D1D1CF0D-A8DC-4F94-A355-FA1AD199D7FB}" srcOrd="0" destOrd="0" presId="urn:microsoft.com/office/officeart/2018/2/layout/IconVerticalSolidList"/>
    <dgm:cxn modelId="{22BC88BE-E1DC-40BC-946E-E269B5D1E7F2}" type="presParOf" srcId="{A05A0E69-EA3A-4649-96B4-2CB5A683666C}" destId="{5BBA3904-5807-4575-A0CC-E777BD463291}" srcOrd="0" destOrd="0" presId="urn:microsoft.com/office/officeart/2018/2/layout/IconVerticalSolidList"/>
    <dgm:cxn modelId="{F00ACC73-4E70-403F-B9C2-7C35415D6D8D}" type="presParOf" srcId="{5BBA3904-5807-4575-A0CC-E777BD463291}" destId="{3CC27B44-0690-4A9D-86B9-38D2CAA61B23}" srcOrd="0" destOrd="0" presId="urn:microsoft.com/office/officeart/2018/2/layout/IconVerticalSolidList"/>
    <dgm:cxn modelId="{3B8C3D8A-FA3D-43D8-B4F0-73ED96999A32}" type="presParOf" srcId="{5BBA3904-5807-4575-A0CC-E777BD463291}" destId="{FF921E13-88E9-43CC-BEB7-6FB1D138348C}" srcOrd="1" destOrd="0" presId="urn:microsoft.com/office/officeart/2018/2/layout/IconVerticalSolidList"/>
    <dgm:cxn modelId="{89EECBCE-8A18-44EE-8603-9577D68E89C8}" type="presParOf" srcId="{5BBA3904-5807-4575-A0CC-E777BD463291}" destId="{AF415A75-DBCD-4ACD-A4E7-47EAC36CEA3C}" srcOrd="2" destOrd="0" presId="urn:microsoft.com/office/officeart/2018/2/layout/IconVerticalSolidList"/>
    <dgm:cxn modelId="{B79A0287-9BFD-450F-944A-3DE2411C7EBE}" type="presParOf" srcId="{5BBA3904-5807-4575-A0CC-E777BD463291}" destId="{280CC36D-309F-4DE9-B4DA-7B4B07E56DB3}" srcOrd="3" destOrd="0" presId="urn:microsoft.com/office/officeart/2018/2/layout/IconVerticalSolidList"/>
    <dgm:cxn modelId="{7748DA56-779D-4BA8-A1BA-076B3EAAB559}" type="presParOf" srcId="{A05A0E69-EA3A-4649-96B4-2CB5A683666C}" destId="{09E5DD32-B006-4522-A444-207F20450651}" srcOrd="1" destOrd="0" presId="urn:microsoft.com/office/officeart/2018/2/layout/IconVerticalSolidList"/>
    <dgm:cxn modelId="{F1E7388F-021C-4645-8A40-2E3D5585A163}" type="presParOf" srcId="{A05A0E69-EA3A-4649-96B4-2CB5A683666C}" destId="{080D2C7D-F953-4B96-BCFC-D591015DD078}" srcOrd="2" destOrd="0" presId="urn:microsoft.com/office/officeart/2018/2/layout/IconVerticalSolidList"/>
    <dgm:cxn modelId="{94E343B0-D7C8-4A4C-A414-642C2A363BD1}" type="presParOf" srcId="{080D2C7D-F953-4B96-BCFC-D591015DD078}" destId="{99A2BDA3-FCD6-47D6-AAEB-EB0F15F7464C}" srcOrd="0" destOrd="0" presId="urn:microsoft.com/office/officeart/2018/2/layout/IconVerticalSolidList"/>
    <dgm:cxn modelId="{A0526E6D-6665-4C00-99DC-8A81356C9570}" type="presParOf" srcId="{080D2C7D-F953-4B96-BCFC-D591015DD078}" destId="{67747CD5-6053-45B2-AF49-5F166939102A}" srcOrd="1" destOrd="0" presId="urn:microsoft.com/office/officeart/2018/2/layout/IconVerticalSolidList"/>
    <dgm:cxn modelId="{AE3DFBC9-2084-4818-8BFD-1C27CD509C3F}" type="presParOf" srcId="{080D2C7D-F953-4B96-BCFC-D591015DD078}" destId="{702C9C91-E986-497E-AC13-1796FFEA6480}" srcOrd="2" destOrd="0" presId="urn:microsoft.com/office/officeart/2018/2/layout/IconVerticalSolidList"/>
    <dgm:cxn modelId="{D278CEA8-8550-4C53-AC7F-389079C986BE}" type="presParOf" srcId="{080D2C7D-F953-4B96-BCFC-D591015DD078}" destId="{D1D1CF0D-A8DC-4F94-A355-FA1AD199D7FB}" srcOrd="3" destOrd="0" presId="urn:microsoft.com/office/officeart/2018/2/layout/IconVerticalSolidList"/>
    <dgm:cxn modelId="{D135DEF6-9180-4947-A8AB-DD8FACE9DE05}" type="presParOf" srcId="{A05A0E69-EA3A-4649-96B4-2CB5A683666C}" destId="{C5DB2D7B-25CF-4C72-A965-67DB98F8EB57}" srcOrd="3" destOrd="0" presId="urn:microsoft.com/office/officeart/2018/2/layout/IconVerticalSolidList"/>
    <dgm:cxn modelId="{FA9EB30B-234C-4870-9CFC-B0CEFA2B9814}" type="presParOf" srcId="{A05A0E69-EA3A-4649-96B4-2CB5A683666C}" destId="{18BCF388-06EB-4F62-9ADD-CCB094F68958}" srcOrd="4" destOrd="0" presId="urn:microsoft.com/office/officeart/2018/2/layout/IconVerticalSolidList"/>
    <dgm:cxn modelId="{94167A93-2E16-4F60-9D5A-C3B94096621B}" type="presParOf" srcId="{18BCF388-06EB-4F62-9ADD-CCB094F68958}" destId="{E07C93D7-8952-4546-B2FF-1B394E278A1D}" srcOrd="0" destOrd="0" presId="urn:microsoft.com/office/officeart/2018/2/layout/IconVerticalSolidList"/>
    <dgm:cxn modelId="{61AAFC24-BED7-4FF8-888F-C0CB8AF7A5EB}" type="presParOf" srcId="{18BCF388-06EB-4F62-9ADD-CCB094F68958}" destId="{38D801C0-895C-4718-AE49-37AADC808F3B}" srcOrd="1" destOrd="0" presId="urn:microsoft.com/office/officeart/2018/2/layout/IconVerticalSolidList"/>
    <dgm:cxn modelId="{2924DD4A-45CA-418D-9C5F-396A372606D8}" type="presParOf" srcId="{18BCF388-06EB-4F62-9ADD-CCB094F68958}" destId="{8FE86606-FF91-4487-8684-3E519732214C}" srcOrd="2" destOrd="0" presId="urn:microsoft.com/office/officeart/2018/2/layout/IconVerticalSolidList"/>
    <dgm:cxn modelId="{1DB6B838-0EC6-426E-922B-C0BD815F18B4}" type="presParOf" srcId="{18BCF388-06EB-4F62-9ADD-CCB094F68958}" destId="{DE353E3E-D522-4BEC-856E-F2284E7F15DA}"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7CC6AE-BFE9-4E0A-96BB-9451B8F78CA5}">
      <dsp:nvSpPr>
        <dsp:cNvPr id="0" name=""/>
        <dsp:cNvSpPr/>
      </dsp:nvSpPr>
      <dsp:spPr>
        <a:xfrm>
          <a:off x="3421" y="886327"/>
          <a:ext cx="4167975" cy="166719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010" tIns="25337" rIns="25337" bIns="25337" numCol="1" spcCol="1270" anchor="ctr" anchorCtr="0">
          <a:noAutofit/>
        </a:bodyPr>
        <a:lstStyle/>
        <a:p>
          <a:pPr marL="0" lvl="0" indent="0" algn="ctr" defTabSz="844550">
            <a:lnSpc>
              <a:spcPct val="90000"/>
            </a:lnSpc>
            <a:spcBef>
              <a:spcPct val="0"/>
            </a:spcBef>
            <a:spcAft>
              <a:spcPct val="35000"/>
            </a:spcAft>
            <a:buNone/>
          </a:pPr>
          <a:r>
            <a:rPr lang="en-US" sz="1900" kern="1200" dirty="0"/>
            <a:t>3 levels of governance (since 2018): The decentralized approach is still at an early stage and Health Governance is top-down.</a:t>
          </a:r>
        </a:p>
      </dsp:txBody>
      <dsp:txXfrm>
        <a:off x="837016" y="886327"/>
        <a:ext cx="2500785" cy="1667190"/>
      </dsp:txXfrm>
    </dsp:sp>
    <dsp:sp modelId="{F8BCAA41-F957-4FBD-B891-F845C57D2766}">
      <dsp:nvSpPr>
        <dsp:cNvPr id="0" name=""/>
        <dsp:cNvSpPr/>
      </dsp:nvSpPr>
      <dsp:spPr>
        <a:xfrm>
          <a:off x="3754599" y="886327"/>
          <a:ext cx="4167975" cy="166719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010" tIns="25337" rIns="25337" bIns="25337" numCol="1" spcCol="1270" anchor="ctr" anchorCtr="0">
          <a:noAutofit/>
        </a:bodyPr>
        <a:lstStyle/>
        <a:p>
          <a:pPr marL="0" lvl="0" indent="0" algn="ctr" defTabSz="844550">
            <a:lnSpc>
              <a:spcPct val="90000"/>
            </a:lnSpc>
            <a:spcBef>
              <a:spcPct val="0"/>
            </a:spcBef>
            <a:spcAft>
              <a:spcPct val="35000"/>
            </a:spcAft>
            <a:buNone/>
          </a:pPr>
          <a:r>
            <a:rPr lang="en-US" sz="1900" kern="1200" dirty="0"/>
            <a:t>While Social Justice is at the core of the Constitution, the have-nots and the have-less are getting left behind.</a:t>
          </a:r>
        </a:p>
      </dsp:txBody>
      <dsp:txXfrm>
        <a:off x="4588194" y="886327"/>
        <a:ext cx="2500785" cy="1667190"/>
      </dsp:txXfrm>
    </dsp:sp>
    <dsp:sp modelId="{AFA65444-4D4F-4AF6-9630-7F505C185E9A}">
      <dsp:nvSpPr>
        <dsp:cNvPr id="0" name=""/>
        <dsp:cNvSpPr/>
      </dsp:nvSpPr>
      <dsp:spPr>
        <a:xfrm>
          <a:off x="7505777" y="886327"/>
          <a:ext cx="4167975" cy="166719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010" tIns="25337" rIns="25337" bIns="25337" numCol="1" spcCol="1270" anchor="ctr" anchorCtr="0">
          <a:noAutofit/>
        </a:bodyPr>
        <a:lstStyle/>
        <a:p>
          <a:pPr marL="0" lvl="0" indent="0" algn="ctr" defTabSz="844550">
            <a:lnSpc>
              <a:spcPct val="90000"/>
            </a:lnSpc>
            <a:spcBef>
              <a:spcPct val="0"/>
            </a:spcBef>
            <a:spcAft>
              <a:spcPct val="35000"/>
            </a:spcAft>
            <a:buNone/>
          </a:pPr>
          <a:r>
            <a:rPr lang="en-US" sz="1900" kern="1200" dirty="0"/>
            <a:t>The Prevalence of Patron-Client Politics makes Nepal Business friendly and not Market-oriented.</a:t>
          </a:r>
        </a:p>
      </dsp:txBody>
      <dsp:txXfrm>
        <a:off x="8339372" y="886327"/>
        <a:ext cx="2500785" cy="166719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C917C2-8610-4CEA-A6DF-9A084CBC3322}">
      <dsp:nvSpPr>
        <dsp:cNvPr id="0" name=""/>
        <dsp:cNvSpPr/>
      </dsp:nvSpPr>
      <dsp:spPr>
        <a:xfrm rot="5400000">
          <a:off x="5410072" y="-1189323"/>
          <a:ext cx="3481070" cy="6729984"/>
        </a:xfrm>
        <a:prstGeom prst="round2SameRect">
          <a:avLst/>
        </a:prstGeom>
        <a:solidFill>
          <a:schemeClr val="bg2">
            <a:lumMod val="40000"/>
            <a:lumOff val="60000"/>
            <a:alpha val="9000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0490" tIns="55245" rIns="110490" bIns="55245" numCol="1" spcCol="1270" anchor="ctr" anchorCtr="0">
          <a:noAutofit/>
        </a:bodyPr>
        <a:lstStyle/>
        <a:p>
          <a:pPr marL="285750" lvl="1" indent="-285750" algn="l" defTabSz="1289050">
            <a:lnSpc>
              <a:spcPct val="90000"/>
            </a:lnSpc>
            <a:spcBef>
              <a:spcPct val="0"/>
            </a:spcBef>
            <a:spcAft>
              <a:spcPct val="15000"/>
            </a:spcAft>
            <a:buChar char="•"/>
          </a:pPr>
          <a:endParaRPr lang="en-US" sz="2900" kern="1200" dirty="0"/>
        </a:p>
        <a:p>
          <a:pPr marL="285750" lvl="1" indent="-285750" algn="l" defTabSz="1289050">
            <a:lnSpc>
              <a:spcPct val="90000"/>
            </a:lnSpc>
            <a:spcBef>
              <a:spcPct val="0"/>
            </a:spcBef>
            <a:spcAft>
              <a:spcPct val="15000"/>
            </a:spcAft>
            <a:buChar char="•"/>
          </a:pPr>
          <a:r>
            <a:rPr lang="en-US" sz="2900" kern="1200" dirty="0"/>
            <a:t>Has Implications on how couples perceive their sexual and reproductive health journey. </a:t>
          </a:r>
        </a:p>
        <a:p>
          <a:pPr marL="285750" lvl="1" indent="-285750" algn="l" defTabSz="1289050">
            <a:lnSpc>
              <a:spcPct val="90000"/>
            </a:lnSpc>
            <a:spcBef>
              <a:spcPct val="0"/>
            </a:spcBef>
            <a:spcAft>
              <a:spcPct val="15000"/>
            </a:spcAft>
            <a:buChar char="•"/>
          </a:pPr>
          <a:r>
            <a:rPr lang="en-US" sz="2900" kern="1200" dirty="0"/>
            <a:t>With associated changes in their aspirations and needs for choice of modern methods.</a:t>
          </a:r>
        </a:p>
      </dsp:txBody>
      <dsp:txXfrm rot="-5400000">
        <a:off x="3785615" y="605066"/>
        <a:ext cx="6560052" cy="3141206"/>
      </dsp:txXfrm>
    </dsp:sp>
    <dsp:sp modelId="{CA169048-DC7C-451A-B2BC-D596E016E427}">
      <dsp:nvSpPr>
        <dsp:cNvPr id="0" name=""/>
        <dsp:cNvSpPr/>
      </dsp:nvSpPr>
      <dsp:spPr>
        <a:xfrm>
          <a:off x="0" y="0"/>
          <a:ext cx="3785616" cy="4351338"/>
        </a:xfrm>
        <a:prstGeom prst="roundRect">
          <a:avLst/>
        </a:prstGeom>
        <a:solidFill>
          <a:schemeClr val="bg2">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0980" tIns="110490" rIns="220980" bIns="110490" numCol="1" spcCol="1270" anchor="ctr" anchorCtr="0">
          <a:noAutofit/>
        </a:bodyPr>
        <a:lstStyle/>
        <a:p>
          <a:pPr marL="0" lvl="0" indent="0" algn="ctr" defTabSz="2578100">
            <a:lnSpc>
              <a:spcPct val="90000"/>
            </a:lnSpc>
            <a:spcBef>
              <a:spcPct val="0"/>
            </a:spcBef>
            <a:spcAft>
              <a:spcPct val="35000"/>
            </a:spcAft>
            <a:buNone/>
          </a:pPr>
          <a:r>
            <a:rPr lang="en-US" sz="5800" kern="1200" dirty="0"/>
            <a:t>Migration of Young Men</a:t>
          </a:r>
        </a:p>
      </dsp:txBody>
      <dsp:txXfrm>
        <a:off x="184799" y="184799"/>
        <a:ext cx="3416018" cy="39817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C917C2-8610-4CEA-A6DF-9A084CBC3322}">
      <dsp:nvSpPr>
        <dsp:cNvPr id="0" name=""/>
        <dsp:cNvSpPr/>
      </dsp:nvSpPr>
      <dsp:spPr>
        <a:xfrm rot="5400000">
          <a:off x="5410072" y="-1189323"/>
          <a:ext cx="3481070" cy="6729984"/>
        </a:xfrm>
        <a:prstGeom prst="round2SameRect">
          <a:avLst/>
        </a:prstGeom>
        <a:solidFill>
          <a:schemeClr val="bg2">
            <a:lumMod val="40000"/>
            <a:lumOff val="60000"/>
            <a:alpha val="9000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770" tIns="32385" rIns="64770" bIns="32385" numCol="1" spcCol="1270" anchor="ctr" anchorCtr="0">
          <a:noAutofit/>
        </a:bodyPr>
        <a:lstStyle/>
        <a:p>
          <a:pPr marL="171450" lvl="1" indent="-171450" algn="l" defTabSz="755650">
            <a:lnSpc>
              <a:spcPct val="90000"/>
            </a:lnSpc>
            <a:spcBef>
              <a:spcPct val="0"/>
            </a:spcBef>
            <a:spcAft>
              <a:spcPct val="15000"/>
            </a:spcAft>
            <a:buChar char="•"/>
          </a:pPr>
          <a:r>
            <a:rPr lang="en-US" sz="1700" kern="1200" dirty="0"/>
            <a:t>CRS products are perceived as low cost and for older population. There is a need to rehaul their SMO model to commercially sustainable one.</a:t>
          </a:r>
        </a:p>
        <a:p>
          <a:pPr marL="171450" lvl="1" indent="-171450" algn="l" defTabSz="755650">
            <a:lnSpc>
              <a:spcPct val="90000"/>
            </a:lnSpc>
            <a:spcBef>
              <a:spcPct val="0"/>
            </a:spcBef>
            <a:spcAft>
              <a:spcPct val="15000"/>
            </a:spcAft>
            <a:buChar char="•"/>
          </a:pPr>
          <a:r>
            <a:rPr lang="en-US" sz="1700" kern="1200" dirty="0"/>
            <a:t>Commercial sector (Indian and Nepali) partnerships remain limited to contract manufacturing but has the potential to be expanded for innovative distribution models of Quality Assured FP products.</a:t>
          </a:r>
        </a:p>
        <a:p>
          <a:pPr marL="171450" lvl="1" indent="-171450" algn="l" defTabSz="755650">
            <a:lnSpc>
              <a:spcPct val="90000"/>
            </a:lnSpc>
            <a:spcBef>
              <a:spcPct val="0"/>
            </a:spcBef>
            <a:spcAft>
              <a:spcPct val="15000"/>
            </a:spcAft>
            <a:buChar char="•"/>
          </a:pPr>
          <a:r>
            <a:rPr lang="en-US" sz="1700" kern="1200" dirty="0"/>
            <a:t>Community Pharmacies across a range of FP methods for driving volume, value and impact has been underutilized . It’s a new channel with potential that awaits commercial investment and innovation.</a:t>
          </a:r>
        </a:p>
        <a:p>
          <a:pPr marL="171450" lvl="1" indent="-171450" algn="l" defTabSz="755650">
            <a:lnSpc>
              <a:spcPct val="90000"/>
            </a:lnSpc>
            <a:spcBef>
              <a:spcPct val="0"/>
            </a:spcBef>
            <a:spcAft>
              <a:spcPct val="15000"/>
            </a:spcAft>
            <a:buChar char="•"/>
          </a:pPr>
          <a:r>
            <a:rPr lang="en-US" sz="1700" kern="1200" dirty="0"/>
            <a:t>Marketing and Demand creation are not aligned with how consumers use channels for information consumption and remain restricted to traditional BAU (Business as usual). </a:t>
          </a:r>
        </a:p>
        <a:p>
          <a:pPr marL="171450" lvl="1" indent="-171450" algn="l" defTabSz="755650">
            <a:lnSpc>
              <a:spcPct val="90000"/>
            </a:lnSpc>
            <a:spcBef>
              <a:spcPct val="0"/>
            </a:spcBef>
            <a:spcAft>
              <a:spcPct val="15000"/>
            </a:spcAft>
            <a:buChar char="•"/>
          </a:pPr>
          <a:endParaRPr lang="en-US" sz="1700" kern="1200" dirty="0"/>
        </a:p>
      </dsp:txBody>
      <dsp:txXfrm rot="-5400000">
        <a:off x="3785615" y="605066"/>
        <a:ext cx="6560052" cy="3141206"/>
      </dsp:txXfrm>
    </dsp:sp>
    <dsp:sp modelId="{CA169048-DC7C-451A-B2BC-D596E016E427}">
      <dsp:nvSpPr>
        <dsp:cNvPr id="0" name=""/>
        <dsp:cNvSpPr/>
      </dsp:nvSpPr>
      <dsp:spPr>
        <a:xfrm>
          <a:off x="0" y="0"/>
          <a:ext cx="3785616" cy="4351338"/>
        </a:xfrm>
        <a:prstGeom prst="roundRect">
          <a:avLst/>
        </a:prstGeom>
        <a:solidFill>
          <a:schemeClr val="bg2">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US" sz="3200" kern="1200" dirty="0"/>
            <a:t>Innovative QA product Distribution partnership models can disrupt a fragmented small player's market for SAM.</a:t>
          </a:r>
        </a:p>
      </dsp:txBody>
      <dsp:txXfrm>
        <a:off x="184799" y="184799"/>
        <a:ext cx="3416018" cy="398174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3BEC81-FB40-4A02-8F60-79C764FE092F}">
      <dsp:nvSpPr>
        <dsp:cNvPr id="0" name=""/>
        <dsp:cNvSpPr/>
      </dsp:nvSpPr>
      <dsp:spPr>
        <a:xfrm>
          <a:off x="0" y="0"/>
          <a:ext cx="5172511" cy="1009892"/>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b="0" kern="1200" dirty="0">
              <a:latin typeface="Gill Sans MT" panose="020B0502020104020203" pitchFamily="34" charset="0"/>
            </a:rPr>
            <a:t>Several challenges have hindered the performance of GoN when it comes to Pvt sector Stewardship.</a:t>
          </a:r>
          <a:endParaRPr lang="en-US" sz="1600" kern="1200" dirty="0">
            <a:latin typeface="Gill Sans MT" panose="020B0502020104020203" pitchFamily="34" charset="0"/>
          </a:endParaRPr>
        </a:p>
      </dsp:txBody>
      <dsp:txXfrm>
        <a:off x="49299" y="49299"/>
        <a:ext cx="5073913" cy="911294"/>
      </dsp:txXfrm>
    </dsp:sp>
    <dsp:sp modelId="{4DF9ECAD-1279-43DA-9741-76655F5217C5}">
      <dsp:nvSpPr>
        <dsp:cNvPr id="0" name=""/>
        <dsp:cNvSpPr/>
      </dsp:nvSpPr>
      <dsp:spPr>
        <a:xfrm>
          <a:off x="606011" y="1026320"/>
          <a:ext cx="3960488" cy="39084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4227" tIns="20320" rIns="113792" bIns="20320" numCol="1" spcCol="1270" anchor="t" anchorCtr="0">
          <a:noAutofit/>
        </a:bodyPr>
        <a:lstStyle/>
        <a:p>
          <a:pPr marL="171450" lvl="1" indent="-171450" algn="l" defTabSz="711200">
            <a:lnSpc>
              <a:spcPct val="90000"/>
            </a:lnSpc>
            <a:spcBef>
              <a:spcPct val="0"/>
            </a:spcBef>
            <a:spcAft>
              <a:spcPct val="20000"/>
            </a:spcAft>
            <a:buChar char="•"/>
          </a:pPr>
          <a:r>
            <a:rPr lang="en-US" sz="1600" kern="1200" dirty="0">
              <a:latin typeface="Gill Sans MT" panose="020B0502020104020203" pitchFamily="34" charset="0"/>
            </a:rPr>
            <a:t>There are no meaningful exchanges or platforms for addressing private sector Pain points for Manufacturers Distributors and Pharmacies.</a:t>
          </a:r>
        </a:p>
        <a:p>
          <a:pPr marL="171450" lvl="1" indent="-171450" algn="l" defTabSz="711200">
            <a:lnSpc>
              <a:spcPct val="90000"/>
            </a:lnSpc>
            <a:spcBef>
              <a:spcPct val="0"/>
            </a:spcBef>
            <a:spcAft>
              <a:spcPct val="20000"/>
            </a:spcAft>
            <a:buChar char="•"/>
          </a:pPr>
          <a:r>
            <a:rPr lang="en-US" sz="1600" kern="1200" dirty="0">
              <a:latin typeface="Gill Sans MT" panose="020B0502020104020203" pitchFamily="34" charset="0"/>
            </a:rPr>
            <a:t>While Pharmacists get to meet central trainers (when being trained for ARH), both local and provincial health departments are absent.</a:t>
          </a:r>
        </a:p>
        <a:p>
          <a:pPr marL="171450" lvl="1" indent="-171450" algn="l" defTabSz="711200">
            <a:lnSpc>
              <a:spcPct val="90000"/>
            </a:lnSpc>
            <a:spcBef>
              <a:spcPct val="0"/>
            </a:spcBef>
            <a:spcAft>
              <a:spcPct val="20000"/>
            </a:spcAft>
            <a:buChar char="•"/>
          </a:pPr>
          <a:r>
            <a:rPr lang="en-US" sz="1600" kern="1200" dirty="0">
              <a:latin typeface="Gill Sans MT" panose="020B0502020104020203" pitchFamily="34" charset="0"/>
            </a:rPr>
            <a:t>USAID grantees do a great job of coordinating TMA approaches but have a coordination challenge. While TMA is the professed approach, there is no central clearing platform to get all market actors together for coordinated action.</a:t>
          </a:r>
        </a:p>
        <a:p>
          <a:pPr marL="171450" lvl="1" indent="-171450" algn="l" defTabSz="711200">
            <a:lnSpc>
              <a:spcPct val="90000"/>
            </a:lnSpc>
            <a:spcBef>
              <a:spcPct val="0"/>
            </a:spcBef>
            <a:spcAft>
              <a:spcPct val="20000"/>
            </a:spcAft>
            <a:buChar char="•"/>
          </a:pPr>
          <a:r>
            <a:rPr lang="en-US" sz="1600" kern="1200" dirty="0">
              <a:latin typeface="Gill Sans MT" panose="020B0502020104020203" pitchFamily="34" charset="0"/>
            </a:rPr>
            <a:t> Market actors cite lack of Market intelligence as a primary barrier to take interest or invest in FP.</a:t>
          </a:r>
        </a:p>
        <a:p>
          <a:pPr marL="171450" lvl="1" indent="-171450" algn="l" defTabSz="711200">
            <a:lnSpc>
              <a:spcPct val="90000"/>
            </a:lnSpc>
            <a:spcBef>
              <a:spcPct val="0"/>
            </a:spcBef>
            <a:spcAft>
              <a:spcPct val="20000"/>
            </a:spcAft>
            <a:buChar char="•"/>
          </a:pPr>
          <a:r>
            <a:rPr lang="en-US" sz="1600" kern="1200" dirty="0">
              <a:latin typeface="Gill Sans MT" panose="020B0502020104020203" pitchFamily="34" charset="0"/>
            </a:rPr>
            <a:t>Traditional NGO models do not appear to work with Business coalitions (Nepal Business chambers of commerce) who wield a lot of GoN Influence. </a:t>
          </a:r>
        </a:p>
        <a:p>
          <a:pPr marL="171450" lvl="1" indent="-171450" algn="l" defTabSz="711200">
            <a:lnSpc>
              <a:spcPct val="90000"/>
            </a:lnSpc>
            <a:spcBef>
              <a:spcPct val="0"/>
            </a:spcBef>
            <a:spcAft>
              <a:spcPct val="20000"/>
            </a:spcAft>
            <a:buChar char="•"/>
          </a:pPr>
          <a:endParaRPr lang="en-US" sz="1600" kern="1200" dirty="0">
            <a:latin typeface="Gill Sans MT" panose="020B0502020104020203" pitchFamily="34" charset="0"/>
          </a:endParaRPr>
        </a:p>
      </dsp:txBody>
      <dsp:txXfrm>
        <a:off x="606011" y="1026320"/>
        <a:ext cx="3960488" cy="390847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A4A941-A6C3-477E-ADE4-21C22AAF1F10}">
      <dsp:nvSpPr>
        <dsp:cNvPr id="0" name=""/>
        <dsp:cNvSpPr/>
      </dsp:nvSpPr>
      <dsp:spPr>
        <a:xfrm>
          <a:off x="-41820" y="11102"/>
          <a:ext cx="6097772" cy="7966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5013DB5-30C3-4120-8A99-4CD51A5B9C59}">
      <dsp:nvSpPr>
        <dsp:cNvPr id="0" name=""/>
        <dsp:cNvSpPr/>
      </dsp:nvSpPr>
      <dsp:spPr>
        <a:xfrm>
          <a:off x="199154" y="190339"/>
          <a:ext cx="438992" cy="43813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FDFD654-A0A9-49E1-B74F-42A8E5F3B751}">
      <dsp:nvSpPr>
        <dsp:cNvPr id="0" name=""/>
        <dsp:cNvSpPr/>
      </dsp:nvSpPr>
      <dsp:spPr>
        <a:xfrm>
          <a:off x="826058" y="0"/>
          <a:ext cx="5161727" cy="821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942" tIns="86942" rIns="86942" bIns="86942" numCol="1" spcCol="1270" anchor="ctr" anchorCtr="0">
          <a:noAutofit/>
        </a:bodyPr>
        <a:lstStyle/>
        <a:p>
          <a:pPr marL="0" lvl="0" indent="0" algn="l" defTabSz="622300">
            <a:lnSpc>
              <a:spcPct val="100000"/>
            </a:lnSpc>
            <a:spcBef>
              <a:spcPct val="0"/>
            </a:spcBef>
            <a:spcAft>
              <a:spcPct val="35000"/>
            </a:spcAft>
            <a:buNone/>
          </a:pPr>
          <a:r>
            <a:rPr lang="en-US" sz="1400" kern="1200" dirty="0"/>
            <a:t>Market Actors lack the incentives to provide targeted support to vulnerable groups, especially ones in rural areas.</a:t>
          </a:r>
        </a:p>
      </dsp:txBody>
      <dsp:txXfrm>
        <a:off x="826058" y="0"/>
        <a:ext cx="5161727" cy="821503"/>
      </dsp:txXfrm>
    </dsp:sp>
    <dsp:sp modelId="{179ED9AA-B4D2-41A6-B161-D4B4C83245EF}">
      <dsp:nvSpPr>
        <dsp:cNvPr id="0" name=""/>
        <dsp:cNvSpPr/>
      </dsp:nvSpPr>
      <dsp:spPr>
        <a:xfrm>
          <a:off x="-41820" y="1037981"/>
          <a:ext cx="6097772" cy="7966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F06EBFD-4276-442D-B168-0E66A464A8C2}">
      <dsp:nvSpPr>
        <dsp:cNvPr id="0" name=""/>
        <dsp:cNvSpPr/>
      </dsp:nvSpPr>
      <dsp:spPr>
        <a:xfrm>
          <a:off x="199154" y="1217219"/>
          <a:ext cx="438992" cy="43813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1B0AE24-994E-4A54-8E46-339C6984CE23}">
      <dsp:nvSpPr>
        <dsp:cNvPr id="0" name=""/>
        <dsp:cNvSpPr/>
      </dsp:nvSpPr>
      <dsp:spPr>
        <a:xfrm>
          <a:off x="879120" y="1037981"/>
          <a:ext cx="5161727" cy="821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942" tIns="86942" rIns="86942" bIns="86942" numCol="1" spcCol="1270" anchor="ctr" anchorCtr="0">
          <a:noAutofit/>
        </a:bodyPr>
        <a:lstStyle/>
        <a:p>
          <a:pPr marL="0" lvl="0" indent="0" algn="l" defTabSz="622300">
            <a:lnSpc>
              <a:spcPct val="100000"/>
            </a:lnSpc>
            <a:spcBef>
              <a:spcPct val="0"/>
            </a:spcBef>
            <a:spcAft>
              <a:spcPct val="35000"/>
            </a:spcAft>
            <a:buNone/>
          </a:pPr>
          <a:r>
            <a:rPr lang="en-US" sz="1400" kern="1200" dirty="0"/>
            <a:t>Compared to regulation of other supply chain segments (e.g., distribution and retailing of medicine or supplies), regulation of pharmaceutical manufacturing is more advanced. </a:t>
          </a:r>
        </a:p>
      </dsp:txBody>
      <dsp:txXfrm>
        <a:off x="879120" y="1037981"/>
        <a:ext cx="5161727" cy="821503"/>
      </dsp:txXfrm>
    </dsp:sp>
    <dsp:sp modelId="{CAD08331-4C44-4C09-9ED5-223342D97C85}">
      <dsp:nvSpPr>
        <dsp:cNvPr id="0" name=""/>
        <dsp:cNvSpPr/>
      </dsp:nvSpPr>
      <dsp:spPr>
        <a:xfrm>
          <a:off x="-41820" y="2064861"/>
          <a:ext cx="6097772" cy="7966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49EABB8-0632-4533-A3FC-A441478F6D95}">
      <dsp:nvSpPr>
        <dsp:cNvPr id="0" name=""/>
        <dsp:cNvSpPr/>
      </dsp:nvSpPr>
      <dsp:spPr>
        <a:xfrm>
          <a:off x="199154" y="2244098"/>
          <a:ext cx="438992" cy="43813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ED5629-F841-4B6A-8645-6EE0B2E88CD4}">
      <dsp:nvSpPr>
        <dsp:cNvPr id="0" name=""/>
        <dsp:cNvSpPr/>
      </dsp:nvSpPr>
      <dsp:spPr>
        <a:xfrm>
          <a:off x="780376" y="1996775"/>
          <a:ext cx="5359215" cy="821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942" tIns="86942" rIns="86942" bIns="86942" numCol="1" spcCol="1270" anchor="ctr" anchorCtr="0">
          <a:noAutofit/>
        </a:bodyPr>
        <a:lstStyle/>
        <a:p>
          <a:pPr marL="0" lvl="0" indent="0" algn="l" defTabSz="622300">
            <a:lnSpc>
              <a:spcPct val="100000"/>
            </a:lnSpc>
            <a:spcBef>
              <a:spcPct val="0"/>
            </a:spcBef>
            <a:spcAft>
              <a:spcPct val="35000"/>
            </a:spcAft>
            <a:buNone/>
          </a:pPr>
          <a:r>
            <a:rPr lang="en-US" sz="1400" b="0" i="0" kern="1200" dirty="0"/>
            <a:t>The MoH has made some progress in monitoring and evaluation (M&amp;E) and improving health information management with the introduction of its DHIS2 program.</a:t>
          </a:r>
        </a:p>
      </dsp:txBody>
      <dsp:txXfrm>
        <a:off x="780376" y="1996775"/>
        <a:ext cx="5359215" cy="821503"/>
      </dsp:txXfrm>
    </dsp:sp>
    <dsp:sp modelId="{F6A1B6B9-D860-494F-9145-057E52E8EA66}">
      <dsp:nvSpPr>
        <dsp:cNvPr id="0" name=""/>
        <dsp:cNvSpPr/>
      </dsp:nvSpPr>
      <dsp:spPr>
        <a:xfrm>
          <a:off x="-41820" y="3091740"/>
          <a:ext cx="6097772" cy="7966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D4855F9-788A-47D6-8CC8-9E6237DBCE57}">
      <dsp:nvSpPr>
        <dsp:cNvPr id="0" name=""/>
        <dsp:cNvSpPr/>
      </dsp:nvSpPr>
      <dsp:spPr>
        <a:xfrm>
          <a:off x="199154" y="3270977"/>
          <a:ext cx="438992" cy="438135"/>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55B334D-E6C0-478C-BC99-ACBF5F50A82D}">
      <dsp:nvSpPr>
        <dsp:cNvPr id="0" name=""/>
        <dsp:cNvSpPr/>
      </dsp:nvSpPr>
      <dsp:spPr>
        <a:xfrm>
          <a:off x="879120" y="3091740"/>
          <a:ext cx="5161727" cy="821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942" tIns="86942" rIns="86942" bIns="86942" numCol="1" spcCol="1270" anchor="ctr" anchorCtr="0">
          <a:noAutofit/>
        </a:bodyPr>
        <a:lstStyle/>
        <a:p>
          <a:pPr marL="0" lvl="0" indent="0" algn="l" defTabSz="622300">
            <a:lnSpc>
              <a:spcPct val="100000"/>
            </a:lnSpc>
            <a:spcBef>
              <a:spcPct val="0"/>
            </a:spcBef>
            <a:spcAft>
              <a:spcPct val="35000"/>
            </a:spcAft>
            <a:buNone/>
          </a:pPr>
          <a:r>
            <a:rPr lang="en-US" sz="1400" kern="1200" dirty="0"/>
            <a:t>Little progress in integrating the health sector information with that of other key ministries. Moreover, the MoH has not leveraged modern information and communication technologies.</a:t>
          </a:r>
        </a:p>
      </dsp:txBody>
      <dsp:txXfrm>
        <a:off x="879120" y="3091740"/>
        <a:ext cx="5161727" cy="821503"/>
      </dsp:txXfrm>
    </dsp:sp>
    <dsp:sp modelId="{F5617896-9735-4597-B92E-9CADDC4415BB}">
      <dsp:nvSpPr>
        <dsp:cNvPr id="0" name=""/>
        <dsp:cNvSpPr/>
      </dsp:nvSpPr>
      <dsp:spPr>
        <a:xfrm>
          <a:off x="-41820" y="4118619"/>
          <a:ext cx="6097772" cy="7966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C86BED4-C6E2-4BFC-9A8E-CF32303B4158}">
      <dsp:nvSpPr>
        <dsp:cNvPr id="0" name=""/>
        <dsp:cNvSpPr/>
      </dsp:nvSpPr>
      <dsp:spPr>
        <a:xfrm>
          <a:off x="199154" y="4297857"/>
          <a:ext cx="438992" cy="438135"/>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6A4AE8A-8741-4BD3-8C82-2A28CC30EE5C}">
      <dsp:nvSpPr>
        <dsp:cNvPr id="0" name=""/>
        <dsp:cNvSpPr/>
      </dsp:nvSpPr>
      <dsp:spPr>
        <a:xfrm>
          <a:off x="879120" y="4118619"/>
          <a:ext cx="5161727" cy="821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942" tIns="86942" rIns="86942" bIns="86942" numCol="1" spcCol="1270" anchor="ctr" anchorCtr="0">
          <a:noAutofit/>
        </a:bodyPr>
        <a:lstStyle/>
        <a:p>
          <a:pPr marL="0" lvl="0" indent="0" algn="l" defTabSz="622300">
            <a:lnSpc>
              <a:spcPct val="100000"/>
            </a:lnSpc>
            <a:spcBef>
              <a:spcPct val="0"/>
            </a:spcBef>
            <a:spcAft>
              <a:spcPct val="35000"/>
            </a:spcAft>
            <a:buNone/>
          </a:pPr>
          <a:r>
            <a:rPr lang="en-US" sz="1400" kern="1200" dirty="0"/>
            <a:t>Private sector use of ICT too is weak. Its hard to find a chemists who owns a computer for business management.</a:t>
          </a:r>
        </a:p>
      </dsp:txBody>
      <dsp:txXfrm>
        <a:off x="879120" y="4118619"/>
        <a:ext cx="5161727" cy="82150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27C60F-6EAC-4F98-A3E9-7BE9DAD822F9}">
      <dsp:nvSpPr>
        <dsp:cNvPr id="0" name=""/>
        <dsp:cNvSpPr/>
      </dsp:nvSpPr>
      <dsp:spPr>
        <a:xfrm>
          <a:off x="22" y="527235"/>
          <a:ext cx="4505585" cy="2861046"/>
        </a:xfrm>
        <a:prstGeom prst="roundRect">
          <a:avLst>
            <a:gd name="adj" fmla="val 10000"/>
          </a:avLst>
        </a:prstGeom>
        <a:solidFill>
          <a:schemeClr val="tx2">
            <a:lumMod val="50000"/>
            <a:lumOff val="50000"/>
          </a:schemeClr>
        </a:solidFill>
        <a:ln w="19050" cap="flat" cmpd="sng" algn="ctr">
          <a:solidFill>
            <a:schemeClr val="bg2">
              <a:lumMod val="20000"/>
              <a:lumOff val="8000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12977B7F-2A2F-4550-A3A3-F34470EA18F4}">
      <dsp:nvSpPr>
        <dsp:cNvPr id="0" name=""/>
        <dsp:cNvSpPr/>
      </dsp:nvSpPr>
      <dsp:spPr>
        <a:xfrm>
          <a:off x="500642" y="1002824"/>
          <a:ext cx="4505585" cy="2861046"/>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0" i="0" kern="1200" dirty="0"/>
            <a:t>Of all pregnancies to women aged 15-49 ending in the three years before the survey, 80% resulted in live births and 20% resulted in pregnancy losses. Among pregnancy losses, 9% were miscarriages, 10% were induced abortions, and 1% were stillbirths.</a:t>
          </a:r>
          <a:endParaRPr lang="en-US" sz="2200" kern="1200" dirty="0"/>
        </a:p>
      </dsp:txBody>
      <dsp:txXfrm>
        <a:off x="584439" y="1086621"/>
        <a:ext cx="4337991" cy="2693452"/>
      </dsp:txXfrm>
    </dsp:sp>
    <dsp:sp modelId="{9ED4BC66-DB93-48DA-8CD3-907181EECC11}">
      <dsp:nvSpPr>
        <dsp:cNvPr id="0" name=""/>
        <dsp:cNvSpPr/>
      </dsp:nvSpPr>
      <dsp:spPr>
        <a:xfrm>
          <a:off x="5508110" y="507350"/>
          <a:ext cx="4505585" cy="2861046"/>
        </a:xfrm>
        <a:prstGeom prst="roundRect">
          <a:avLst>
            <a:gd name="adj" fmla="val 10000"/>
          </a:avLst>
        </a:prstGeom>
        <a:solidFill>
          <a:schemeClr val="tx2">
            <a:lumMod val="50000"/>
            <a:lumOff val="50000"/>
          </a:schemeClr>
        </a:solidFill>
        <a:ln w="19050" cap="flat" cmpd="sng" algn="ctr">
          <a:solidFill>
            <a:schemeClr val="bg2">
              <a:lumMod val="20000"/>
              <a:lumOff val="8000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4D2B70C8-6EF0-4842-B79B-F622F8F8BC09}">
      <dsp:nvSpPr>
        <dsp:cNvPr id="0" name=""/>
        <dsp:cNvSpPr/>
      </dsp:nvSpPr>
      <dsp:spPr>
        <a:xfrm>
          <a:off x="6008730" y="982940"/>
          <a:ext cx="4505585" cy="2861046"/>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dirty="0"/>
            <a:t>The country’s new Constitution of 2015 and the 2018 SMRHR Act guarantee the right to an abortion as a fundamental right for every woman.</a:t>
          </a:r>
        </a:p>
      </dsp:txBody>
      <dsp:txXfrm>
        <a:off x="6092527" y="1066737"/>
        <a:ext cx="4337991" cy="2693452"/>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C27B44-0690-4A9D-86B9-38D2CAA61B23}">
      <dsp:nvSpPr>
        <dsp:cNvPr id="0" name=""/>
        <dsp:cNvSpPr/>
      </dsp:nvSpPr>
      <dsp:spPr>
        <a:xfrm>
          <a:off x="0" y="531"/>
          <a:ext cx="4575273" cy="124293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F921E13-88E9-43CC-BEB7-6FB1D138348C}">
      <dsp:nvSpPr>
        <dsp:cNvPr id="0" name=""/>
        <dsp:cNvSpPr/>
      </dsp:nvSpPr>
      <dsp:spPr>
        <a:xfrm>
          <a:off x="375988" y="280191"/>
          <a:ext cx="683614" cy="68361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80CC36D-309F-4DE9-B4DA-7B4B07E56DB3}">
      <dsp:nvSpPr>
        <dsp:cNvPr id="0" name=""/>
        <dsp:cNvSpPr/>
      </dsp:nvSpPr>
      <dsp:spPr>
        <a:xfrm>
          <a:off x="1435590" y="531"/>
          <a:ext cx="3139682" cy="12429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44" tIns="131544" rIns="131544" bIns="131544" numCol="1" spcCol="1270" anchor="ctr" anchorCtr="0">
          <a:noAutofit/>
        </a:bodyPr>
        <a:lstStyle/>
        <a:p>
          <a:pPr marL="0" lvl="0" indent="0" algn="l" defTabSz="622300">
            <a:lnSpc>
              <a:spcPct val="100000"/>
            </a:lnSpc>
            <a:spcBef>
              <a:spcPct val="0"/>
            </a:spcBef>
            <a:spcAft>
              <a:spcPct val="35000"/>
            </a:spcAft>
            <a:buNone/>
          </a:pPr>
          <a:r>
            <a:rPr lang="en-US" sz="1400" kern="1200" dirty="0"/>
            <a:t>Policymaking practice is wrong as it begins usually with a purpose to be achieved in a political economy. </a:t>
          </a:r>
        </a:p>
      </dsp:txBody>
      <dsp:txXfrm>
        <a:off x="1435590" y="531"/>
        <a:ext cx="3139682" cy="1242935"/>
      </dsp:txXfrm>
    </dsp:sp>
    <dsp:sp modelId="{99A2BDA3-FCD6-47D6-AAEB-EB0F15F7464C}">
      <dsp:nvSpPr>
        <dsp:cNvPr id="0" name=""/>
        <dsp:cNvSpPr/>
      </dsp:nvSpPr>
      <dsp:spPr>
        <a:xfrm>
          <a:off x="0" y="1554201"/>
          <a:ext cx="4575273" cy="124293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7747CD5-6053-45B2-AF49-5F166939102A}">
      <dsp:nvSpPr>
        <dsp:cNvPr id="0" name=""/>
        <dsp:cNvSpPr/>
      </dsp:nvSpPr>
      <dsp:spPr>
        <a:xfrm>
          <a:off x="375988" y="1833861"/>
          <a:ext cx="683614" cy="68361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1D1CF0D-A8DC-4F94-A355-FA1AD199D7FB}">
      <dsp:nvSpPr>
        <dsp:cNvPr id="0" name=""/>
        <dsp:cNvSpPr/>
      </dsp:nvSpPr>
      <dsp:spPr>
        <a:xfrm>
          <a:off x="1435590" y="1554201"/>
          <a:ext cx="3139682" cy="12429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44" tIns="131544" rIns="131544" bIns="131544" numCol="1" spcCol="1270" anchor="ctr" anchorCtr="0">
          <a:noAutofit/>
        </a:bodyPr>
        <a:lstStyle/>
        <a:p>
          <a:pPr marL="0" lvl="0" indent="0" algn="l" defTabSz="622300">
            <a:lnSpc>
              <a:spcPct val="100000"/>
            </a:lnSpc>
            <a:spcBef>
              <a:spcPct val="0"/>
            </a:spcBef>
            <a:spcAft>
              <a:spcPct val="35000"/>
            </a:spcAft>
            <a:buNone/>
          </a:pPr>
          <a:r>
            <a:rPr lang="en-US" sz="1400" kern="1200" dirty="0"/>
            <a:t>Bureaucrats mostly have generic knowledge as they enter the government system with general knowledge.</a:t>
          </a:r>
        </a:p>
      </dsp:txBody>
      <dsp:txXfrm>
        <a:off x="1435590" y="1554201"/>
        <a:ext cx="3139682" cy="1242935"/>
      </dsp:txXfrm>
    </dsp:sp>
    <dsp:sp modelId="{E07C93D7-8952-4546-B2FF-1B394E278A1D}">
      <dsp:nvSpPr>
        <dsp:cNvPr id="0" name=""/>
        <dsp:cNvSpPr/>
      </dsp:nvSpPr>
      <dsp:spPr>
        <a:xfrm>
          <a:off x="0" y="3107870"/>
          <a:ext cx="4575273" cy="124293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8D801C0-895C-4718-AE49-37AADC808F3B}">
      <dsp:nvSpPr>
        <dsp:cNvPr id="0" name=""/>
        <dsp:cNvSpPr/>
      </dsp:nvSpPr>
      <dsp:spPr>
        <a:xfrm>
          <a:off x="375988" y="3387531"/>
          <a:ext cx="683614" cy="68361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E353E3E-D522-4BEC-856E-F2284E7F15DA}">
      <dsp:nvSpPr>
        <dsp:cNvPr id="0" name=""/>
        <dsp:cNvSpPr/>
      </dsp:nvSpPr>
      <dsp:spPr>
        <a:xfrm>
          <a:off x="1435590" y="3107870"/>
          <a:ext cx="3139682" cy="12429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44" tIns="131544" rIns="131544" bIns="131544" numCol="1" spcCol="1270" anchor="ctr" anchorCtr="0">
          <a:noAutofit/>
        </a:bodyPr>
        <a:lstStyle/>
        <a:p>
          <a:pPr marL="0" lvl="0" indent="0" algn="l" defTabSz="622300">
            <a:lnSpc>
              <a:spcPct val="100000"/>
            </a:lnSpc>
            <a:spcBef>
              <a:spcPct val="0"/>
            </a:spcBef>
            <a:spcAft>
              <a:spcPct val="35000"/>
            </a:spcAft>
            <a:buNone/>
          </a:pPr>
          <a:r>
            <a:rPr lang="en-US" sz="1400" kern="1200" dirty="0"/>
            <a:t>They frequently get transferred from one department to another and the policies, they introduced generally do not make civil servants accountable</a:t>
          </a:r>
        </a:p>
      </dsp:txBody>
      <dsp:txXfrm>
        <a:off x="1435590" y="3107870"/>
        <a:ext cx="3139682" cy="1242935"/>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cdr:x>
      <cdr:y>0.93319</cdr:y>
    </cdr:from>
    <cdr:to>
      <cdr:x>0.91748</cdr:x>
      <cdr:y>1</cdr:y>
    </cdr:to>
    <cdr:sp macro="" textlink="">
      <cdr:nvSpPr>
        <cdr:cNvPr id="2" name="TextBox 1">
          <a:extLst xmlns:a="http://schemas.openxmlformats.org/drawingml/2006/main">
            <a:ext uri="{FF2B5EF4-FFF2-40B4-BE49-F238E27FC236}">
              <a16:creationId xmlns:a16="http://schemas.microsoft.com/office/drawing/2014/main" id="{820C3A3B-76D4-80F9-0591-D31AA5AF8C2C}"/>
            </a:ext>
          </a:extLst>
        </cdr:cNvPr>
        <cdr:cNvSpPr txBox="1"/>
      </cdr:nvSpPr>
      <cdr:spPr>
        <a:xfrm xmlns:a="http://schemas.openxmlformats.org/drawingml/2006/main">
          <a:off x="-1" y="3789548"/>
          <a:ext cx="5633499" cy="24674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0.45114</cdr:x>
      <cdr:y>0</cdr:y>
    </cdr:from>
    <cdr:to>
      <cdr:x>0.64571</cdr:x>
      <cdr:y>0.07696</cdr:y>
    </cdr:to>
    <cdr:sp macro="" textlink="">
      <cdr:nvSpPr>
        <cdr:cNvPr id="2" name="TextBox 5">
          <a:extLst xmlns:a="http://schemas.openxmlformats.org/drawingml/2006/main">
            <a:ext uri="{FF2B5EF4-FFF2-40B4-BE49-F238E27FC236}">
              <a16:creationId xmlns:a16="http://schemas.microsoft.com/office/drawing/2014/main" id="{F2B308C9-B23F-FD8A-FF17-438B50AD90CB}"/>
            </a:ext>
          </a:extLst>
        </cdr:cNvPr>
        <cdr:cNvSpPr txBox="1"/>
      </cdr:nvSpPr>
      <cdr:spPr>
        <a:xfrm xmlns:a="http://schemas.openxmlformats.org/drawingml/2006/main">
          <a:off x="2593209" y="-2394444"/>
          <a:ext cx="1118391"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400" dirty="0" err="1">
              <a:latin typeface="Gill Sans MT" panose="020B0502020104020203" pitchFamily="34" charset="77"/>
            </a:rPr>
            <a:t>mCPR</a:t>
          </a:r>
          <a:r>
            <a:rPr lang="en-US" sz="1400" dirty="0">
              <a:latin typeface="Gill Sans MT" panose="020B0502020104020203" pitchFamily="34" charset="77"/>
            </a:rPr>
            <a:t>: 31%</a:t>
          </a:r>
        </a:p>
      </cdr:txBody>
    </cdr:sp>
  </cdr:relSizeAnchor>
</c:userShapes>
</file>

<file path=ppt/drawings/drawing3.xml><?xml version="1.0" encoding="utf-8"?>
<c:userShapes xmlns:c="http://schemas.openxmlformats.org/drawingml/2006/chart">
  <cdr:relSizeAnchor xmlns:cdr="http://schemas.openxmlformats.org/drawingml/2006/chartDrawing">
    <cdr:from>
      <cdr:x>0.22393</cdr:x>
      <cdr:y>0.39197</cdr:y>
    </cdr:from>
    <cdr:to>
      <cdr:x>0.33132</cdr:x>
      <cdr:y>0.45791</cdr:y>
    </cdr:to>
    <cdr:sp macro="" textlink="">
      <cdr:nvSpPr>
        <cdr:cNvPr id="2" name="TextBox 1">
          <a:extLst xmlns:a="http://schemas.openxmlformats.org/drawingml/2006/main">
            <a:ext uri="{FF2B5EF4-FFF2-40B4-BE49-F238E27FC236}">
              <a16:creationId xmlns:a16="http://schemas.microsoft.com/office/drawing/2014/main" id="{06F8FE95-8919-0518-B7FB-E941E0561FF7}"/>
            </a:ext>
          </a:extLst>
        </cdr:cNvPr>
        <cdr:cNvSpPr txBox="1"/>
      </cdr:nvSpPr>
      <cdr:spPr>
        <a:xfrm xmlns:a="http://schemas.openxmlformats.org/drawingml/2006/main">
          <a:off x="2282438" y="1829308"/>
          <a:ext cx="1094508"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400" dirty="0" err="1">
              <a:latin typeface="Gill Sans MT" panose="020B0502020104020203" pitchFamily="34" charset="77"/>
            </a:rPr>
            <a:t>mCPR</a:t>
          </a:r>
          <a:r>
            <a:rPr lang="en-US" sz="1400" dirty="0">
              <a:latin typeface="Gill Sans MT" panose="020B0502020104020203" pitchFamily="34" charset="77"/>
            </a:rPr>
            <a:t>: 36%</a:t>
          </a:r>
        </a:p>
      </cdr:txBody>
    </cdr:sp>
  </cdr:relSizeAnchor>
  <cdr:relSizeAnchor xmlns:cdr="http://schemas.openxmlformats.org/drawingml/2006/chartDrawing">
    <cdr:from>
      <cdr:x>0.36077</cdr:x>
      <cdr:y>0.35899</cdr:y>
    </cdr:from>
    <cdr:to>
      <cdr:x>0.46815</cdr:x>
      <cdr:y>0.42494</cdr:y>
    </cdr:to>
    <cdr:sp macro="" textlink="">
      <cdr:nvSpPr>
        <cdr:cNvPr id="3" name="TextBox 1">
          <a:extLst xmlns:a="http://schemas.openxmlformats.org/drawingml/2006/main">
            <a:ext uri="{FF2B5EF4-FFF2-40B4-BE49-F238E27FC236}">
              <a16:creationId xmlns:a16="http://schemas.microsoft.com/office/drawing/2014/main" id="{0D0D2FF2-35D4-343D-47CD-3BA9B09ED1B9}"/>
            </a:ext>
          </a:extLst>
        </cdr:cNvPr>
        <cdr:cNvSpPr txBox="1"/>
      </cdr:nvSpPr>
      <cdr:spPr>
        <a:xfrm xmlns:a="http://schemas.openxmlformats.org/drawingml/2006/main">
          <a:off x="3677129" y="1675419"/>
          <a:ext cx="1094508"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dirty="0" err="1">
              <a:latin typeface="Gill Sans MT" panose="020B0502020104020203" pitchFamily="34" charset="77"/>
            </a:rPr>
            <a:t>mCPR</a:t>
          </a:r>
          <a:r>
            <a:rPr lang="en-US" sz="1400" dirty="0">
              <a:latin typeface="Gill Sans MT" panose="020B0502020104020203" pitchFamily="34" charset="77"/>
            </a:rPr>
            <a:t>: 35%</a:t>
          </a:r>
        </a:p>
      </cdr:txBody>
    </cdr:sp>
  </cdr:relSizeAnchor>
  <cdr:relSizeAnchor xmlns:cdr="http://schemas.openxmlformats.org/drawingml/2006/chartDrawing">
    <cdr:from>
      <cdr:x>0.5</cdr:x>
      <cdr:y>0.53711</cdr:y>
    </cdr:from>
    <cdr:to>
      <cdr:x>0.60738</cdr:x>
      <cdr:y>0.60306</cdr:y>
    </cdr:to>
    <cdr:sp macro="" textlink="">
      <cdr:nvSpPr>
        <cdr:cNvPr id="4" name="TextBox 1">
          <a:extLst xmlns:a="http://schemas.openxmlformats.org/drawingml/2006/main">
            <a:ext uri="{FF2B5EF4-FFF2-40B4-BE49-F238E27FC236}">
              <a16:creationId xmlns:a16="http://schemas.microsoft.com/office/drawing/2014/main" id="{398C6DF8-10C8-8D45-708D-10AE5A5054D0}"/>
            </a:ext>
          </a:extLst>
        </cdr:cNvPr>
        <cdr:cNvSpPr txBox="1"/>
      </cdr:nvSpPr>
      <cdr:spPr>
        <a:xfrm xmlns:a="http://schemas.openxmlformats.org/drawingml/2006/main">
          <a:off x="5096256" y="2506680"/>
          <a:ext cx="1094508"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dirty="0" err="1">
              <a:latin typeface="Gill Sans MT" panose="020B0502020104020203" pitchFamily="34" charset="77"/>
            </a:rPr>
            <a:t>mCPR</a:t>
          </a:r>
          <a:r>
            <a:rPr lang="en-US" sz="1400" dirty="0">
              <a:latin typeface="Gill Sans MT" panose="020B0502020104020203" pitchFamily="34" charset="77"/>
            </a:rPr>
            <a:t>: 30%</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0E583A0-5DAB-9748-901E-599FD5C5B5B1}" type="datetimeFigureOut">
              <a:rPr lang="en-CA" smtClean="0"/>
              <a:t>2024-02-08</a:t>
            </a:fld>
            <a:endParaRPr lang="en-C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C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1D3B35B-6554-5C4B-B5C1-33FA011BC967}" type="slidenum">
              <a:rPr lang="en-CA" smtClean="0"/>
              <a:t>‹#›</a:t>
            </a:fld>
            <a:endParaRPr lang="en-CA" dirty="0"/>
          </a:p>
        </p:txBody>
      </p:sp>
    </p:spTree>
    <p:extLst>
      <p:ext uri="{BB962C8B-B14F-4D97-AF65-F5344CB8AC3E}">
        <p14:creationId xmlns:p14="http://schemas.microsoft.com/office/powerpoint/2010/main" val="19973410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cs typeface="Calibri"/>
            </a:endParaRPr>
          </a:p>
        </p:txBody>
      </p:sp>
      <p:sp>
        <p:nvSpPr>
          <p:cNvPr id="4" name="Slide Number Placeholder 3"/>
          <p:cNvSpPr>
            <a:spLocks noGrp="1"/>
          </p:cNvSpPr>
          <p:nvPr>
            <p:ph type="sldNum" sz="quarter" idx="10"/>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1ED8DDF5-5274-934F-A34C-A9C556A6597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66035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25</a:t>
            </a:fld>
            <a:endParaRPr lang="en-CA" dirty="0"/>
          </a:p>
        </p:txBody>
      </p:sp>
    </p:spTree>
    <p:extLst>
      <p:ext uri="{BB962C8B-B14F-4D97-AF65-F5344CB8AC3E}">
        <p14:creationId xmlns:p14="http://schemas.microsoft.com/office/powerpoint/2010/main" val="15683790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281785-82D2-CA4C-56B4-5AC651C5DF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4D0E61-B203-58EC-BFA4-973274A06B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5AF047-F894-9702-67B3-46BA1A0A9C9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B175504-01FE-E2B1-00B0-2E35C41039DF}"/>
              </a:ext>
            </a:extLst>
          </p:cNvPr>
          <p:cNvSpPr>
            <a:spLocks noGrp="1"/>
          </p:cNvSpPr>
          <p:nvPr>
            <p:ph type="sldNum" sz="quarter" idx="5"/>
          </p:nvPr>
        </p:nvSpPr>
        <p:spPr/>
        <p:txBody>
          <a:bodyPr/>
          <a:lstStyle/>
          <a:p>
            <a:fld id="{D1D3B35B-6554-5C4B-B5C1-33FA011BC967}" type="slidenum">
              <a:rPr lang="en-CA" smtClean="0"/>
              <a:t>31</a:t>
            </a:fld>
            <a:endParaRPr lang="en-CA" dirty="0"/>
          </a:p>
        </p:txBody>
      </p:sp>
    </p:spTree>
    <p:extLst>
      <p:ext uri="{BB962C8B-B14F-4D97-AF65-F5344CB8AC3E}">
        <p14:creationId xmlns:p14="http://schemas.microsoft.com/office/powerpoint/2010/main" val="7632528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99DA19-ECE1-55A8-ECFC-FA0EA155F80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529AAE-7269-E1B6-F336-4417579CC3B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9AE70B-4387-4555-8C3A-D9E81EF6FDB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2C20188-84D4-FBA7-9088-B0D2C146C9E0}"/>
              </a:ext>
            </a:extLst>
          </p:cNvPr>
          <p:cNvSpPr>
            <a:spLocks noGrp="1"/>
          </p:cNvSpPr>
          <p:nvPr>
            <p:ph type="sldNum" sz="quarter" idx="5"/>
          </p:nvPr>
        </p:nvSpPr>
        <p:spPr/>
        <p:txBody>
          <a:bodyPr/>
          <a:lstStyle/>
          <a:p>
            <a:fld id="{457C1DC3-29EE-4447-B972-23F1A900D24E}" type="slidenum">
              <a:rPr lang="en-US" smtClean="0"/>
              <a:t>39</a:t>
            </a:fld>
            <a:endParaRPr lang="en-US" dirty="0"/>
          </a:p>
        </p:txBody>
      </p:sp>
    </p:spTree>
    <p:extLst>
      <p:ext uri="{BB962C8B-B14F-4D97-AF65-F5344CB8AC3E}">
        <p14:creationId xmlns:p14="http://schemas.microsoft.com/office/powerpoint/2010/main" val="36187772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41</a:t>
            </a:fld>
            <a:endParaRPr lang="en-CA" dirty="0"/>
          </a:p>
        </p:txBody>
      </p:sp>
    </p:spTree>
    <p:extLst>
      <p:ext uri="{BB962C8B-B14F-4D97-AF65-F5344CB8AC3E}">
        <p14:creationId xmlns:p14="http://schemas.microsoft.com/office/powerpoint/2010/main" val="20703927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spc="-50" dirty="0">
              <a:latin typeface="Gill Sans"/>
              <a:cs typeface="Myriad Pro Light"/>
            </a:endParaRPr>
          </a:p>
          <a:p>
            <a:r>
              <a:rPr lang="en-US" sz="1200" b="0" dirty="0">
                <a:latin typeface="Gill Sans"/>
                <a:cs typeface="Myriad Pro Light"/>
              </a:rPr>
              <a:t>The</a:t>
            </a:r>
            <a:r>
              <a:rPr lang="en-US" sz="1200" b="0" spc="-5" dirty="0">
                <a:latin typeface="Gill Sans"/>
                <a:cs typeface="Myriad Pro Light"/>
              </a:rPr>
              <a:t> </a:t>
            </a:r>
            <a:r>
              <a:rPr lang="en-US" sz="1200" b="0" dirty="0">
                <a:latin typeface="Gill Sans"/>
                <a:cs typeface="Myriad Pro Light"/>
              </a:rPr>
              <a:t>NHIP</a:t>
            </a:r>
            <a:r>
              <a:rPr lang="en-US" sz="1200" b="0" spc="-10" dirty="0">
                <a:latin typeface="Gill Sans"/>
                <a:cs typeface="Myriad Pro Light"/>
              </a:rPr>
              <a:t> </a:t>
            </a:r>
            <a:r>
              <a:rPr lang="en-US" sz="1200" b="0" dirty="0">
                <a:latin typeface="Gill Sans"/>
                <a:cs typeface="Myriad Pro Light"/>
              </a:rPr>
              <a:t>has</a:t>
            </a:r>
            <a:r>
              <a:rPr lang="en-US" sz="1200" b="0" spc="-5" dirty="0">
                <a:latin typeface="Gill Sans"/>
                <a:cs typeface="Myriad Pro Light"/>
              </a:rPr>
              <a:t> </a:t>
            </a:r>
            <a:r>
              <a:rPr lang="en-US" sz="1200" b="0" dirty="0">
                <a:latin typeface="Gill Sans"/>
                <a:cs typeface="Myriad Pro Light"/>
              </a:rPr>
              <a:t>been</a:t>
            </a:r>
            <a:r>
              <a:rPr lang="en-US" sz="1200" b="0" spc="-5" dirty="0">
                <a:latin typeface="Gill Sans"/>
                <a:cs typeface="Myriad Pro Light"/>
              </a:rPr>
              <a:t> </a:t>
            </a:r>
            <a:r>
              <a:rPr lang="en-US" sz="1200" b="0" dirty="0">
                <a:latin typeface="Gill Sans"/>
                <a:cs typeface="Myriad Pro Light"/>
              </a:rPr>
              <a:t>rolled</a:t>
            </a:r>
            <a:r>
              <a:rPr lang="en-US" sz="1200" b="0" spc="-10" dirty="0">
                <a:latin typeface="Gill Sans"/>
                <a:cs typeface="Myriad Pro Light"/>
              </a:rPr>
              <a:t> </a:t>
            </a:r>
            <a:r>
              <a:rPr lang="en-US" sz="1200" b="0" dirty="0">
                <a:latin typeface="Gill Sans"/>
                <a:cs typeface="Myriad Pro Light"/>
              </a:rPr>
              <a:t>out</a:t>
            </a:r>
            <a:r>
              <a:rPr lang="en-US" sz="1200" b="0" spc="-5" dirty="0">
                <a:latin typeface="Gill Sans"/>
                <a:cs typeface="Myriad Pro Light"/>
              </a:rPr>
              <a:t> </a:t>
            </a:r>
            <a:r>
              <a:rPr lang="en-US" sz="1200" b="0" dirty="0">
                <a:latin typeface="Gill Sans"/>
                <a:cs typeface="Myriad Pro Light"/>
              </a:rPr>
              <a:t>in</a:t>
            </a:r>
            <a:r>
              <a:rPr lang="en-US" sz="1200" b="0" spc="-10" dirty="0">
                <a:latin typeface="Gill Sans"/>
                <a:cs typeface="Myriad Pro Light"/>
              </a:rPr>
              <a:t> </a:t>
            </a:r>
            <a:r>
              <a:rPr lang="en-US" sz="1200" b="0" dirty="0">
                <a:latin typeface="Gill Sans"/>
                <a:cs typeface="Myriad Pro Light"/>
              </a:rPr>
              <a:t>all</a:t>
            </a:r>
            <a:r>
              <a:rPr lang="en-US" sz="1200" b="0" spc="-5" dirty="0">
                <a:latin typeface="Gill Sans"/>
                <a:cs typeface="Myriad Pro Light"/>
              </a:rPr>
              <a:t> </a:t>
            </a:r>
            <a:r>
              <a:rPr lang="en-US" sz="1200" b="0" dirty="0">
                <a:latin typeface="Gill Sans"/>
                <a:cs typeface="Myriad Pro Light"/>
              </a:rPr>
              <a:t>77</a:t>
            </a:r>
            <a:r>
              <a:rPr lang="en-US" sz="1200" b="0" spc="-10" dirty="0">
                <a:latin typeface="Gill Sans"/>
                <a:cs typeface="Myriad Pro Light"/>
              </a:rPr>
              <a:t> districts.</a:t>
            </a:r>
            <a:r>
              <a:rPr lang="en-US" sz="1200" b="0" spc="-5" dirty="0">
                <a:latin typeface="Gill Sans"/>
                <a:cs typeface="Myriad Pro Light"/>
              </a:rPr>
              <a:t> </a:t>
            </a:r>
          </a:p>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43</a:t>
            </a:fld>
            <a:endParaRPr lang="en-CA" dirty="0"/>
          </a:p>
        </p:txBody>
      </p:sp>
    </p:spTree>
    <p:extLst>
      <p:ext uri="{BB962C8B-B14F-4D97-AF65-F5344CB8AC3E}">
        <p14:creationId xmlns:p14="http://schemas.microsoft.com/office/powerpoint/2010/main" val="493139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2</a:t>
            </a:fld>
            <a:endParaRPr lang="en-CA" dirty="0"/>
          </a:p>
        </p:txBody>
      </p:sp>
    </p:spTree>
    <p:extLst>
      <p:ext uri="{BB962C8B-B14F-4D97-AF65-F5344CB8AC3E}">
        <p14:creationId xmlns:p14="http://schemas.microsoft.com/office/powerpoint/2010/main" val="1951550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5</a:t>
            </a:fld>
            <a:endParaRPr lang="en-CA" dirty="0"/>
          </a:p>
        </p:txBody>
      </p:sp>
    </p:spTree>
    <p:extLst>
      <p:ext uri="{BB962C8B-B14F-4D97-AF65-F5344CB8AC3E}">
        <p14:creationId xmlns:p14="http://schemas.microsoft.com/office/powerpoint/2010/main" val="38354735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6</a:t>
            </a:fld>
            <a:endParaRPr lang="en-CA" dirty="0"/>
          </a:p>
        </p:txBody>
      </p:sp>
    </p:spTree>
    <p:extLst>
      <p:ext uri="{BB962C8B-B14F-4D97-AF65-F5344CB8AC3E}">
        <p14:creationId xmlns:p14="http://schemas.microsoft.com/office/powerpoint/2010/main" val="8951915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Maybe add takeaway in the bottom. </a:t>
            </a:r>
          </a:p>
        </p:txBody>
      </p:sp>
      <p:sp>
        <p:nvSpPr>
          <p:cNvPr id="4" name="Slide Number Placeholder 3"/>
          <p:cNvSpPr>
            <a:spLocks noGrp="1"/>
          </p:cNvSpPr>
          <p:nvPr>
            <p:ph type="sldNum" sz="quarter" idx="5"/>
          </p:nvPr>
        </p:nvSpPr>
        <p:spPr/>
        <p:txBody>
          <a:bodyPr/>
          <a:lstStyle/>
          <a:p>
            <a:fld id="{BB6E7D34-18EC-1F42-9AE2-8584A673153C}" type="slidenum">
              <a:rPr lang="en-US" smtClean="0"/>
              <a:t>9</a:t>
            </a:fld>
            <a:endParaRPr lang="en-US"/>
          </a:p>
        </p:txBody>
      </p:sp>
    </p:spTree>
    <p:extLst>
      <p:ext uri="{BB962C8B-B14F-4D97-AF65-F5344CB8AC3E}">
        <p14:creationId xmlns:p14="http://schemas.microsoft.com/office/powerpoint/2010/main" val="38187668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B6E7D34-18EC-1F42-9AE2-8584A673153C}" type="slidenum">
              <a:rPr lang="en-US" smtClean="0"/>
              <a:t>10</a:t>
            </a:fld>
            <a:endParaRPr lang="en-US"/>
          </a:p>
        </p:txBody>
      </p:sp>
    </p:spTree>
    <p:extLst>
      <p:ext uri="{BB962C8B-B14F-4D97-AF65-F5344CB8AC3E}">
        <p14:creationId xmlns:p14="http://schemas.microsoft.com/office/powerpoint/2010/main" val="4835383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Add a footnote about what the proportion represents.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B6E7D34-18EC-1F42-9AE2-8584A673153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41155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D3B35B-6554-5C4B-B5C1-33FA011BC967}" type="slidenum">
              <a:rPr lang="en-CA" smtClean="0"/>
              <a:t>22</a:t>
            </a:fld>
            <a:endParaRPr lang="en-CA" dirty="0"/>
          </a:p>
        </p:txBody>
      </p:sp>
    </p:spTree>
    <p:extLst>
      <p:ext uri="{BB962C8B-B14F-4D97-AF65-F5344CB8AC3E}">
        <p14:creationId xmlns:p14="http://schemas.microsoft.com/office/powerpoint/2010/main" val="22919382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 reference to overall method mix. </a:t>
            </a:r>
          </a:p>
        </p:txBody>
      </p:sp>
      <p:sp>
        <p:nvSpPr>
          <p:cNvPr id="4" name="Slide Number Placeholder 3"/>
          <p:cNvSpPr>
            <a:spLocks noGrp="1"/>
          </p:cNvSpPr>
          <p:nvPr>
            <p:ph type="sldNum" sz="quarter" idx="5"/>
          </p:nvPr>
        </p:nvSpPr>
        <p:spPr/>
        <p:txBody>
          <a:bodyPr/>
          <a:lstStyle/>
          <a:p>
            <a:fld id="{BB6E7D34-18EC-1F42-9AE2-8584A673153C}" type="slidenum">
              <a:rPr lang="en-US" smtClean="0"/>
              <a:t>24</a:t>
            </a:fld>
            <a:endParaRPr lang="en-US"/>
          </a:p>
        </p:txBody>
      </p:sp>
    </p:spTree>
    <p:extLst>
      <p:ext uri="{BB962C8B-B14F-4D97-AF65-F5344CB8AC3E}">
        <p14:creationId xmlns:p14="http://schemas.microsoft.com/office/powerpoint/2010/main" val="18393483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20.pn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jpe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2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20.png"/></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B5DB56-CD71-4BA2-A03C-A44DAD96C35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8938407-BECF-45DE-B1A3-35C9B96EC8C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45A3399-B75E-4BA2-9207-98ADE997828C}"/>
              </a:ext>
            </a:extLst>
          </p:cNvPr>
          <p:cNvSpPr>
            <a:spLocks noGrp="1"/>
          </p:cNvSpPr>
          <p:nvPr>
            <p:ph type="dt" sz="half" idx="10"/>
          </p:nvPr>
        </p:nvSpPr>
        <p:spPr/>
        <p:txBody>
          <a:bodyPr/>
          <a:lstStyle/>
          <a:p>
            <a:fld id="{905C21B9-ECAB-5B4B-A898-FFCB33F12308}" type="datetime1">
              <a:rPr lang="en-CA" smtClean="0"/>
              <a:t>2024-02-08</a:t>
            </a:fld>
            <a:endParaRPr lang="en-US" dirty="0"/>
          </a:p>
        </p:txBody>
      </p:sp>
      <p:sp>
        <p:nvSpPr>
          <p:cNvPr id="5" name="Footer Placeholder 4">
            <a:extLst>
              <a:ext uri="{FF2B5EF4-FFF2-40B4-BE49-F238E27FC236}">
                <a16:creationId xmlns:a16="http://schemas.microsoft.com/office/drawing/2014/main" id="{255DA31F-0C6B-4C0E-AEA0-6EFC4AE8807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174E9A5-86E2-4B58-8191-759E518C599E}"/>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221993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2DE386-0057-436E-B6BD-A7FC8E01BDE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64FB72B-5FCC-4C30-84EC-6B4EA3C5A63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A74109-114E-4611-B5AD-D8822BF1CF02}"/>
              </a:ext>
            </a:extLst>
          </p:cNvPr>
          <p:cNvSpPr>
            <a:spLocks noGrp="1"/>
          </p:cNvSpPr>
          <p:nvPr>
            <p:ph type="dt" sz="half" idx="10"/>
          </p:nvPr>
        </p:nvSpPr>
        <p:spPr/>
        <p:txBody>
          <a:bodyPr/>
          <a:lstStyle/>
          <a:p>
            <a:fld id="{7F44E397-20D9-FB4D-B7D8-CDBCB0EFA2FF}" type="datetime1">
              <a:rPr lang="en-CA" smtClean="0"/>
              <a:t>2024-02-08</a:t>
            </a:fld>
            <a:endParaRPr lang="en-US" dirty="0"/>
          </a:p>
        </p:txBody>
      </p:sp>
      <p:sp>
        <p:nvSpPr>
          <p:cNvPr id="5" name="Footer Placeholder 4">
            <a:extLst>
              <a:ext uri="{FF2B5EF4-FFF2-40B4-BE49-F238E27FC236}">
                <a16:creationId xmlns:a16="http://schemas.microsoft.com/office/drawing/2014/main" id="{F730BBB7-C9A2-4F4F-BD11-1DBC2F972B8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4713CFBB-09B4-47D6-A7B4-7D9A7C78597B}"/>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47847894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E6C923-DFFF-C975-F900-1CE075F52E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785EAD3-087F-B11E-0F1E-20267DB2ADA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B59450C-F089-C910-C770-30808631B385}"/>
              </a:ext>
            </a:extLst>
          </p:cNvPr>
          <p:cNvSpPr>
            <a:spLocks noGrp="1"/>
          </p:cNvSpPr>
          <p:nvPr>
            <p:ph type="dt" sz="half" idx="10"/>
          </p:nvPr>
        </p:nvSpPr>
        <p:spPr/>
        <p:txBody>
          <a:bodyPr/>
          <a:lstStyle/>
          <a:p>
            <a:fld id="{343EFF8E-03E7-4D14-96CF-346A3EF10085}" type="datetimeFigureOut">
              <a:rPr lang="en-US" smtClean="0"/>
              <a:t>2/8/2024</a:t>
            </a:fld>
            <a:endParaRPr lang="en-US"/>
          </a:p>
        </p:txBody>
      </p:sp>
      <p:sp>
        <p:nvSpPr>
          <p:cNvPr id="5" name="Footer Placeholder 4">
            <a:extLst>
              <a:ext uri="{FF2B5EF4-FFF2-40B4-BE49-F238E27FC236}">
                <a16:creationId xmlns:a16="http://schemas.microsoft.com/office/drawing/2014/main" id="{C3D6A5BD-B729-6FDE-B1E5-39076CD6899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4CD7D11-B4EE-37D9-114B-F001E7554D06}"/>
              </a:ext>
            </a:extLst>
          </p:cNvPr>
          <p:cNvSpPr>
            <a:spLocks noGrp="1"/>
          </p:cNvSpPr>
          <p:nvPr>
            <p:ph type="sldNum" sz="quarter" idx="12"/>
          </p:nvPr>
        </p:nvSpPr>
        <p:spPr/>
        <p:txBody>
          <a:bodyPr/>
          <a:lstStyle/>
          <a:p>
            <a:fld id="{FCDC339F-C000-4120-851A-40CBAEDE369D}" type="slidenum">
              <a:rPr lang="en-US" smtClean="0"/>
              <a:t>‹#›</a:t>
            </a:fld>
            <a:endParaRPr lang="en-US"/>
          </a:p>
        </p:txBody>
      </p:sp>
    </p:spTree>
    <p:extLst>
      <p:ext uri="{BB962C8B-B14F-4D97-AF65-F5344CB8AC3E}">
        <p14:creationId xmlns:p14="http://schemas.microsoft.com/office/powerpoint/2010/main" val="29729597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E1B347-C630-BF61-9AE9-001F4461700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7B43B8D-FA25-7F26-D39B-99CA1C1BCB0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D26782F-632E-0E14-9A4E-50409231F49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D94DA5-9AF7-6460-D60C-D5B6557F9DA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A2E9AAE-4668-D171-8F44-ED7B0E2A157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3DD7CB1-65ED-53C9-1EBE-67B11EB1CE71}"/>
              </a:ext>
            </a:extLst>
          </p:cNvPr>
          <p:cNvSpPr>
            <a:spLocks noGrp="1"/>
          </p:cNvSpPr>
          <p:nvPr>
            <p:ph type="dt" sz="half" idx="10"/>
          </p:nvPr>
        </p:nvSpPr>
        <p:spPr/>
        <p:txBody>
          <a:bodyPr/>
          <a:lstStyle/>
          <a:p>
            <a:fld id="{343EFF8E-03E7-4D14-96CF-346A3EF10085}" type="datetimeFigureOut">
              <a:rPr lang="en-US" smtClean="0"/>
              <a:t>2/8/2024</a:t>
            </a:fld>
            <a:endParaRPr lang="en-US"/>
          </a:p>
        </p:txBody>
      </p:sp>
      <p:sp>
        <p:nvSpPr>
          <p:cNvPr id="8" name="Footer Placeholder 7">
            <a:extLst>
              <a:ext uri="{FF2B5EF4-FFF2-40B4-BE49-F238E27FC236}">
                <a16:creationId xmlns:a16="http://schemas.microsoft.com/office/drawing/2014/main" id="{A8C3E99E-D5FF-FB24-07DF-942580DEA90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8CD84E6-03EC-BF70-CC52-99DBA21711F1}"/>
              </a:ext>
            </a:extLst>
          </p:cNvPr>
          <p:cNvSpPr>
            <a:spLocks noGrp="1"/>
          </p:cNvSpPr>
          <p:nvPr>
            <p:ph type="sldNum" sz="quarter" idx="12"/>
          </p:nvPr>
        </p:nvSpPr>
        <p:spPr/>
        <p:txBody>
          <a:bodyPr/>
          <a:lstStyle/>
          <a:p>
            <a:fld id="{FCDC339F-C000-4120-851A-40CBAEDE369D}" type="slidenum">
              <a:rPr lang="en-US" smtClean="0"/>
              <a:t>‹#›</a:t>
            </a:fld>
            <a:endParaRPr lang="en-US"/>
          </a:p>
        </p:txBody>
      </p:sp>
    </p:spTree>
    <p:extLst>
      <p:ext uri="{BB962C8B-B14F-4D97-AF65-F5344CB8AC3E}">
        <p14:creationId xmlns:p14="http://schemas.microsoft.com/office/powerpoint/2010/main" val="44409427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157A716D-5E42-CA81-63CD-C767E3032F0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315843680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76210803"/>
      </p:ext>
    </p:extLst>
  </p:cSld>
  <p:clrMapOvr>
    <a:overrideClrMapping bg1="lt1" tx1="dk1" bg2="lt2" tx2="dk2" accent1="accent1" accent2="accent2" accent3="accent3" accent4="accent4" accent5="accent5" accent6="accent6" hlink="hlink" folHlink="folHlink"/>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039791764"/>
      </p:ext>
    </p:extLst>
  </p:cSld>
  <p:clrMapOvr>
    <a:overrideClrMapping bg1="lt1" tx1="dk1" bg2="lt2" tx2="dk2" accent1="accent1" accent2="accent2" accent3="accent3" accent4="accent4" accent5="accent5" accent6="accent6" hlink="hlink" folHlink="folHlink"/>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842207531"/>
      </p:ext>
    </p:extLst>
  </p:cSld>
  <p:clrMapOvr>
    <a:overrideClrMapping bg1="lt1" tx1="dk1" bg2="lt2" tx2="dk2" accent1="accent1" accent2="accent2" accent3="accent3" accent4="accent4" accent5="accent5" accent6="accent6" hlink="hlink" folHlink="folHlink"/>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039191666"/>
      </p:ext>
    </p:extLst>
  </p:cSld>
  <p:clrMapOvr>
    <a:overrideClrMapping bg1="lt1" tx1="dk1" bg2="lt2" tx2="dk2" accent1="accent1" accent2="accent2" accent3="accent3" accent4="accent4" accent5="accent5" accent6="accent6" hlink="hlink" folHlink="folHlink"/>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pic>
        <p:nvPicPr>
          <p:cNvPr id="3" name="Picture 2" descr="A black background with white text&#10;&#10;Description automatically generated with low confidence">
            <a:extLst>
              <a:ext uri="{FF2B5EF4-FFF2-40B4-BE49-F238E27FC236}">
                <a16:creationId xmlns:a16="http://schemas.microsoft.com/office/drawing/2014/main" id="{46A5F199-9C6F-BAD2-3BB5-70C484ADE05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3194" b="33612"/>
          <a:stretch/>
        </p:blipFill>
        <p:spPr>
          <a:xfrm>
            <a:off x="0" y="6317548"/>
            <a:ext cx="2006030" cy="359207"/>
          </a:xfrm>
          <a:prstGeom prst="rect">
            <a:avLst/>
          </a:prstGeom>
        </p:spPr>
      </p:pic>
    </p:spTree>
    <p:extLst>
      <p:ext uri="{BB962C8B-B14F-4D97-AF65-F5344CB8AC3E}">
        <p14:creationId xmlns:p14="http://schemas.microsoft.com/office/powerpoint/2010/main" val="410511665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570163"/>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3" name="Picture 2" descr="A black background with white text&#10;&#10;Description automatically generated with low confidence">
            <a:extLst>
              <a:ext uri="{FF2B5EF4-FFF2-40B4-BE49-F238E27FC236}">
                <a16:creationId xmlns:a16="http://schemas.microsoft.com/office/drawing/2014/main" id="{7A78CD18-350D-ECF6-942D-63CCB07D219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0409" b="31728"/>
          <a:stretch/>
        </p:blipFill>
        <p:spPr>
          <a:xfrm>
            <a:off x="0" y="6268052"/>
            <a:ext cx="2142258" cy="437548"/>
          </a:xfrm>
          <a:prstGeom prst="rect">
            <a:avLst/>
          </a:prstGeom>
        </p:spPr>
      </p:pic>
    </p:spTree>
    <p:extLst>
      <p:ext uri="{BB962C8B-B14F-4D97-AF65-F5344CB8AC3E}">
        <p14:creationId xmlns:p14="http://schemas.microsoft.com/office/powerpoint/2010/main" val="1890285260"/>
      </p:ext>
    </p:extLst>
  </p:cSld>
  <p:clrMapOvr>
    <a:overrideClrMapping bg1="lt1" tx1="dk1" bg2="lt2" tx2="dk2" accent1="accent1" accent2="accent2" accent3="accent3" accent4="accent4" accent5="accent5" accent6="accent6" hlink="hlink" folHlink="folHlink"/>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pic>
        <p:nvPicPr>
          <p:cNvPr id="2" name="Picture 1" descr="A black background with white text&#10;&#10;Description automatically generated with low confidence">
            <a:extLst>
              <a:ext uri="{FF2B5EF4-FFF2-40B4-BE49-F238E27FC236}">
                <a16:creationId xmlns:a16="http://schemas.microsoft.com/office/drawing/2014/main" id="{F65921A2-45A8-ADDB-8331-A9409F95BE7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0409" b="31728"/>
          <a:stretch/>
        </p:blipFill>
        <p:spPr>
          <a:xfrm>
            <a:off x="0" y="6268052"/>
            <a:ext cx="2142258" cy="437548"/>
          </a:xfrm>
          <a:prstGeom prst="rect">
            <a:avLst/>
          </a:prstGeom>
        </p:spPr>
      </p:pic>
    </p:spTree>
    <p:extLst>
      <p:ext uri="{BB962C8B-B14F-4D97-AF65-F5344CB8AC3E}">
        <p14:creationId xmlns:p14="http://schemas.microsoft.com/office/powerpoint/2010/main" val="26563963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2752859-5393-44E4-84F0-1A03CB3C940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A79E980-FD67-4771-99F2-959B0EAF9FE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DADE79-5FF1-45D1-8A12-B665CC4147EC}"/>
              </a:ext>
            </a:extLst>
          </p:cNvPr>
          <p:cNvSpPr>
            <a:spLocks noGrp="1"/>
          </p:cNvSpPr>
          <p:nvPr>
            <p:ph type="dt" sz="half" idx="10"/>
          </p:nvPr>
        </p:nvSpPr>
        <p:spPr/>
        <p:txBody>
          <a:bodyPr/>
          <a:lstStyle/>
          <a:p>
            <a:fld id="{9E187F79-BCE8-CC48-8361-6001AABA5D8A}" type="datetime1">
              <a:rPr lang="en-CA" smtClean="0"/>
              <a:t>2024-02-08</a:t>
            </a:fld>
            <a:endParaRPr lang="en-US" dirty="0"/>
          </a:p>
        </p:txBody>
      </p:sp>
      <p:sp>
        <p:nvSpPr>
          <p:cNvPr id="5" name="Footer Placeholder 4">
            <a:extLst>
              <a:ext uri="{FF2B5EF4-FFF2-40B4-BE49-F238E27FC236}">
                <a16:creationId xmlns:a16="http://schemas.microsoft.com/office/drawing/2014/main" id="{AB9DDDED-D130-49F8-A63B-6EFB3A6CC8FA}"/>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3523F81-D883-40D5-ACDF-398ED3248B00}"/>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110847955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1"/>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pic>
        <p:nvPicPr>
          <p:cNvPr id="6" name="Picture 5" descr="Logo, company name&#10;&#10;Description automatically generated">
            <a:extLst>
              <a:ext uri="{FF2B5EF4-FFF2-40B4-BE49-F238E27FC236}">
                <a16:creationId xmlns:a16="http://schemas.microsoft.com/office/drawing/2014/main" id="{5B0C92CC-EAFE-9FFA-0B70-181A69278F2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82977095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a:p>
        </p:txBody>
      </p:sp>
      <p:pic>
        <p:nvPicPr>
          <p:cNvPr id="5" name="Picture 4" descr="Logo, company name&#10;&#10;Description automatically generated">
            <a:extLst>
              <a:ext uri="{FF2B5EF4-FFF2-40B4-BE49-F238E27FC236}">
                <a16:creationId xmlns:a16="http://schemas.microsoft.com/office/drawing/2014/main" id="{D28EC4AD-FEA3-92D2-2113-93E8D362654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73886229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a:p>
        </p:txBody>
      </p:sp>
      <p:pic>
        <p:nvPicPr>
          <p:cNvPr id="2" name="Picture 1" descr="Logo, company name&#10;&#10;Description automatically generated">
            <a:extLst>
              <a:ext uri="{FF2B5EF4-FFF2-40B4-BE49-F238E27FC236}">
                <a16:creationId xmlns:a16="http://schemas.microsoft.com/office/drawing/2014/main" id="{D68AB9BB-4081-77B1-B54A-F13DDFADF64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54954245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pic>
        <p:nvPicPr>
          <p:cNvPr id="8" name="Picture 7" descr="A black background with white text&#10;&#10;Description automatically generated with low confidence">
            <a:extLst>
              <a:ext uri="{FF2B5EF4-FFF2-40B4-BE49-F238E27FC236}">
                <a16:creationId xmlns:a16="http://schemas.microsoft.com/office/drawing/2014/main" id="{CFAC15B6-96C1-4466-31C5-4E0E5C7DF6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0409" b="31728"/>
          <a:stretch/>
        </p:blipFill>
        <p:spPr>
          <a:xfrm>
            <a:off x="0" y="6268052"/>
            <a:ext cx="2142258" cy="437548"/>
          </a:xfrm>
          <a:prstGeom prst="rect">
            <a:avLst/>
          </a:prstGeom>
        </p:spPr>
      </p:pic>
    </p:spTree>
    <p:extLst>
      <p:ext uri="{BB962C8B-B14F-4D97-AF65-F5344CB8AC3E}">
        <p14:creationId xmlns:p14="http://schemas.microsoft.com/office/powerpoint/2010/main" val="3095690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002A547B-3F8A-7C8E-C235-D7FD126D070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102339803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A black background with white text&#10;&#10;Description automatically generated with low confidence">
            <a:extLst>
              <a:ext uri="{FF2B5EF4-FFF2-40B4-BE49-F238E27FC236}">
                <a16:creationId xmlns:a16="http://schemas.microsoft.com/office/drawing/2014/main" id="{84BBFE11-781C-26EE-A796-9138122EBF5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0409" b="31728"/>
          <a:stretch/>
        </p:blipFill>
        <p:spPr>
          <a:xfrm>
            <a:off x="0" y="6268052"/>
            <a:ext cx="2142258" cy="437548"/>
          </a:xfrm>
          <a:prstGeom prst="rect">
            <a:avLst/>
          </a:prstGeom>
        </p:spPr>
      </p:pic>
    </p:spTree>
    <p:extLst>
      <p:ext uri="{BB962C8B-B14F-4D97-AF65-F5344CB8AC3E}">
        <p14:creationId xmlns:p14="http://schemas.microsoft.com/office/powerpoint/2010/main" val="384042865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038DE6F9-557C-5F84-499A-E681ABB3531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94690413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A black background with white text&#10;&#10;Description automatically generated with low confidence">
            <a:extLst>
              <a:ext uri="{FF2B5EF4-FFF2-40B4-BE49-F238E27FC236}">
                <a16:creationId xmlns:a16="http://schemas.microsoft.com/office/drawing/2014/main" id="{1462BD74-BFE8-2B76-0A5F-94628CA37DC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3194" b="33612"/>
          <a:stretch/>
        </p:blipFill>
        <p:spPr>
          <a:xfrm>
            <a:off x="0" y="6293154"/>
            <a:ext cx="2142258" cy="383601"/>
          </a:xfrm>
          <a:prstGeom prst="rect">
            <a:avLst/>
          </a:prstGeom>
        </p:spPr>
      </p:pic>
    </p:spTree>
    <p:extLst>
      <p:ext uri="{BB962C8B-B14F-4D97-AF65-F5344CB8AC3E}">
        <p14:creationId xmlns:p14="http://schemas.microsoft.com/office/powerpoint/2010/main" val="161131743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480060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2" name="Picture 1" descr="Logo, company name&#10;&#10;Description automatically generated">
            <a:extLst>
              <a:ext uri="{FF2B5EF4-FFF2-40B4-BE49-F238E27FC236}">
                <a16:creationId xmlns:a16="http://schemas.microsoft.com/office/drawing/2014/main" id="{33A5C55B-5530-3224-1592-222FB0DD59CF}"/>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35636542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480060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3" name="Picture 2" descr="A black background with white text&#10;&#10;Description automatically generated with low confidence">
            <a:extLst>
              <a:ext uri="{FF2B5EF4-FFF2-40B4-BE49-F238E27FC236}">
                <a16:creationId xmlns:a16="http://schemas.microsoft.com/office/drawing/2014/main" id="{5E7E3C2E-30D1-E7C7-E003-14D492DE8AE6}"/>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3194" b="33612"/>
          <a:stretch/>
        </p:blipFill>
        <p:spPr>
          <a:xfrm>
            <a:off x="0" y="6293154"/>
            <a:ext cx="2142258" cy="383601"/>
          </a:xfrm>
          <a:prstGeom prst="rect">
            <a:avLst/>
          </a:prstGeom>
        </p:spPr>
      </p:pic>
    </p:spTree>
    <p:extLst>
      <p:ext uri="{BB962C8B-B14F-4D97-AF65-F5344CB8AC3E}">
        <p14:creationId xmlns:p14="http://schemas.microsoft.com/office/powerpoint/2010/main" val="3334124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01_Title Slide">
    <p:spTree>
      <p:nvGrpSpPr>
        <p:cNvPr id="1" name=""/>
        <p:cNvGrpSpPr/>
        <p:nvPr/>
      </p:nvGrpSpPr>
      <p:grpSpPr>
        <a:xfrm>
          <a:off x="0" y="0"/>
          <a:ext cx="0" cy="0"/>
          <a:chOff x="0" y="0"/>
          <a:chExt cx="0" cy="0"/>
        </a:xfrm>
      </p:grpSpPr>
      <p:sp>
        <p:nvSpPr>
          <p:cNvPr id="7" name="Rectangle 6"/>
          <p:cNvSpPr/>
          <p:nvPr userDrawn="1"/>
        </p:nvSpPr>
        <p:spPr>
          <a:xfrm>
            <a:off x="0" y="0"/>
            <a:ext cx="4070452" cy="6858000"/>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Text Placeholder 3"/>
          <p:cNvSpPr>
            <a:spLocks noGrp="1"/>
          </p:cNvSpPr>
          <p:nvPr>
            <p:ph type="body" sz="quarter" idx="11"/>
          </p:nvPr>
        </p:nvSpPr>
        <p:spPr>
          <a:xfrm>
            <a:off x="358429" y="1779270"/>
            <a:ext cx="3169921" cy="2091689"/>
          </a:xfrm>
          <a:prstGeom prst="rect">
            <a:avLst/>
          </a:prstGeom>
        </p:spPr>
        <p:txBody>
          <a:bodyPr rIns="0">
            <a:noAutofit/>
          </a:bodyPr>
          <a:lstStyle>
            <a:lvl1pPr marL="0" indent="0" algn="r">
              <a:buNone/>
              <a:defRPr sz="3600">
                <a:solidFill>
                  <a:srgbClr val="E67C49"/>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Click to edit Master text styles</a:t>
            </a:r>
          </a:p>
        </p:txBody>
      </p:sp>
      <p:sp>
        <p:nvSpPr>
          <p:cNvPr id="11" name="Text Placeholder 3"/>
          <p:cNvSpPr>
            <a:spLocks noGrp="1"/>
          </p:cNvSpPr>
          <p:nvPr>
            <p:ph type="body" sz="quarter" idx="12" hasCustomPrompt="1"/>
          </p:nvPr>
        </p:nvSpPr>
        <p:spPr>
          <a:xfrm>
            <a:off x="937550" y="4293870"/>
            <a:ext cx="2590800" cy="381000"/>
          </a:xfrm>
          <a:prstGeom prst="rect">
            <a:avLst/>
          </a:prstGeom>
        </p:spPr>
        <p:txBody>
          <a:bodyPr rIns="0">
            <a:noAutofit/>
          </a:bodyPr>
          <a:lstStyle>
            <a:lvl1pPr marL="0" indent="0" algn="r">
              <a:buNone/>
              <a:defRPr sz="2400">
                <a:solidFill>
                  <a:srgbClr val="009F8A"/>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Subtitle</a:t>
            </a:r>
          </a:p>
        </p:txBody>
      </p:sp>
      <p:pic>
        <p:nvPicPr>
          <p:cNvPr id="13" name="Picture 12" descr="symbol.png"/>
          <p:cNvPicPr>
            <a:picLocks noChangeAspect="1"/>
          </p:cNvPicPr>
          <p:nvPr userDrawn="1"/>
        </p:nvPicPr>
        <p:blipFill rotWithShape="1">
          <a:blip r:embed="rId2">
            <a:alphaModFix amt="18000"/>
            <a:extLst>
              <a:ext uri="{28A0092B-C50C-407E-A947-70E740481C1C}">
                <a14:useLocalDpi xmlns:a14="http://schemas.microsoft.com/office/drawing/2010/main"/>
              </a:ext>
            </a:extLst>
          </a:blip>
          <a:srcRect/>
          <a:stretch/>
        </p:blipFill>
        <p:spPr>
          <a:xfrm>
            <a:off x="8562049" y="0"/>
            <a:ext cx="3629952" cy="6869769"/>
          </a:xfrm>
          <a:prstGeom prst="rect">
            <a:avLst/>
          </a:prstGeom>
        </p:spPr>
      </p:pic>
    </p:spTree>
    <p:extLst>
      <p:ext uri="{BB962C8B-B14F-4D97-AF65-F5344CB8AC3E}">
        <p14:creationId xmlns:p14="http://schemas.microsoft.com/office/powerpoint/2010/main" val="39085895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Content Slide + Image Right - Teal">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a:blip r:embed="rId2">
              <a:extLst>
                <a:ext uri="{28A0092B-C50C-407E-A947-70E740481C1C}">
                  <a14:useLocalDpi xmlns:a14="http://schemas.microsoft.com/office/drawing/2010/main" val="0"/>
                </a:ext>
              </a:extLst>
            </a:blip>
            <a:stretch>
              <a:fillRect/>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480060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2" name="Picture 1" descr="A black background with white text&#10;&#10;Description automatically generated with low confidence">
            <a:extLst>
              <a:ext uri="{FF2B5EF4-FFF2-40B4-BE49-F238E27FC236}">
                <a16:creationId xmlns:a16="http://schemas.microsoft.com/office/drawing/2014/main" id="{AA9363FB-84FF-1A03-20AD-5C3E0490DB12}"/>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0409" b="31728"/>
          <a:stretch/>
        </p:blipFill>
        <p:spPr>
          <a:xfrm>
            <a:off x="0" y="6268052"/>
            <a:ext cx="2142258" cy="437548"/>
          </a:xfrm>
          <a:prstGeom prst="rect">
            <a:avLst/>
          </a:prstGeom>
        </p:spPr>
      </p:pic>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14946301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48094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2" name="Picture 1" descr="Logo, company name&#10;&#10;Description automatically generated">
            <a:extLst>
              <a:ext uri="{FF2B5EF4-FFF2-40B4-BE49-F238E27FC236}">
                <a16:creationId xmlns:a16="http://schemas.microsoft.com/office/drawing/2014/main" id="{E294E599-7863-D9CC-70B2-76BBC84552CA}"/>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6083046" y="6297243"/>
            <a:ext cx="2142258" cy="375424"/>
          </a:xfrm>
          <a:prstGeom prst="rect">
            <a:avLst/>
          </a:prstGeom>
        </p:spPr>
      </p:pic>
      <p:sp>
        <p:nvSpPr>
          <p:cNvPr id="3" name="Slide Number Placeholder 6">
            <a:extLst>
              <a:ext uri="{FF2B5EF4-FFF2-40B4-BE49-F238E27FC236}">
                <a16:creationId xmlns:a16="http://schemas.microsoft.com/office/drawing/2014/main" id="{613E481C-8CE9-176C-169B-04453F21E6B4}"/>
              </a:ext>
            </a:extLst>
          </p:cNvPr>
          <p:cNvSpPr txBox="1">
            <a:spLocks/>
          </p:cNvSpPr>
          <p:nvPr userDrawn="1"/>
        </p:nvSpPr>
        <p:spPr>
          <a:xfrm>
            <a:off x="11280901" y="63935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fld id="{4755468B-C2BA-8B42-ABD6-597061763577}" type="slidenum">
              <a:rPr lang="en-US" smtClean="0"/>
              <a:pPr/>
              <a:t>‹#›</a:t>
            </a:fld>
            <a:endParaRPr lang="en-US"/>
          </a:p>
        </p:txBody>
      </p:sp>
    </p:spTree>
    <p:extLst>
      <p:ext uri="{BB962C8B-B14F-4D97-AF65-F5344CB8AC3E}">
        <p14:creationId xmlns:p14="http://schemas.microsoft.com/office/powerpoint/2010/main" val="60838921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4809426"/>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pic>
        <p:nvPicPr>
          <p:cNvPr id="2" name="Picture 1" descr="A black background with white text&#10;&#10;Description automatically generated with low confidence">
            <a:extLst>
              <a:ext uri="{FF2B5EF4-FFF2-40B4-BE49-F238E27FC236}">
                <a16:creationId xmlns:a16="http://schemas.microsoft.com/office/drawing/2014/main" id="{613F86FF-BD77-9D4A-3AEE-437DB6F5ADDC}"/>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3194" b="33612"/>
          <a:stretch/>
        </p:blipFill>
        <p:spPr>
          <a:xfrm>
            <a:off x="6089606" y="6293154"/>
            <a:ext cx="2142258" cy="383601"/>
          </a:xfrm>
          <a:prstGeom prst="rect">
            <a:avLst/>
          </a:prstGeom>
        </p:spPr>
      </p:pic>
      <p:sp>
        <p:nvSpPr>
          <p:cNvPr id="3" name="Slide Number Placeholder 6">
            <a:extLst>
              <a:ext uri="{FF2B5EF4-FFF2-40B4-BE49-F238E27FC236}">
                <a16:creationId xmlns:a16="http://schemas.microsoft.com/office/drawing/2014/main" id="{C3745623-F06E-9371-9D95-D25880112586}"/>
              </a:ext>
            </a:extLst>
          </p:cNvPr>
          <p:cNvSpPr txBox="1">
            <a:spLocks/>
          </p:cNvSpPr>
          <p:nvPr userDrawn="1"/>
        </p:nvSpPr>
        <p:spPr>
          <a:xfrm>
            <a:off x="11280901" y="63935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fld id="{4755468B-C2BA-8B42-ABD6-597061763577}" type="slidenum">
              <a:rPr lang="en-US" smtClean="0">
                <a:solidFill>
                  <a:schemeClr val="bg1"/>
                </a:solidFill>
              </a:rPr>
              <a:pPr/>
              <a:t>‹#›</a:t>
            </a:fld>
            <a:endParaRPr lang="en-US">
              <a:solidFill>
                <a:schemeClr val="bg1"/>
              </a:solidFill>
            </a:endParaRPr>
          </a:p>
        </p:txBody>
      </p:sp>
    </p:spTree>
    <p:extLst>
      <p:ext uri="{BB962C8B-B14F-4D97-AF65-F5344CB8AC3E}">
        <p14:creationId xmlns:p14="http://schemas.microsoft.com/office/powerpoint/2010/main" val="173110636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pic>
        <p:nvPicPr>
          <p:cNvPr id="11" name="Picture 10" descr="A black background with white text&#10;&#10;Description automatically generated with low confidence">
            <a:extLst>
              <a:ext uri="{FF2B5EF4-FFF2-40B4-BE49-F238E27FC236}">
                <a16:creationId xmlns:a16="http://schemas.microsoft.com/office/drawing/2014/main" id="{95CF5F5A-2EA4-BA40-BC0A-8CE8BB5F3F0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3194" b="33612"/>
          <a:stretch/>
        </p:blipFill>
        <p:spPr>
          <a:xfrm>
            <a:off x="0" y="6293154"/>
            <a:ext cx="2142258" cy="383601"/>
          </a:xfrm>
          <a:prstGeom prst="rect">
            <a:avLst/>
          </a:prstGeom>
        </p:spPr>
      </p:pic>
    </p:spTree>
    <p:extLst>
      <p:ext uri="{BB962C8B-B14F-4D97-AF65-F5344CB8AC3E}">
        <p14:creationId xmlns:p14="http://schemas.microsoft.com/office/powerpoint/2010/main" val="8447027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BD49C804-38B6-A17F-36A7-FC4CCA223DF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331187607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AC830A55-0BE0-F94F-0EE5-591A61DE0BB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11979087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5498CE4C-875B-1E7F-5C4C-018D7FE96BC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77147406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DC7DBEB7-0549-EE29-6070-7509BC07603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7236717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F561E1C4-8E4E-6309-70C3-86770FC7DDB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97321183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D4599F55-6DE9-AB96-3508-E23A7CB223F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9127378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dirty="0"/>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4529319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le + Open Space - Dar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E7D0B2C5-2F23-38DE-3970-335D7AB7088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61284488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Content - Full Width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21CC4DE1-3DB1-C37A-52F7-479773550A3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162582497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 - Comparison - Dark">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DEFF984A-04BC-A9C1-2C6F-4338BED669C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20040679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ntent - 2 Box - Dark">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462FD7A6-F257-E5A1-C19A-2024EC0828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389337655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ntent - 3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C353B213-4626-48E8-6BA5-7B219437FB6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363671488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ntent - 4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pic>
        <p:nvPicPr>
          <p:cNvPr id="2" name="Picture 1" descr="Logo, company name&#10;&#10;Description automatically generated">
            <a:extLst>
              <a:ext uri="{FF2B5EF4-FFF2-40B4-BE49-F238E27FC236}">
                <a16:creationId xmlns:a16="http://schemas.microsoft.com/office/drawing/2014/main" id="{1BB3C6C9-57F9-D0A8-2E2D-6E07B908637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32604" b="34780"/>
          <a:stretch/>
        </p:blipFill>
        <p:spPr>
          <a:xfrm>
            <a:off x="0" y="6297243"/>
            <a:ext cx="2142258" cy="375424"/>
          </a:xfrm>
          <a:prstGeom prst="rect">
            <a:avLst/>
          </a:prstGeom>
        </p:spPr>
      </p:pic>
    </p:spTree>
    <p:extLst>
      <p:ext uri="{BB962C8B-B14F-4D97-AF65-F5344CB8AC3E}">
        <p14:creationId xmlns:p14="http://schemas.microsoft.com/office/powerpoint/2010/main" val="41146950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26211730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01518268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195335497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39831925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dirty="0"/>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a:t>
            </a:r>
          </a:p>
        </p:txBody>
      </p:sp>
    </p:spTree>
    <p:extLst>
      <p:ext uri="{BB962C8B-B14F-4D97-AF65-F5344CB8AC3E}">
        <p14:creationId xmlns:p14="http://schemas.microsoft.com/office/powerpoint/2010/main" val="108147114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92943984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Closing Slide - Standard Image">
    <p:spTree>
      <p:nvGrpSpPr>
        <p:cNvPr id="1" name=""/>
        <p:cNvGrpSpPr/>
        <p:nvPr/>
      </p:nvGrpSpPr>
      <p:grpSpPr>
        <a:xfrm>
          <a:off x="0" y="0"/>
          <a:ext cx="0" cy="0"/>
          <a:chOff x="0" y="0"/>
          <a:chExt cx="0" cy="0"/>
        </a:xfrm>
      </p:grpSpPr>
      <p:pic>
        <p:nvPicPr>
          <p:cNvPr id="6" name="Picture 5" descr="A picture containing person, outdoor&#10;&#10;Description automatically generated">
            <a:extLst>
              <a:ext uri="{FF2B5EF4-FFF2-40B4-BE49-F238E27FC236}">
                <a16:creationId xmlns:a16="http://schemas.microsoft.com/office/drawing/2014/main" id="{402BE423-D2AC-7225-7E7B-7FB24196EF88}"/>
              </a:ext>
            </a:extLst>
          </p:cNvPr>
          <p:cNvPicPr>
            <a:picLocks noChangeAspect="1"/>
          </p:cNvPicPr>
          <p:nvPr userDrawn="1"/>
        </p:nvPicPr>
        <p:blipFill rotWithShape="1">
          <a:blip r:embed="rId2">
            <a:duotone>
              <a:prstClr val="black"/>
              <a:schemeClr val="tx2">
                <a:tint val="45000"/>
                <a:satMod val="400000"/>
              </a:schemeClr>
            </a:duotone>
            <a:extLst>
              <a:ext uri="{BEBA8EAE-BF5A-486C-A8C5-ECC9F3942E4B}">
                <a14:imgProps xmlns:a14="http://schemas.microsoft.com/office/drawing/2010/main">
                  <a14:imgLayer r:embed="rId3">
                    <a14:imgEffect>
                      <a14:saturation sat="0"/>
                    </a14:imgEffect>
                  </a14:imgLayer>
                </a14:imgProps>
              </a:ext>
            </a:extLst>
          </a:blip>
          <a:srcRect t="7813" b="7813"/>
          <a:stretch/>
        </p:blipFill>
        <p:spPr>
          <a:xfrm>
            <a:off x="0" y="0"/>
            <a:ext cx="12191999" cy="6858000"/>
          </a:xfrm>
          <a:prstGeom prst="rect">
            <a:avLst/>
          </a:prstGeom>
        </p:spPr>
      </p:pic>
      <p:pic>
        <p:nvPicPr>
          <p:cNvPr id="3" name="Picture 2" descr="Logo&#10;&#10;Description automatically generated">
            <a:extLst>
              <a:ext uri="{FF2B5EF4-FFF2-40B4-BE49-F238E27FC236}">
                <a16:creationId xmlns:a16="http://schemas.microsoft.com/office/drawing/2014/main" id="{6CA332D0-53BB-F709-92A7-D7F3EDEF22C6}"/>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CF957EE1-DE0C-D5D5-37D1-12404CA59827}"/>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417610150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01_Title Slide">
    <p:spTree>
      <p:nvGrpSpPr>
        <p:cNvPr id="1" name=""/>
        <p:cNvGrpSpPr/>
        <p:nvPr/>
      </p:nvGrpSpPr>
      <p:grpSpPr>
        <a:xfrm>
          <a:off x="0" y="0"/>
          <a:ext cx="0" cy="0"/>
          <a:chOff x="0" y="0"/>
          <a:chExt cx="0" cy="0"/>
        </a:xfrm>
      </p:grpSpPr>
      <p:sp>
        <p:nvSpPr>
          <p:cNvPr id="7" name="Rectangle 6"/>
          <p:cNvSpPr/>
          <p:nvPr userDrawn="1"/>
        </p:nvSpPr>
        <p:spPr>
          <a:xfrm>
            <a:off x="0" y="0"/>
            <a:ext cx="4070452" cy="6858000"/>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 Placeholder 3"/>
          <p:cNvSpPr>
            <a:spLocks noGrp="1"/>
          </p:cNvSpPr>
          <p:nvPr>
            <p:ph type="body" sz="quarter" idx="11"/>
          </p:nvPr>
        </p:nvSpPr>
        <p:spPr>
          <a:xfrm>
            <a:off x="358429" y="1779270"/>
            <a:ext cx="3169921" cy="2091689"/>
          </a:xfrm>
          <a:prstGeom prst="rect">
            <a:avLst/>
          </a:prstGeom>
        </p:spPr>
        <p:txBody>
          <a:bodyPr rIns="0">
            <a:noAutofit/>
          </a:bodyPr>
          <a:lstStyle>
            <a:lvl1pPr marL="0" indent="0" algn="r">
              <a:buNone/>
              <a:defRPr sz="3600">
                <a:solidFill>
                  <a:srgbClr val="E67C49"/>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Click to edit Master text styles</a:t>
            </a:r>
          </a:p>
        </p:txBody>
      </p:sp>
      <p:sp>
        <p:nvSpPr>
          <p:cNvPr id="11" name="Text Placeholder 3"/>
          <p:cNvSpPr>
            <a:spLocks noGrp="1"/>
          </p:cNvSpPr>
          <p:nvPr>
            <p:ph type="body" sz="quarter" idx="12" hasCustomPrompt="1"/>
          </p:nvPr>
        </p:nvSpPr>
        <p:spPr>
          <a:xfrm>
            <a:off x="937550" y="4293870"/>
            <a:ext cx="2590800" cy="381000"/>
          </a:xfrm>
          <a:prstGeom prst="rect">
            <a:avLst/>
          </a:prstGeom>
        </p:spPr>
        <p:txBody>
          <a:bodyPr rIns="0">
            <a:noAutofit/>
          </a:bodyPr>
          <a:lstStyle>
            <a:lvl1pPr marL="0" indent="0" algn="r">
              <a:buNone/>
              <a:defRPr sz="2400">
                <a:solidFill>
                  <a:srgbClr val="009F8A"/>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Subtitle</a:t>
            </a:r>
          </a:p>
        </p:txBody>
      </p:sp>
      <p:pic>
        <p:nvPicPr>
          <p:cNvPr id="13" name="Picture 12" descr="symbol.png"/>
          <p:cNvPicPr>
            <a:picLocks noChangeAspect="1"/>
          </p:cNvPicPr>
          <p:nvPr userDrawn="1"/>
        </p:nvPicPr>
        <p:blipFill rotWithShape="1">
          <a:blip r:embed="rId2">
            <a:alphaModFix amt="18000"/>
            <a:extLst>
              <a:ext uri="{28A0092B-C50C-407E-A947-70E740481C1C}">
                <a14:useLocalDpi xmlns:a14="http://schemas.microsoft.com/office/drawing/2010/main"/>
              </a:ext>
            </a:extLst>
          </a:blip>
          <a:srcRect/>
          <a:stretch/>
        </p:blipFill>
        <p:spPr>
          <a:xfrm>
            <a:off x="8562049" y="0"/>
            <a:ext cx="3629952" cy="6869769"/>
          </a:xfrm>
          <a:prstGeom prst="rect">
            <a:avLst/>
          </a:prstGeom>
        </p:spPr>
      </p:pic>
    </p:spTree>
    <p:extLst>
      <p:ext uri="{BB962C8B-B14F-4D97-AF65-F5344CB8AC3E}">
        <p14:creationId xmlns:p14="http://schemas.microsoft.com/office/powerpoint/2010/main" val="35756992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dirty="0"/>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dirty="0"/>
              <a:t>#</a:t>
            </a:r>
          </a:p>
        </p:txBody>
      </p:sp>
    </p:spTree>
    <p:extLst>
      <p:ext uri="{BB962C8B-B14F-4D97-AF65-F5344CB8AC3E}">
        <p14:creationId xmlns:p14="http://schemas.microsoft.com/office/powerpoint/2010/main" val="29174527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dirty="0"/>
              <a:t>Click to edit text</a:t>
            </a:r>
          </a:p>
          <a:p>
            <a:pPr lvl="1"/>
            <a:r>
              <a:rPr lang="en-US" dirty="0"/>
              <a:t>Second level</a:t>
            </a:r>
          </a:p>
          <a:p>
            <a:pPr lvl="2"/>
            <a:r>
              <a:rPr lang="en-US" dirty="0"/>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dirty="0"/>
              <a:t>ADD PHOTO CREDIT HERE</a:t>
            </a:r>
          </a:p>
        </p:txBody>
      </p:sp>
    </p:spTree>
    <p:extLst>
      <p:ext uri="{BB962C8B-B14F-4D97-AF65-F5344CB8AC3E}">
        <p14:creationId xmlns:p14="http://schemas.microsoft.com/office/powerpoint/2010/main" val="380851410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3460704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429665169"/>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972808264"/>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84156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81235866"/>
      </p:ext>
    </p:extLst>
  </p:cSld>
  <p:clrMapOvr>
    <a:overrideClrMapping bg1="lt1" tx1="dk1" bg2="lt2" tx2="dk2" accent1="accent1" accent2="accent2" accent3="accent3" accent4="accent4" accent5="accent5" accent6="accent6" hlink="hlink" folHlink="folHlink"/>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204219889"/>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887829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235907634"/>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1454642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6631772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0248424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dirty="0"/>
          </a:p>
        </p:txBody>
      </p:sp>
    </p:spTree>
    <p:extLst>
      <p:ext uri="{BB962C8B-B14F-4D97-AF65-F5344CB8AC3E}">
        <p14:creationId xmlns:p14="http://schemas.microsoft.com/office/powerpoint/2010/main" val="55724900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4873539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3976961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022821-1BFD-4DD6-BFDA-86AEBF5CD91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A5A2ABD-CE0E-4F53-8A7B-572B8F03B50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C8C5EDE-EF40-4A87-8973-5DCB8B9FD526}"/>
              </a:ext>
            </a:extLst>
          </p:cNvPr>
          <p:cNvSpPr>
            <a:spLocks noGrp="1"/>
          </p:cNvSpPr>
          <p:nvPr>
            <p:ph type="dt" sz="half" idx="10"/>
          </p:nvPr>
        </p:nvSpPr>
        <p:spPr/>
        <p:txBody>
          <a:bodyPr/>
          <a:lstStyle/>
          <a:p>
            <a:fld id="{CE4B84A2-1E64-5948-A847-F0C89F6BCB68}" type="datetime1">
              <a:rPr lang="en-CA" smtClean="0"/>
              <a:t>2024-02-08</a:t>
            </a:fld>
            <a:endParaRPr lang="en-US" dirty="0"/>
          </a:p>
        </p:txBody>
      </p:sp>
      <p:sp>
        <p:nvSpPr>
          <p:cNvPr id="5" name="Footer Placeholder 4">
            <a:extLst>
              <a:ext uri="{FF2B5EF4-FFF2-40B4-BE49-F238E27FC236}">
                <a16:creationId xmlns:a16="http://schemas.microsoft.com/office/drawing/2014/main" id="{F059849E-EA49-4326-B62D-30966921BE4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40B8124A-1DDF-4A3F-B0C2-4C2D6812B9CA}"/>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5397945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505283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987901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7735573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5151793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4889736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6548194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82636417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dirty="0"/>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Tree>
    <p:extLst>
      <p:ext uri="{BB962C8B-B14F-4D97-AF65-F5344CB8AC3E}">
        <p14:creationId xmlns:p14="http://schemas.microsoft.com/office/powerpoint/2010/main" val="7055985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7307034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2221282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53B4-0EF5-411F-A8DE-E6B3ADB8F21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1CB82EE-D5F1-4E67-BDDA-C5A49145139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7471E1D-49BE-4358-AE61-0FAFC2AD51D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BAC3489-A0E1-4BF1-9BAB-7979C0F616B6}"/>
              </a:ext>
            </a:extLst>
          </p:cNvPr>
          <p:cNvSpPr>
            <a:spLocks noGrp="1"/>
          </p:cNvSpPr>
          <p:nvPr>
            <p:ph type="dt" sz="half" idx="10"/>
          </p:nvPr>
        </p:nvSpPr>
        <p:spPr/>
        <p:txBody>
          <a:bodyPr/>
          <a:lstStyle/>
          <a:p>
            <a:fld id="{850C4F5A-E429-F146-9E4B-45A141AF51F0}" type="datetime1">
              <a:rPr lang="en-CA" smtClean="0"/>
              <a:t>2024-02-08</a:t>
            </a:fld>
            <a:endParaRPr lang="en-US" dirty="0"/>
          </a:p>
        </p:txBody>
      </p:sp>
      <p:sp>
        <p:nvSpPr>
          <p:cNvPr id="6" name="Footer Placeholder 5">
            <a:extLst>
              <a:ext uri="{FF2B5EF4-FFF2-40B4-BE49-F238E27FC236}">
                <a16:creationId xmlns:a16="http://schemas.microsoft.com/office/drawing/2014/main" id="{BB6DB78B-586A-4E7E-B87C-FBC510AEFD41}"/>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232A256-247C-490B-8831-297AF93C6953}"/>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6173563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5930559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314862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97462779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85055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 Open Space - Dar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7199253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Content - Full Width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7778648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 - Comparison - Dark">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6464187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 - 2 Box - Dark">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29769208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ntent - 3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256554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ntent - 4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2028687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8742C2-B4FB-4111-8986-19B8E45A2D5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D988630-E25C-45A4-A1C3-F754AFE7367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B7AD6A7-73FC-470C-BC3B-918F86CB1C1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8C43861-7DF2-42A2-ACF6-2B5FA30378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7CC3FA2-D959-4B0D-B3A0-3D392DFBBD4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0AC4F87-8DAE-48B5-A9D3-4FD0AC7A038F}"/>
              </a:ext>
            </a:extLst>
          </p:cNvPr>
          <p:cNvSpPr>
            <a:spLocks noGrp="1"/>
          </p:cNvSpPr>
          <p:nvPr>
            <p:ph type="dt" sz="half" idx="10"/>
          </p:nvPr>
        </p:nvSpPr>
        <p:spPr/>
        <p:txBody>
          <a:bodyPr/>
          <a:lstStyle/>
          <a:p>
            <a:fld id="{1592BF62-60CA-E44F-9430-308D6F7DF560}" type="datetime1">
              <a:rPr lang="en-CA" smtClean="0"/>
              <a:t>2024-02-08</a:t>
            </a:fld>
            <a:endParaRPr lang="en-US" dirty="0"/>
          </a:p>
        </p:txBody>
      </p:sp>
      <p:sp>
        <p:nvSpPr>
          <p:cNvPr id="8" name="Footer Placeholder 7">
            <a:extLst>
              <a:ext uri="{FF2B5EF4-FFF2-40B4-BE49-F238E27FC236}">
                <a16:creationId xmlns:a16="http://schemas.microsoft.com/office/drawing/2014/main" id="{4E8B01F9-5A73-4CF4-8CE0-7F3741DBCC07}"/>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95BA010D-1D37-4530-992E-7D3E39B54A3A}"/>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365193565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dirty="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dirty="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95997949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dirty="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dirty="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331921839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dirty="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dirty="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3369104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333673154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34782398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Closing Slide - Standard Image">
    <p:spTree>
      <p:nvGrpSpPr>
        <p:cNvPr id="1" name=""/>
        <p:cNvGrpSpPr/>
        <p:nvPr/>
      </p:nvGrpSpPr>
      <p:grpSpPr>
        <a:xfrm>
          <a:off x="0" y="0"/>
          <a:ext cx="0" cy="0"/>
          <a:chOff x="0" y="0"/>
          <a:chExt cx="0" cy="0"/>
        </a:xfrm>
      </p:grpSpPr>
      <p:pic>
        <p:nvPicPr>
          <p:cNvPr id="6" name="Picture 5" descr="A picture containing person, outdoor&#10;&#10;Description automatically generated">
            <a:extLst>
              <a:ext uri="{FF2B5EF4-FFF2-40B4-BE49-F238E27FC236}">
                <a16:creationId xmlns:a16="http://schemas.microsoft.com/office/drawing/2014/main" id="{402BE423-D2AC-7225-7E7B-7FB24196EF88}"/>
              </a:ext>
            </a:extLst>
          </p:cNvPr>
          <p:cNvPicPr>
            <a:picLocks noChangeAspect="1"/>
          </p:cNvPicPr>
          <p:nvPr userDrawn="1"/>
        </p:nvPicPr>
        <p:blipFill rotWithShape="1">
          <a:blip r:embed="rId2">
            <a:duotone>
              <a:prstClr val="black"/>
              <a:schemeClr val="tx2">
                <a:tint val="45000"/>
                <a:satMod val="400000"/>
              </a:schemeClr>
            </a:duotone>
            <a:extLst>
              <a:ext uri="{BEBA8EAE-BF5A-486C-A8C5-ECC9F3942E4B}">
                <a14:imgProps xmlns:a14="http://schemas.microsoft.com/office/drawing/2010/main">
                  <a14:imgLayer r:embed="rId3">
                    <a14:imgEffect>
                      <a14:saturation sat="0"/>
                    </a14:imgEffect>
                  </a14:imgLayer>
                </a14:imgProps>
              </a:ext>
            </a:extLst>
          </a:blip>
          <a:srcRect t="7813" b="7813"/>
          <a:stretch/>
        </p:blipFill>
        <p:spPr>
          <a:xfrm>
            <a:off x="0" y="0"/>
            <a:ext cx="12191999" cy="6858000"/>
          </a:xfrm>
          <a:prstGeom prst="rect">
            <a:avLst/>
          </a:prstGeom>
        </p:spPr>
      </p:pic>
      <p:pic>
        <p:nvPicPr>
          <p:cNvPr id="3" name="Picture 2" descr="Logo&#10;&#10;Description automatically generated">
            <a:extLst>
              <a:ext uri="{FF2B5EF4-FFF2-40B4-BE49-F238E27FC236}">
                <a16:creationId xmlns:a16="http://schemas.microsoft.com/office/drawing/2014/main" id="{6CA332D0-53BB-F709-92A7-D7F3EDEF22C6}"/>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CF957EE1-DE0C-D5D5-37D1-12404CA59827}"/>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17586993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B5DB56-CD71-4BA2-A03C-A44DAD96C35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8938407-BECF-45DE-B1A3-35C9B96EC8C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45A3399-B75E-4BA2-9207-98ADE997828C}"/>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255DA31F-0C6B-4C0E-AEA0-6EFC4AE8807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174E9A5-86E2-4B58-8191-759E518C599E}"/>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0943690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11453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022821-1BFD-4DD6-BFDA-86AEBF5CD91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A5A2ABD-CE0E-4F53-8A7B-572B8F03B50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C8C5EDE-EF40-4A87-8973-5DCB8B9FD526}"/>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059849E-EA49-4326-B62D-30966921BE4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40B8124A-1DDF-4A3F-B0C2-4C2D6812B9CA}"/>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8039769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53B4-0EF5-411F-A8DE-E6B3ADB8F21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1CB82EE-D5F1-4E67-BDDA-C5A49145139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7471E1D-49BE-4358-AE61-0FAFC2AD51D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BAC3489-A0E1-4BF1-9BAB-7979C0F616B6}"/>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BB6DB78B-586A-4E7E-B87C-FBC510AEFD41}"/>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232A256-247C-490B-8831-297AF93C6953}"/>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1665669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84E3B-C765-43C2-9565-3FE05BD12E8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BDF11BC-75D5-4DD4-A9B6-FA9E70F65670}"/>
              </a:ext>
            </a:extLst>
          </p:cNvPr>
          <p:cNvSpPr>
            <a:spLocks noGrp="1"/>
          </p:cNvSpPr>
          <p:nvPr>
            <p:ph type="dt" sz="half" idx="10"/>
          </p:nvPr>
        </p:nvSpPr>
        <p:spPr/>
        <p:txBody>
          <a:bodyPr/>
          <a:lstStyle/>
          <a:p>
            <a:fld id="{00CCAC35-8180-9F44-A453-1A94F0B08EBB}" type="datetime1">
              <a:rPr lang="en-CA" smtClean="0"/>
              <a:t>2024-02-08</a:t>
            </a:fld>
            <a:endParaRPr lang="en-US" dirty="0"/>
          </a:p>
        </p:txBody>
      </p:sp>
      <p:sp>
        <p:nvSpPr>
          <p:cNvPr id="4" name="Footer Placeholder 3">
            <a:extLst>
              <a:ext uri="{FF2B5EF4-FFF2-40B4-BE49-F238E27FC236}">
                <a16:creationId xmlns:a16="http://schemas.microsoft.com/office/drawing/2014/main" id="{C2FF0F36-7036-4446-AE8A-98E40BCD67C7}"/>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E2A8B5E-755F-4FEC-8CFB-468C2A7F8737}"/>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42708179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8742C2-B4FB-4111-8986-19B8E45A2D5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D988630-E25C-45A4-A1C3-F754AFE7367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B7AD6A7-73FC-470C-BC3B-918F86CB1C1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8C43861-7DF2-42A2-ACF6-2B5FA30378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7CC3FA2-D959-4B0D-B3A0-3D392DFBBD4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0AC4F87-8DAE-48B5-A9D3-4FD0AC7A038F}"/>
              </a:ext>
            </a:extLst>
          </p:cNvPr>
          <p:cNvSpPr>
            <a:spLocks noGrp="1"/>
          </p:cNvSpPr>
          <p:nvPr>
            <p:ph type="dt" sz="half" idx="10"/>
          </p:nvPr>
        </p:nvSpPr>
        <p:spPr/>
        <p:txBody>
          <a:bodyPr/>
          <a:lstStyle/>
          <a:p>
            <a:endParaRPr lang="en-US" dirty="0"/>
          </a:p>
        </p:txBody>
      </p:sp>
      <p:sp>
        <p:nvSpPr>
          <p:cNvPr id="8" name="Footer Placeholder 7">
            <a:extLst>
              <a:ext uri="{FF2B5EF4-FFF2-40B4-BE49-F238E27FC236}">
                <a16:creationId xmlns:a16="http://schemas.microsoft.com/office/drawing/2014/main" id="{4E8B01F9-5A73-4CF4-8CE0-7F3741DBCC07}"/>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95BA010D-1D37-4530-992E-7D3E39B54A3A}"/>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068294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84E3B-C765-43C2-9565-3FE05BD12E8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BDF11BC-75D5-4DD4-A9B6-FA9E70F65670}"/>
              </a:ext>
            </a:extLst>
          </p:cNvPr>
          <p:cNvSpPr>
            <a:spLocks noGrp="1"/>
          </p:cNvSpPr>
          <p:nvPr>
            <p:ph type="dt" sz="half" idx="10"/>
          </p:nvPr>
        </p:nvSpPr>
        <p:spPr/>
        <p:txBody>
          <a:bodyPr/>
          <a:lstStyle/>
          <a:p>
            <a:endParaRPr lang="en-US" dirty="0"/>
          </a:p>
        </p:txBody>
      </p:sp>
      <p:sp>
        <p:nvSpPr>
          <p:cNvPr id="4" name="Footer Placeholder 3">
            <a:extLst>
              <a:ext uri="{FF2B5EF4-FFF2-40B4-BE49-F238E27FC236}">
                <a16:creationId xmlns:a16="http://schemas.microsoft.com/office/drawing/2014/main" id="{C2FF0F36-7036-4446-AE8A-98E40BCD67C7}"/>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E2A8B5E-755F-4FEC-8CFB-468C2A7F8737}"/>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52869161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3D844C6-602D-4429-BEAE-75E3B523B67B}"/>
              </a:ext>
            </a:extLst>
          </p:cNvPr>
          <p:cNvSpPr>
            <a:spLocks noGrp="1"/>
          </p:cNvSpPr>
          <p:nvPr>
            <p:ph type="dt" sz="half" idx="10"/>
          </p:nvPr>
        </p:nvSpPr>
        <p:spPr/>
        <p:txBody>
          <a:bodyPr/>
          <a:lstStyle/>
          <a:p>
            <a:endParaRPr lang="en-US" dirty="0"/>
          </a:p>
        </p:txBody>
      </p:sp>
      <p:sp>
        <p:nvSpPr>
          <p:cNvPr id="3" name="Footer Placeholder 2">
            <a:extLst>
              <a:ext uri="{FF2B5EF4-FFF2-40B4-BE49-F238E27FC236}">
                <a16:creationId xmlns:a16="http://schemas.microsoft.com/office/drawing/2014/main" id="{FCB12EC3-608E-4A5C-8CA9-E3F927BA5189}"/>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D0B24A0B-4043-4D41-B6B9-354AACBAF30E}"/>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7143938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B5151B-7667-4F05-AD0D-E11054CC2F0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5CF3C30-94B3-41B2-8FFD-78527531AF7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23D4730-F796-41FD-BB0C-7819C30736D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E24F33B-3D7A-4F3F-ADC9-1FC231959939}"/>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F55A69E4-AE6C-474D-8063-6746C2EE4C8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32A0ECEF-F437-4A05-A0E3-7FE4F7CD504C}"/>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1446154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245A98-319B-439A-A722-5BAFDDE6C51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33AE237-6A66-4DCB-97D0-CF73DB45D6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9C92B962-49E2-452E-8CAD-391D9569CFE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9921BD5-3352-46F0-9ED1-0F04347A829C}"/>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4F7B2BED-D9BE-45B6-BBB9-4858E3FD235C}"/>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DD2F52C7-CD5A-4EBF-B1B6-B114539448E3}"/>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27350547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2DE386-0057-436E-B6BD-A7FC8E01BDE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64FB72B-5FCC-4C30-84EC-6B4EA3C5A63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A74109-114E-4611-B5AD-D8822BF1CF02}"/>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730BBB7-C9A2-4F4F-BD11-1DBC2F972B8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4713CFBB-09B4-47D6-A7B4-7D9A7C78597B}"/>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0463517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2752859-5393-44E4-84F0-1A03CB3C940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A79E980-FD67-4771-99F2-959B0EAF9FE0}"/>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DADE79-5FF1-45D1-8A12-B665CC4147EC}"/>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AB9DDDED-D130-49F8-A63B-6EFB3A6CC8FA}"/>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3523F81-D883-40D5-ACDF-398ED3248B00}"/>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106747908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01_Title Slide">
    <p:spTree>
      <p:nvGrpSpPr>
        <p:cNvPr id="1" name=""/>
        <p:cNvGrpSpPr/>
        <p:nvPr/>
      </p:nvGrpSpPr>
      <p:grpSpPr>
        <a:xfrm>
          <a:off x="0" y="0"/>
          <a:ext cx="0" cy="0"/>
          <a:chOff x="0" y="0"/>
          <a:chExt cx="0" cy="0"/>
        </a:xfrm>
      </p:grpSpPr>
      <p:sp>
        <p:nvSpPr>
          <p:cNvPr id="7" name="Rectangle 6"/>
          <p:cNvSpPr/>
          <p:nvPr userDrawn="1"/>
        </p:nvSpPr>
        <p:spPr>
          <a:xfrm>
            <a:off x="0" y="0"/>
            <a:ext cx="4070452" cy="6858000"/>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Text Placeholder 3"/>
          <p:cNvSpPr>
            <a:spLocks noGrp="1"/>
          </p:cNvSpPr>
          <p:nvPr>
            <p:ph type="body" sz="quarter" idx="11"/>
          </p:nvPr>
        </p:nvSpPr>
        <p:spPr>
          <a:xfrm>
            <a:off x="358429" y="1779270"/>
            <a:ext cx="3169921" cy="2091689"/>
          </a:xfrm>
          <a:prstGeom prst="rect">
            <a:avLst/>
          </a:prstGeom>
        </p:spPr>
        <p:txBody>
          <a:bodyPr rIns="0">
            <a:noAutofit/>
          </a:bodyPr>
          <a:lstStyle>
            <a:lvl1pPr marL="0" indent="0" algn="r">
              <a:buNone/>
              <a:defRPr sz="3600">
                <a:solidFill>
                  <a:srgbClr val="E67C49"/>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Click to edit Master text styles</a:t>
            </a:r>
          </a:p>
        </p:txBody>
      </p:sp>
      <p:sp>
        <p:nvSpPr>
          <p:cNvPr id="11" name="Text Placeholder 3"/>
          <p:cNvSpPr>
            <a:spLocks noGrp="1"/>
          </p:cNvSpPr>
          <p:nvPr>
            <p:ph type="body" sz="quarter" idx="12" hasCustomPrompt="1"/>
          </p:nvPr>
        </p:nvSpPr>
        <p:spPr>
          <a:xfrm>
            <a:off x="937550" y="4293870"/>
            <a:ext cx="2590800" cy="381000"/>
          </a:xfrm>
          <a:prstGeom prst="rect">
            <a:avLst/>
          </a:prstGeom>
        </p:spPr>
        <p:txBody>
          <a:bodyPr rIns="0">
            <a:noAutofit/>
          </a:bodyPr>
          <a:lstStyle>
            <a:lvl1pPr marL="0" indent="0" algn="r">
              <a:buNone/>
              <a:defRPr sz="2400">
                <a:solidFill>
                  <a:srgbClr val="009F8A"/>
                </a:solidFill>
              </a:defRPr>
            </a:lvl1pPr>
            <a:lvl2pPr marL="457189" indent="0" algn="r">
              <a:spcBef>
                <a:spcPts val="2376"/>
              </a:spcBef>
              <a:buNone/>
              <a:defRPr sz="1600">
                <a:solidFill>
                  <a:schemeClr val="accent5"/>
                </a:solidFill>
              </a:defRPr>
            </a:lvl2pPr>
            <a:lvl3pPr marL="914377" indent="0" algn="r">
              <a:buNone/>
              <a:defRPr sz="2400"/>
            </a:lvl3pPr>
            <a:lvl4pPr marL="1371566" indent="0" algn="r">
              <a:buNone/>
              <a:defRPr sz="2400"/>
            </a:lvl4pPr>
            <a:lvl5pPr marL="1828754" indent="0" algn="r">
              <a:buNone/>
              <a:defRPr sz="2400"/>
            </a:lvl5pPr>
          </a:lstStyle>
          <a:p>
            <a:pPr lvl="0"/>
            <a:r>
              <a:rPr lang="en-US"/>
              <a:t>Subtitle</a:t>
            </a:r>
          </a:p>
        </p:txBody>
      </p:sp>
      <p:pic>
        <p:nvPicPr>
          <p:cNvPr id="13" name="Picture 12" descr="symbol.png"/>
          <p:cNvPicPr>
            <a:picLocks noChangeAspect="1"/>
          </p:cNvPicPr>
          <p:nvPr userDrawn="1"/>
        </p:nvPicPr>
        <p:blipFill rotWithShape="1">
          <a:blip r:embed="rId2">
            <a:alphaModFix amt="18000"/>
            <a:extLst>
              <a:ext uri="{28A0092B-C50C-407E-A947-70E740481C1C}">
                <a14:useLocalDpi xmlns:a14="http://schemas.microsoft.com/office/drawing/2010/main"/>
              </a:ext>
            </a:extLst>
          </a:blip>
          <a:srcRect/>
          <a:stretch/>
        </p:blipFill>
        <p:spPr>
          <a:xfrm>
            <a:off x="8562049" y="0"/>
            <a:ext cx="3629952" cy="6869769"/>
          </a:xfrm>
          <a:prstGeom prst="rect">
            <a:avLst/>
          </a:prstGeom>
        </p:spPr>
      </p:pic>
    </p:spTree>
    <p:extLst>
      <p:ext uri="{BB962C8B-B14F-4D97-AF65-F5344CB8AC3E}">
        <p14:creationId xmlns:p14="http://schemas.microsoft.com/office/powerpoint/2010/main" val="328019048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dirty="0"/>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0400969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dirty="0"/>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dirty="0"/>
              <a:t>#</a:t>
            </a:r>
          </a:p>
        </p:txBody>
      </p:sp>
    </p:spTree>
    <p:extLst>
      <p:ext uri="{BB962C8B-B14F-4D97-AF65-F5344CB8AC3E}">
        <p14:creationId xmlns:p14="http://schemas.microsoft.com/office/powerpoint/2010/main" val="25143861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3D844C6-602D-4429-BEAE-75E3B523B67B}"/>
              </a:ext>
            </a:extLst>
          </p:cNvPr>
          <p:cNvSpPr>
            <a:spLocks noGrp="1"/>
          </p:cNvSpPr>
          <p:nvPr>
            <p:ph type="dt" sz="half" idx="10"/>
          </p:nvPr>
        </p:nvSpPr>
        <p:spPr/>
        <p:txBody>
          <a:bodyPr/>
          <a:lstStyle/>
          <a:p>
            <a:fld id="{5BCC27CD-11E8-1841-ABFB-18A76DDCB957}" type="datetime1">
              <a:rPr lang="en-CA" smtClean="0"/>
              <a:t>2024-02-08</a:t>
            </a:fld>
            <a:endParaRPr lang="en-US" dirty="0"/>
          </a:p>
        </p:txBody>
      </p:sp>
      <p:sp>
        <p:nvSpPr>
          <p:cNvPr id="3" name="Footer Placeholder 2">
            <a:extLst>
              <a:ext uri="{FF2B5EF4-FFF2-40B4-BE49-F238E27FC236}">
                <a16:creationId xmlns:a16="http://schemas.microsoft.com/office/drawing/2014/main" id="{FCB12EC3-608E-4A5C-8CA9-E3F927BA5189}"/>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D0B24A0B-4043-4D41-B6B9-354AACBAF30E}"/>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7243387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dirty="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dirty="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dirty="0"/>
              <a:t>Insert Name, Title</a:t>
            </a:r>
            <a:br>
              <a:rPr lang="en-US" dirty="0"/>
            </a:br>
            <a:r>
              <a:rPr lang="en-US" dirty="0"/>
              <a:t>Email Address</a:t>
            </a:r>
          </a:p>
        </p:txBody>
      </p:sp>
    </p:spTree>
    <p:extLst>
      <p:ext uri="{BB962C8B-B14F-4D97-AF65-F5344CB8AC3E}">
        <p14:creationId xmlns:p14="http://schemas.microsoft.com/office/powerpoint/2010/main" val="10546306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09693773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ontent - White">
  <p:cSld name="Content - White">
    <p:spTree>
      <p:nvGrpSpPr>
        <p:cNvPr id="1" name="Shape 54"/>
        <p:cNvGrpSpPr/>
        <p:nvPr/>
      </p:nvGrpSpPr>
      <p:grpSpPr>
        <a:xfrm>
          <a:off x="0" y="0"/>
          <a:ext cx="0" cy="0"/>
          <a:chOff x="0" y="0"/>
          <a:chExt cx="0" cy="0"/>
        </a:xfrm>
      </p:grpSpPr>
      <p:sp>
        <p:nvSpPr>
          <p:cNvPr id="55" name="Google Shape;55;p56"/>
          <p:cNvSpPr/>
          <p:nvPr/>
        </p:nvSpPr>
        <p:spPr>
          <a:xfrm>
            <a:off x="0" y="-2"/>
            <a:ext cx="12192000" cy="6858001"/>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dirty="0">
              <a:solidFill>
                <a:schemeClr val="lt1"/>
              </a:solidFill>
              <a:latin typeface="Gill Sans"/>
              <a:ea typeface="Gill Sans"/>
              <a:cs typeface="Gill Sans"/>
              <a:sym typeface="Gill Sans"/>
            </a:endParaRPr>
          </a:p>
        </p:txBody>
      </p:sp>
      <p:sp>
        <p:nvSpPr>
          <p:cNvPr id="56" name="Google Shape;56;p56"/>
          <p:cNvSpPr txBox="1">
            <a:spLocks noGrp="1"/>
          </p:cNvSpPr>
          <p:nvPr>
            <p:ph type="body" idx="1"/>
          </p:nvPr>
        </p:nvSpPr>
        <p:spPr>
          <a:xfrm>
            <a:off x="462501" y="1273789"/>
            <a:ext cx="11270299" cy="4822212"/>
          </a:xfrm>
          <a:prstGeom prst="rect">
            <a:avLst/>
          </a:prstGeom>
          <a:noFill/>
          <a:ln>
            <a:noFill/>
          </a:ln>
        </p:spPr>
        <p:txBody>
          <a:bodyPr spcFirstLastPara="1" wrap="square" lIns="91425" tIns="45700" rIns="91425" bIns="0" anchor="t" anchorCtr="0">
            <a:normAutofit/>
          </a:bodyPr>
          <a:lstStyle>
            <a:lvl1pPr marL="457200" marR="0" lvl="0" indent="-381000" algn="l" rtl="0">
              <a:lnSpc>
                <a:spcPct val="100000"/>
              </a:lnSpc>
              <a:spcBef>
                <a:spcPts val="10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dk2"/>
              </a:buClr>
              <a:buSzPts val="2400"/>
              <a:buFont typeface="Courier New"/>
              <a:buChar char="o"/>
              <a:defRPr sz="2400" b="0" i="0" u="none" strike="noStrike" cap="none">
                <a:solidFill>
                  <a:schemeClr val="dk2"/>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57" name="Google Shape;57;p56"/>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2"/>
              </a:buClr>
              <a:buSzPts val="2800"/>
              <a:buFont typeface="Gill Sans"/>
              <a:buNone/>
              <a:defRPr sz="2800" b="1" i="0" u="none" strike="noStrike" cap="none">
                <a:solidFill>
                  <a:schemeClr val="lt2"/>
                </a:solidFill>
                <a:latin typeface="Gill Sans"/>
                <a:ea typeface="Gill Sans"/>
                <a:cs typeface="Gill Sans"/>
                <a:sym typeface="Gill Sans"/>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58" name="Google Shape;58;p56"/>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marR="0" lvl="0"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1pPr>
            <a:lvl2pPr marL="0" marR="0" lvl="1"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2pPr>
            <a:lvl3pPr marL="0" marR="0" lvl="2"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3pPr>
            <a:lvl4pPr marL="0" marR="0" lvl="3"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4pPr>
            <a:lvl5pPr marL="0" marR="0" lvl="4"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5pPr>
            <a:lvl6pPr marL="0" marR="0" lvl="5"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6pPr>
            <a:lvl7pPr marL="0" marR="0" lvl="6"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7pPr>
            <a:lvl8pPr marL="0" marR="0" lvl="7"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8pPr>
            <a:lvl9pPr marL="0" marR="0" lvl="8" indent="0" algn="r">
              <a:lnSpc>
                <a:spcPct val="100000"/>
              </a:lnSpc>
              <a:spcBef>
                <a:spcPts val="0"/>
              </a:spcBef>
              <a:spcAft>
                <a:spcPts val="0"/>
              </a:spcAft>
              <a:buClr>
                <a:srgbClr val="000000"/>
              </a:buClr>
              <a:buSzPts val="1100"/>
              <a:buFont typeface="Arial"/>
              <a:buNone/>
              <a:defRPr sz="1100" b="0" i="0" u="none" strike="noStrike" cap="none">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dirty="0"/>
          </a:p>
        </p:txBody>
      </p:sp>
    </p:spTree>
    <p:extLst>
      <p:ext uri="{BB962C8B-B14F-4D97-AF65-F5344CB8AC3E}">
        <p14:creationId xmlns:p14="http://schemas.microsoft.com/office/powerpoint/2010/main" val="38998095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 Open Space">
  <p:cSld name="Title + Open Space">
    <p:spTree>
      <p:nvGrpSpPr>
        <p:cNvPr id="1" name="Shape 114"/>
        <p:cNvGrpSpPr/>
        <p:nvPr/>
      </p:nvGrpSpPr>
      <p:grpSpPr>
        <a:xfrm>
          <a:off x="0" y="0"/>
          <a:ext cx="0" cy="0"/>
          <a:chOff x="0" y="0"/>
          <a:chExt cx="0" cy="0"/>
        </a:xfrm>
      </p:grpSpPr>
      <p:sp>
        <p:nvSpPr>
          <p:cNvPr id="115" name="Google Shape;115;p23"/>
          <p:cNvSpPr/>
          <p:nvPr/>
        </p:nvSpPr>
        <p:spPr>
          <a:xfrm>
            <a:off x="0" y="-1"/>
            <a:ext cx="12192000" cy="1143000"/>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16" name="Google Shape;116;p23"/>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7" name="Google Shape;117;p23"/>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0010298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 You/Contact - Standard Image">
  <p:cSld name="Thank You/Contact - Standard Image">
    <p:spTree>
      <p:nvGrpSpPr>
        <p:cNvPr id="1" name="Shape 118"/>
        <p:cNvGrpSpPr/>
        <p:nvPr/>
      </p:nvGrpSpPr>
      <p:grpSpPr>
        <a:xfrm>
          <a:off x="0" y="0"/>
          <a:ext cx="0" cy="0"/>
          <a:chOff x="0" y="0"/>
          <a:chExt cx="0" cy="0"/>
        </a:xfrm>
      </p:grpSpPr>
      <p:pic>
        <p:nvPicPr>
          <p:cNvPr id="119" name="Google Shape;119;p41"/>
          <p:cNvPicPr preferRelativeResize="0"/>
          <p:nvPr/>
        </p:nvPicPr>
        <p:blipFill rotWithShape="1">
          <a:blip r:embed="rId2">
            <a:alphaModFix/>
          </a:blip>
          <a:srcRect l="2520" t="17130" r="2519" b="25962"/>
          <a:stretch/>
        </p:blipFill>
        <p:spPr>
          <a:xfrm>
            <a:off x="0" y="0"/>
            <a:ext cx="12192000" cy="5936566"/>
          </a:xfrm>
          <a:prstGeom prst="rect">
            <a:avLst/>
          </a:prstGeom>
          <a:noFill/>
          <a:ln>
            <a:noFill/>
          </a:ln>
        </p:spPr>
      </p:pic>
      <p:pic>
        <p:nvPicPr>
          <p:cNvPr id="120" name="Google Shape;120;p41"/>
          <p:cNvPicPr preferRelativeResize="0"/>
          <p:nvPr/>
        </p:nvPicPr>
        <p:blipFill rotWithShape="1">
          <a:blip r:embed="rId3">
            <a:alphaModFix/>
          </a:blip>
          <a:srcRect/>
          <a:stretch/>
        </p:blipFill>
        <p:spPr>
          <a:xfrm>
            <a:off x="335280" y="6174674"/>
            <a:ext cx="1607174" cy="482254"/>
          </a:xfrm>
          <a:prstGeom prst="rect">
            <a:avLst/>
          </a:prstGeom>
          <a:noFill/>
          <a:ln>
            <a:noFill/>
          </a:ln>
        </p:spPr>
      </p:pic>
      <p:pic>
        <p:nvPicPr>
          <p:cNvPr id="121" name="Google Shape;121;p41" descr="Logo, company name&#10;&#10;Description automatically generated"/>
          <p:cNvPicPr preferRelativeResize="0"/>
          <p:nvPr/>
        </p:nvPicPr>
        <p:blipFill rotWithShape="1">
          <a:blip r:embed="rId4">
            <a:alphaModFix/>
          </a:blip>
          <a:srcRect t="32604" b="34780"/>
          <a:stretch/>
        </p:blipFill>
        <p:spPr>
          <a:xfrm>
            <a:off x="9343687" y="6174673"/>
            <a:ext cx="2751858" cy="482255"/>
          </a:xfrm>
          <a:prstGeom prst="rect">
            <a:avLst/>
          </a:prstGeom>
          <a:noFill/>
          <a:ln>
            <a:noFill/>
          </a:ln>
        </p:spPr>
      </p:pic>
      <p:grpSp>
        <p:nvGrpSpPr>
          <p:cNvPr id="122" name="Google Shape;122;p41"/>
          <p:cNvGrpSpPr/>
          <p:nvPr/>
        </p:nvGrpSpPr>
        <p:grpSpPr>
          <a:xfrm>
            <a:off x="3781865" y="1902551"/>
            <a:ext cx="4628271" cy="2911495"/>
            <a:chOff x="3482490" y="1902551"/>
            <a:chExt cx="4628271" cy="2911495"/>
          </a:xfrm>
        </p:grpSpPr>
        <p:grpSp>
          <p:nvGrpSpPr>
            <p:cNvPr id="123" name="Google Shape;123;p41"/>
            <p:cNvGrpSpPr/>
            <p:nvPr/>
          </p:nvGrpSpPr>
          <p:grpSpPr>
            <a:xfrm>
              <a:off x="3482490" y="1902551"/>
              <a:ext cx="4628271" cy="2911495"/>
              <a:chOff x="3781864" y="2320389"/>
              <a:chExt cx="4628271" cy="2911495"/>
            </a:xfrm>
          </p:grpSpPr>
          <p:sp>
            <p:nvSpPr>
              <p:cNvPr id="124" name="Google Shape;124;p41"/>
              <p:cNvSpPr/>
              <p:nvPr/>
            </p:nvSpPr>
            <p:spPr>
              <a:xfrm>
                <a:off x="3781864" y="2320389"/>
                <a:ext cx="4628271" cy="2911495"/>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25" name="Google Shape;125;p41"/>
              <p:cNvSpPr txBox="1"/>
              <p:nvPr/>
            </p:nvSpPr>
            <p:spPr>
              <a:xfrm>
                <a:off x="4196861" y="2698856"/>
                <a:ext cx="3798276"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a:solidFill>
                      <a:schemeClr val="lt1"/>
                    </a:solidFill>
                    <a:latin typeface="Gill Sans"/>
                    <a:ea typeface="Gill Sans"/>
                    <a:cs typeface="Gill Sans"/>
                    <a:sym typeface="Gill Sans"/>
                  </a:rPr>
                  <a:t>THANK YOU</a:t>
                </a:r>
                <a:endParaRPr/>
              </a:p>
            </p:txBody>
          </p:sp>
        </p:grpSp>
        <p:cxnSp>
          <p:nvCxnSpPr>
            <p:cNvPr id="126" name="Google Shape;126;p41"/>
            <p:cNvCxnSpPr/>
            <p:nvPr/>
          </p:nvCxnSpPr>
          <p:spPr>
            <a:xfrm>
              <a:off x="3503716" y="3267346"/>
              <a:ext cx="4572000" cy="0"/>
            </a:xfrm>
            <a:prstGeom prst="straightConnector1">
              <a:avLst/>
            </a:prstGeom>
            <a:noFill/>
            <a:ln w="76200" cap="flat" cmpd="dbl">
              <a:solidFill>
                <a:schemeClr val="lt1"/>
              </a:solidFill>
              <a:prstDash val="solid"/>
              <a:miter lim="800000"/>
              <a:headEnd type="none" w="sm" len="sm"/>
              <a:tailEnd type="none" w="sm" len="sm"/>
            </a:ln>
          </p:spPr>
        </p:cxnSp>
        <p:sp>
          <p:nvSpPr>
            <p:cNvPr id="127" name="Google Shape;127;p41"/>
            <p:cNvSpPr txBox="1"/>
            <p:nvPr/>
          </p:nvSpPr>
          <p:spPr>
            <a:xfrm>
              <a:off x="3721295" y="3358298"/>
              <a:ext cx="4150660" cy="424230"/>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400">
                  <a:solidFill>
                    <a:schemeClr val="lt1"/>
                  </a:solidFill>
                  <a:latin typeface="Gill Sans"/>
                  <a:ea typeface="Gill Sans"/>
                  <a:cs typeface="Gill Sans"/>
                  <a:sym typeface="Gill Sans"/>
                </a:rPr>
                <a:t>FOR MORE INFORMATION, PLEASE CONTACT:</a:t>
              </a:r>
              <a:endParaRPr/>
            </a:p>
          </p:txBody>
        </p:sp>
      </p:grpSp>
      <p:sp>
        <p:nvSpPr>
          <p:cNvPr id="128" name="Google Shape;128;p41"/>
          <p:cNvSpPr txBox="1">
            <a:spLocks noGrp="1"/>
          </p:cNvSpPr>
          <p:nvPr>
            <p:ph type="title"/>
          </p:nvPr>
        </p:nvSpPr>
        <p:spPr>
          <a:xfrm>
            <a:off x="3962400" y="3714154"/>
            <a:ext cx="4343400" cy="9179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000"/>
              <a:buFont typeface="Gill Sans"/>
              <a:buNone/>
              <a:defRPr sz="2000"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Tree>
    <p:extLst>
      <p:ext uri="{BB962C8B-B14F-4D97-AF65-F5344CB8AC3E}">
        <p14:creationId xmlns:p14="http://schemas.microsoft.com/office/powerpoint/2010/main" val="252864227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Content Slide + Image Right">
  <p:cSld name="Content Slide + Image Right">
    <p:spTree>
      <p:nvGrpSpPr>
        <p:cNvPr id="1" name="Shape 129"/>
        <p:cNvGrpSpPr/>
        <p:nvPr/>
      </p:nvGrpSpPr>
      <p:grpSpPr>
        <a:xfrm>
          <a:off x="0" y="0"/>
          <a:ext cx="0" cy="0"/>
          <a:chOff x="0" y="0"/>
          <a:chExt cx="0" cy="0"/>
        </a:xfrm>
      </p:grpSpPr>
      <p:sp>
        <p:nvSpPr>
          <p:cNvPr id="130" name="Google Shape;130;p42"/>
          <p:cNvSpPr/>
          <p:nvPr/>
        </p:nvSpPr>
        <p:spPr>
          <a:xfrm>
            <a:off x="0" y="0"/>
            <a:ext cx="6102394"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131" name="Google Shape;131;p42"/>
          <p:cNvPicPr preferRelativeResize="0">
            <a:picLocks noGrp="1"/>
          </p:cNvPicPr>
          <p:nvPr>
            <p:ph type="pic" idx="2"/>
          </p:nvPr>
        </p:nvPicPr>
        <p:blipFill/>
        <p:spPr>
          <a:xfrm>
            <a:off x="6096000" y="0"/>
            <a:ext cx="6096003" cy="6858000"/>
          </a:xfrm>
          <a:prstGeom prst="rect">
            <a:avLst/>
          </a:prstGeom>
          <a:blipFill rotWithShape="1">
            <a:blip r:embed="rId2">
              <a:alphaModFix/>
            </a:blip>
            <a:stretch>
              <a:fillRect l="-34373" r="-34371"/>
            </a:stretch>
          </a:blipFill>
          <a:ln>
            <a:noFill/>
          </a:ln>
        </p:spPr>
      </p:pic>
      <p:sp>
        <p:nvSpPr>
          <p:cNvPr id="132" name="Google Shape;132;p42"/>
          <p:cNvSpPr txBox="1">
            <a:spLocks noGrp="1"/>
          </p:cNvSpPr>
          <p:nvPr>
            <p:ph type="body" idx="1"/>
          </p:nvPr>
        </p:nvSpPr>
        <p:spPr>
          <a:xfrm>
            <a:off x="456813" y="352410"/>
            <a:ext cx="5410587" cy="91209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1000"/>
              </a:spcBef>
              <a:spcAft>
                <a:spcPts val="0"/>
              </a:spcAft>
              <a:buClr>
                <a:schemeClr val="lt2"/>
              </a:buClr>
              <a:buSzPts val="2600"/>
              <a:buFont typeface="Arial"/>
              <a:buNone/>
              <a:defRPr sz="2600" b="1" i="0">
                <a:solidFill>
                  <a:schemeClr val="lt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000"/>
              <a:buFont typeface="Arial"/>
              <a:buNone/>
              <a:defRPr sz="2000" b="1"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1"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9pPr>
          </a:lstStyle>
          <a:p>
            <a:endParaRPr/>
          </a:p>
        </p:txBody>
      </p:sp>
      <p:sp>
        <p:nvSpPr>
          <p:cNvPr id="133" name="Google Shape;133;p42"/>
          <p:cNvSpPr txBox="1">
            <a:spLocks noGrp="1"/>
          </p:cNvSpPr>
          <p:nvPr>
            <p:ph type="body" idx="3"/>
          </p:nvPr>
        </p:nvSpPr>
        <p:spPr>
          <a:xfrm>
            <a:off x="456813" y="1371600"/>
            <a:ext cx="5410587" cy="513396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1000"/>
              </a:spcBef>
              <a:spcAft>
                <a:spcPts val="0"/>
              </a:spcAft>
              <a:buClr>
                <a:schemeClr val="dk2"/>
              </a:buClr>
              <a:buSzPts val="2400"/>
              <a:buFont typeface="Arial"/>
              <a:buChar char="–"/>
              <a:defRPr sz="2400" b="0" i="0">
                <a:solidFill>
                  <a:schemeClr val="dk2"/>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dk2"/>
              </a:buClr>
              <a:buSzPts val="2400"/>
              <a:buFont typeface="Noto Sans Symbols"/>
              <a:buChar char="−"/>
              <a:defRPr sz="2400" b="0" i="0" u="none" strike="noStrike" cap="none">
                <a:solidFill>
                  <a:schemeClr val="dk2"/>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4pPr>
            <a:lvl5pPr marL="2286000" marR="0" lvl="4" indent="-321754" algn="l" rtl="0">
              <a:lnSpc>
                <a:spcPct val="90000"/>
              </a:lnSpc>
              <a:spcBef>
                <a:spcPts val="400"/>
              </a:spcBef>
              <a:spcAft>
                <a:spcPts val="0"/>
              </a:spcAft>
              <a:buClr>
                <a:schemeClr val="dk2"/>
              </a:buClr>
              <a:buSzPts val="1467"/>
              <a:buFont typeface="Arial"/>
              <a:buChar char="•"/>
              <a:defRPr sz="1467"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134" name="Google Shape;134;p42"/>
          <p:cNvSpPr/>
          <p:nvPr/>
        </p:nvSpPr>
        <p:spPr>
          <a:xfrm>
            <a:off x="6519620" y="352410"/>
            <a:ext cx="526154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35" name="Google Shape;135;p42"/>
          <p:cNvSpPr txBox="1">
            <a:spLocks noGrp="1"/>
          </p:cNvSpPr>
          <p:nvPr>
            <p:ph type="body" idx="4"/>
          </p:nvPr>
        </p:nvSpPr>
        <p:spPr>
          <a:xfrm rot="-5400000">
            <a:off x="10318128" y="188407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40597629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1_Content Slide + Image Left - Dark">
  <p:cSld name="1_Content Slide + Image Left - Dark">
    <p:spTree>
      <p:nvGrpSpPr>
        <p:cNvPr id="1" name="Shape 136"/>
        <p:cNvGrpSpPr/>
        <p:nvPr/>
      </p:nvGrpSpPr>
      <p:grpSpPr>
        <a:xfrm>
          <a:off x="0" y="0"/>
          <a:ext cx="0" cy="0"/>
          <a:chOff x="0" y="0"/>
          <a:chExt cx="0" cy="0"/>
        </a:xfrm>
      </p:grpSpPr>
      <p:sp>
        <p:nvSpPr>
          <p:cNvPr id="137" name="Google Shape;137;p43"/>
          <p:cNvSpPr txBox="1">
            <a:spLocks noGrp="1"/>
          </p:cNvSpPr>
          <p:nvPr>
            <p:ph type="sldNum" idx="12"/>
          </p:nvPr>
        </p:nvSpPr>
        <p:spPr>
          <a:xfrm>
            <a:off x="11408007" y="6428073"/>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200" b="0" i="0">
                <a:solidFill>
                  <a:schemeClr val="dk2"/>
                </a:solidFill>
                <a:latin typeface="Arial"/>
                <a:ea typeface="Arial"/>
                <a:cs typeface="Arial"/>
                <a:sym typeface="Arial"/>
              </a:defRPr>
            </a:lvl1pPr>
            <a:lvl2pPr marL="0" lvl="1" indent="0" algn="r">
              <a:spcBef>
                <a:spcPts val="0"/>
              </a:spcBef>
              <a:buNone/>
              <a:defRPr sz="1200" b="0" i="0">
                <a:solidFill>
                  <a:schemeClr val="dk2"/>
                </a:solidFill>
                <a:latin typeface="Arial"/>
                <a:ea typeface="Arial"/>
                <a:cs typeface="Arial"/>
                <a:sym typeface="Arial"/>
              </a:defRPr>
            </a:lvl2pPr>
            <a:lvl3pPr marL="0" lvl="2" indent="0" algn="r">
              <a:spcBef>
                <a:spcPts val="0"/>
              </a:spcBef>
              <a:buNone/>
              <a:defRPr sz="1200" b="0" i="0">
                <a:solidFill>
                  <a:schemeClr val="dk2"/>
                </a:solidFill>
                <a:latin typeface="Arial"/>
                <a:ea typeface="Arial"/>
                <a:cs typeface="Arial"/>
                <a:sym typeface="Arial"/>
              </a:defRPr>
            </a:lvl3pPr>
            <a:lvl4pPr marL="0" lvl="3" indent="0" algn="r">
              <a:spcBef>
                <a:spcPts val="0"/>
              </a:spcBef>
              <a:buNone/>
              <a:defRPr sz="1200" b="0" i="0">
                <a:solidFill>
                  <a:schemeClr val="dk2"/>
                </a:solidFill>
                <a:latin typeface="Arial"/>
                <a:ea typeface="Arial"/>
                <a:cs typeface="Arial"/>
                <a:sym typeface="Arial"/>
              </a:defRPr>
            </a:lvl4pPr>
            <a:lvl5pPr marL="0" lvl="4" indent="0" algn="r">
              <a:spcBef>
                <a:spcPts val="0"/>
              </a:spcBef>
              <a:buNone/>
              <a:defRPr sz="1200" b="0" i="0">
                <a:solidFill>
                  <a:schemeClr val="dk2"/>
                </a:solidFill>
                <a:latin typeface="Arial"/>
                <a:ea typeface="Arial"/>
                <a:cs typeface="Arial"/>
                <a:sym typeface="Arial"/>
              </a:defRPr>
            </a:lvl5pPr>
            <a:lvl6pPr marL="0" lvl="5" indent="0" algn="r">
              <a:spcBef>
                <a:spcPts val="0"/>
              </a:spcBef>
              <a:buNone/>
              <a:defRPr sz="1200" b="0" i="0">
                <a:solidFill>
                  <a:schemeClr val="dk2"/>
                </a:solidFill>
                <a:latin typeface="Arial"/>
                <a:ea typeface="Arial"/>
                <a:cs typeface="Arial"/>
                <a:sym typeface="Arial"/>
              </a:defRPr>
            </a:lvl6pPr>
            <a:lvl7pPr marL="0" lvl="6" indent="0" algn="r">
              <a:spcBef>
                <a:spcPts val="0"/>
              </a:spcBef>
              <a:buNone/>
              <a:defRPr sz="1200" b="0" i="0">
                <a:solidFill>
                  <a:schemeClr val="dk2"/>
                </a:solidFill>
                <a:latin typeface="Arial"/>
                <a:ea typeface="Arial"/>
                <a:cs typeface="Arial"/>
                <a:sym typeface="Arial"/>
              </a:defRPr>
            </a:lvl7pPr>
            <a:lvl8pPr marL="0" lvl="7" indent="0" algn="r">
              <a:spcBef>
                <a:spcPts val="0"/>
              </a:spcBef>
              <a:buNone/>
              <a:defRPr sz="1200" b="0" i="0">
                <a:solidFill>
                  <a:schemeClr val="dk2"/>
                </a:solidFill>
                <a:latin typeface="Arial"/>
                <a:ea typeface="Arial"/>
                <a:cs typeface="Arial"/>
                <a:sym typeface="Arial"/>
              </a:defRPr>
            </a:lvl8pPr>
            <a:lvl9pPr marL="0" lvl="8" indent="0" algn="r">
              <a:spcBef>
                <a:spcPts val="0"/>
              </a:spcBef>
              <a:buNone/>
              <a:defRPr sz="1200" b="0" i="0">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38" name="Google Shape;138;p43"/>
          <p:cNvSpPr/>
          <p:nvPr/>
        </p:nvSpPr>
        <p:spPr>
          <a:xfrm>
            <a:off x="6089606" y="0"/>
            <a:ext cx="6102394" cy="6858000"/>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139" name="Google Shape;139;p43"/>
          <p:cNvPicPr preferRelativeResize="0">
            <a:picLocks noGrp="1"/>
          </p:cNvPicPr>
          <p:nvPr>
            <p:ph type="pic" idx="2"/>
          </p:nvPr>
        </p:nvPicPr>
        <p:blipFill/>
        <p:spPr>
          <a:xfrm>
            <a:off x="0" y="0"/>
            <a:ext cx="6096003" cy="6858000"/>
          </a:xfrm>
          <a:prstGeom prst="rect">
            <a:avLst/>
          </a:prstGeom>
          <a:blipFill rotWithShape="1">
            <a:blip r:embed="rId2">
              <a:alphaModFix/>
            </a:blip>
            <a:stretch>
              <a:fillRect l="-25868" r="-43514"/>
            </a:stretch>
          </a:blipFill>
          <a:ln>
            <a:noFill/>
          </a:ln>
        </p:spPr>
      </p:pic>
      <p:sp>
        <p:nvSpPr>
          <p:cNvPr id="140" name="Google Shape;140;p43"/>
          <p:cNvSpPr/>
          <p:nvPr/>
        </p:nvSpPr>
        <p:spPr>
          <a:xfrm>
            <a:off x="423620" y="352410"/>
            <a:ext cx="526154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41" name="Google Shape;141;p43"/>
          <p:cNvSpPr txBox="1">
            <a:spLocks noGrp="1"/>
          </p:cNvSpPr>
          <p:nvPr>
            <p:ph type="body" idx="1"/>
          </p:nvPr>
        </p:nvSpPr>
        <p:spPr>
          <a:xfrm>
            <a:off x="6364187" y="352410"/>
            <a:ext cx="5410587" cy="91209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1000"/>
              </a:spcBef>
              <a:spcAft>
                <a:spcPts val="0"/>
              </a:spcAft>
              <a:buClr>
                <a:schemeClr val="lt2"/>
              </a:buClr>
              <a:buSzPts val="2600"/>
              <a:buFont typeface="Arial"/>
              <a:buNone/>
              <a:defRPr sz="2600" b="1" i="0">
                <a:solidFill>
                  <a:schemeClr val="lt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000"/>
              <a:buFont typeface="Arial"/>
              <a:buNone/>
              <a:defRPr sz="2000" b="1"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1"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9pPr>
          </a:lstStyle>
          <a:p>
            <a:endParaRPr/>
          </a:p>
        </p:txBody>
      </p:sp>
      <p:sp>
        <p:nvSpPr>
          <p:cNvPr id="142" name="Google Shape;142;p43"/>
          <p:cNvSpPr txBox="1">
            <a:spLocks noGrp="1"/>
          </p:cNvSpPr>
          <p:nvPr>
            <p:ph type="body" idx="3"/>
          </p:nvPr>
        </p:nvSpPr>
        <p:spPr>
          <a:xfrm>
            <a:off x="6364187" y="1371600"/>
            <a:ext cx="5410587" cy="513396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1000"/>
              </a:spcBef>
              <a:spcAft>
                <a:spcPts val="0"/>
              </a:spcAft>
              <a:buClr>
                <a:schemeClr val="lt1"/>
              </a:buClr>
              <a:buSzPts val="2400"/>
              <a:buFont typeface="Arial"/>
              <a:buChar char="–"/>
              <a:defRPr sz="2400" b="0" i="0">
                <a:solidFill>
                  <a:schemeClr val="lt1"/>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lt1"/>
              </a:buClr>
              <a:buSzPts val="2400"/>
              <a:buFont typeface="Noto Sans Symbols"/>
              <a:buChar char="−"/>
              <a:defRPr sz="2400" b="0" i="0" u="none" strike="noStrike" cap="none">
                <a:solidFill>
                  <a:schemeClr val="lt1"/>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4pPr>
            <a:lvl5pPr marL="2286000" marR="0" lvl="4" indent="-321754" algn="l" rtl="0">
              <a:lnSpc>
                <a:spcPct val="90000"/>
              </a:lnSpc>
              <a:spcBef>
                <a:spcPts val="400"/>
              </a:spcBef>
              <a:spcAft>
                <a:spcPts val="0"/>
              </a:spcAft>
              <a:buClr>
                <a:schemeClr val="dk2"/>
              </a:buClr>
              <a:buSzPts val="1467"/>
              <a:buFont typeface="Arial"/>
              <a:buChar char="•"/>
              <a:defRPr sz="1467"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143" name="Google Shape;143;p43"/>
          <p:cNvSpPr txBox="1">
            <a:spLocks noGrp="1"/>
          </p:cNvSpPr>
          <p:nvPr>
            <p:ph type="body" idx="4"/>
          </p:nvPr>
        </p:nvSpPr>
        <p:spPr>
          <a:xfrm rot="-5400000">
            <a:off x="-1514249" y="188407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86657362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Map">
  <p:cSld name="Map">
    <p:spTree>
      <p:nvGrpSpPr>
        <p:cNvPr id="1" name="Shape 144"/>
        <p:cNvGrpSpPr/>
        <p:nvPr/>
      </p:nvGrpSpPr>
      <p:grpSpPr>
        <a:xfrm>
          <a:off x="0" y="0"/>
          <a:ext cx="0" cy="0"/>
          <a:chOff x="0" y="0"/>
          <a:chExt cx="0" cy="0"/>
        </a:xfrm>
      </p:grpSpPr>
      <p:sp>
        <p:nvSpPr>
          <p:cNvPr id="145" name="Google Shape;145;p44"/>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6" name="Google Shape;146;p44"/>
          <p:cNvSpPr/>
          <p:nvPr/>
        </p:nvSpPr>
        <p:spPr>
          <a:xfrm>
            <a:off x="2081157" y="629492"/>
            <a:ext cx="9651643" cy="5599016"/>
          </a:xfrm>
          <a:custGeom>
            <a:avLst/>
            <a:gdLst/>
            <a:ahLst/>
            <a:cxnLst/>
            <a:rect l="l" t="t" r="r" b="b"/>
            <a:pathLst>
              <a:path w="8079933" h="4687251" extrusionOk="0">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rgbClr val="B2DCDB"/>
          </a:solidFill>
          <a:ln>
            <a:noFill/>
          </a:ln>
        </p:spPr>
        <p:txBody>
          <a:bodyPr spcFirstLastPara="1" wrap="square" lIns="274300" tIns="0" rIns="274300" bIns="0" anchor="ctr" anchorCtr="0">
            <a:noAutofit/>
          </a:bodyPr>
          <a:lstStyle/>
          <a:p>
            <a:pPr marL="0" marR="0" lvl="0" indent="0" algn="l" rtl="0">
              <a:spcBef>
                <a:spcPts val="0"/>
              </a:spcBef>
              <a:spcAft>
                <a:spcPts val="0"/>
              </a:spcAft>
              <a:buNone/>
            </a:pPr>
            <a:endParaRPr sz="2400">
              <a:solidFill>
                <a:schemeClr val="dk1"/>
              </a:solidFill>
              <a:latin typeface="Gill Sans"/>
              <a:ea typeface="Gill Sans"/>
              <a:cs typeface="Gill Sans"/>
              <a:sym typeface="Gill Sans"/>
            </a:endParaRPr>
          </a:p>
        </p:txBody>
      </p:sp>
    </p:spTree>
    <p:extLst>
      <p:ext uri="{BB962C8B-B14F-4D97-AF65-F5344CB8AC3E}">
        <p14:creationId xmlns:p14="http://schemas.microsoft.com/office/powerpoint/2010/main" val="197283434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ontent Slide + Image Left">
  <p:cSld name="Content Slide + Image Left">
    <p:spTree>
      <p:nvGrpSpPr>
        <p:cNvPr id="1" name="Shape 147"/>
        <p:cNvGrpSpPr/>
        <p:nvPr/>
      </p:nvGrpSpPr>
      <p:grpSpPr>
        <a:xfrm>
          <a:off x="0" y="0"/>
          <a:ext cx="0" cy="0"/>
          <a:chOff x="0" y="0"/>
          <a:chExt cx="0" cy="0"/>
        </a:xfrm>
      </p:grpSpPr>
      <p:sp>
        <p:nvSpPr>
          <p:cNvPr id="148" name="Google Shape;148;p45"/>
          <p:cNvSpPr txBox="1">
            <a:spLocks noGrp="1"/>
          </p:cNvSpPr>
          <p:nvPr>
            <p:ph type="sldNum" idx="12"/>
          </p:nvPr>
        </p:nvSpPr>
        <p:spPr>
          <a:xfrm>
            <a:off x="11408007" y="6428073"/>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200" b="0" i="0">
                <a:solidFill>
                  <a:schemeClr val="dk2"/>
                </a:solidFill>
                <a:latin typeface="Arial"/>
                <a:ea typeface="Arial"/>
                <a:cs typeface="Arial"/>
                <a:sym typeface="Arial"/>
              </a:defRPr>
            </a:lvl1pPr>
            <a:lvl2pPr marL="0" lvl="1" indent="0" algn="r">
              <a:spcBef>
                <a:spcPts val="0"/>
              </a:spcBef>
              <a:buNone/>
              <a:defRPr sz="1200" b="0" i="0">
                <a:solidFill>
                  <a:schemeClr val="dk2"/>
                </a:solidFill>
                <a:latin typeface="Arial"/>
                <a:ea typeface="Arial"/>
                <a:cs typeface="Arial"/>
                <a:sym typeface="Arial"/>
              </a:defRPr>
            </a:lvl2pPr>
            <a:lvl3pPr marL="0" lvl="2" indent="0" algn="r">
              <a:spcBef>
                <a:spcPts val="0"/>
              </a:spcBef>
              <a:buNone/>
              <a:defRPr sz="1200" b="0" i="0">
                <a:solidFill>
                  <a:schemeClr val="dk2"/>
                </a:solidFill>
                <a:latin typeface="Arial"/>
                <a:ea typeface="Arial"/>
                <a:cs typeface="Arial"/>
                <a:sym typeface="Arial"/>
              </a:defRPr>
            </a:lvl3pPr>
            <a:lvl4pPr marL="0" lvl="3" indent="0" algn="r">
              <a:spcBef>
                <a:spcPts val="0"/>
              </a:spcBef>
              <a:buNone/>
              <a:defRPr sz="1200" b="0" i="0">
                <a:solidFill>
                  <a:schemeClr val="dk2"/>
                </a:solidFill>
                <a:latin typeface="Arial"/>
                <a:ea typeface="Arial"/>
                <a:cs typeface="Arial"/>
                <a:sym typeface="Arial"/>
              </a:defRPr>
            </a:lvl4pPr>
            <a:lvl5pPr marL="0" lvl="4" indent="0" algn="r">
              <a:spcBef>
                <a:spcPts val="0"/>
              </a:spcBef>
              <a:buNone/>
              <a:defRPr sz="1200" b="0" i="0">
                <a:solidFill>
                  <a:schemeClr val="dk2"/>
                </a:solidFill>
                <a:latin typeface="Arial"/>
                <a:ea typeface="Arial"/>
                <a:cs typeface="Arial"/>
                <a:sym typeface="Arial"/>
              </a:defRPr>
            </a:lvl5pPr>
            <a:lvl6pPr marL="0" lvl="5" indent="0" algn="r">
              <a:spcBef>
                <a:spcPts val="0"/>
              </a:spcBef>
              <a:buNone/>
              <a:defRPr sz="1200" b="0" i="0">
                <a:solidFill>
                  <a:schemeClr val="dk2"/>
                </a:solidFill>
                <a:latin typeface="Arial"/>
                <a:ea typeface="Arial"/>
                <a:cs typeface="Arial"/>
                <a:sym typeface="Arial"/>
              </a:defRPr>
            </a:lvl6pPr>
            <a:lvl7pPr marL="0" lvl="6" indent="0" algn="r">
              <a:spcBef>
                <a:spcPts val="0"/>
              </a:spcBef>
              <a:buNone/>
              <a:defRPr sz="1200" b="0" i="0">
                <a:solidFill>
                  <a:schemeClr val="dk2"/>
                </a:solidFill>
                <a:latin typeface="Arial"/>
                <a:ea typeface="Arial"/>
                <a:cs typeface="Arial"/>
                <a:sym typeface="Arial"/>
              </a:defRPr>
            </a:lvl7pPr>
            <a:lvl8pPr marL="0" lvl="7" indent="0" algn="r">
              <a:spcBef>
                <a:spcPts val="0"/>
              </a:spcBef>
              <a:buNone/>
              <a:defRPr sz="1200" b="0" i="0">
                <a:solidFill>
                  <a:schemeClr val="dk2"/>
                </a:solidFill>
                <a:latin typeface="Arial"/>
                <a:ea typeface="Arial"/>
                <a:cs typeface="Arial"/>
                <a:sym typeface="Arial"/>
              </a:defRPr>
            </a:lvl8pPr>
            <a:lvl9pPr marL="0" lvl="8" indent="0" algn="r">
              <a:spcBef>
                <a:spcPts val="0"/>
              </a:spcBef>
              <a:buNone/>
              <a:defRPr sz="1200" b="0" i="0">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49" name="Google Shape;149;p45"/>
          <p:cNvSpPr/>
          <p:nvPr/>
        </p:nvSpPr>
        <p:spPr>
          <a:xfrm>
            <a:off x="6089606" y="0"/>
            <a:ext cx="6102394"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150" name="Google Shape;150;p45"/>
          <p:cNvPicPr preferRelativeResize="0">
            <a:picLocks noGrp="1"/>
          </p:cNvPicPr>
          <p:nvPr>
            <p:ph type="pic" idx="2"/>
          </p:nvPr>
        </p:nvPicPr>
        <p:blipFill/>
        <p:spPr>
          <a:xfrm>
            <a:off x="0" y="0"/>
            <a:ext cx="6096003" cy="6858000"/>
          </a:xfrm>
          <a:prstGeom prst="rect">
            <a:avLst/>
          </a:prstGeom>
          <a:blipFill rotWithShape="1">
            <a:blip r:embed="rId2">
              <a:alphaModFix/>
            </a:blip>
            <a:stretch>
              <a:fillRect l="-14998" r="-54398"/>
            </a:stretch>
          </a:blipFill>
          <a:ln>
            <a:noFill/>
          </a:ln>
        </p:spPr>
      </p:pic>
      <p:sp>
        <p:nvSpPr>
          <p:cNvPr id="151" name="Google Shape;151;p45"/>
          <p:cNvSpPr/>
          <p:nvPr/>
        </p:nvSpPr>
        <p:spPr>
          <a:xfrm>
            <a:off x="423620" y="352410"/>
            <a:ext cx="526154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52" name="Google Shape;152;p45"/>
          <p:cNvSpPr txBox="1">
            <a:spLocks noGrp="1"/>
          </p:cNvSpPr>
          <p:nvPr>
            <p:ph type="body" idx="1"/>
          </p:nvPr>
        </p:nvSpPr>
        <p:spPr>
          <a:xfrm>
            <a:off x="6364187" y="352410"/>
            <a:ext cx="5410587" cy="91209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1000"/>
              </a:spcBef>
              <a:spcAft>
                <a:spcPts val="0"/>
              </a:spcAft>
              <a:buClr>
                <a:schemeClr val="lt2"/>
              </a:buClr>
              <a:buSzPts val="2600"/>
              <a:buFont typeface="Arial"/>
              <a:buNone/>
              <a:defRPr sz="2600" b="1" i="0">
                <a:solidFill>
                  <a:schemeClr val="lt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000"/>
              <a:buFont typeface="Arial"/>
              <a:buNone/>
              <a:defRPr sz="2000" b="1"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1"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9pPr>
          </a:lstStyle>
          <a:p>
            <a:endParaRPr/>
          </a:p>
        </p:txBody>
      </p:sp>
      <p:sp>
        <p:nvSpPr>
          <p:cNvPr id="153" name="Google Shape;153;p45"/>
          <p:cNvSpPr txBox="1">
            <a:spLocks noGrp="1"/>
          </p:cNvSpPr>
          <p:nvPr>
            <p:ph type="body" idx="3"/>
          </p:nvPr>
        </p:nvSpPr>
        <p:spPr>
          <a:xfrm>
            <a:off x="6364187" y="1371600"/>
            <a:ext cx="5410587" cy="513396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1000"/>
              </a:spcBef>
              <a:spcAft>
                <a:spcPts val="0"/>
              </a:spcAft>
              <a:buClr>
                <a:schemeClr val="dk2"/>
              </a:buClr>
              <a:buSzPts val="2400"/>
              <a:buFont typeface="Arial"/>
              <a:buChar char="–"/>
              <a:defRPr sz="2400" b="0" i="0">
                <a:solidFill>
                  <a:schemeClr val="dk2"/>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dk2"/>
              </a:buClr>
              <a:buSzPts val="2400"/>
              <a:buFont typeface="Noto Sans Symbols"/>
              <a:buChar char="−"/>
              <a:defRPr sz="2400" b="0" i="0" u="none" strike="noStrike" cap="none">
                <a:solidFill>
                  <a:schemeClr val="dk2"/>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4pPr>
            <a:lvl5pPr marL="2286000" marR="0" lvl="4" indent="-321754" algn="l" rtl="0">
              <a:lnSpc>
                <a:spcPct val="90000"/>
              </a:lnSpc>
              <a:spcBef>
                <a:spcPts val="400"/>
              </a:spcBef>
              <a:spcAft>
                <a:spcPts val="0"/>
              </a:spcAft>
              <a:buClr>
                <a:schemeClr val="dk2"/>
              </a:buClr>
              <a:buSzPts val="1467"/>
              <a:buFont typeface="Arial"/>
              <a:buChar char="•"/>
              <a:defRPr sz="1467"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154" name="Google Shape;154;p45"/>
          <p:cNvSpPr txBox="1">
            <a:spLocks noGrp="1"/>
          </p:cNvSpPr>
          <p:nvPr>
            <p:ph type="body" idx="4"/>
          </p:nvPr>
        </p:nvSpPr>
        <p:spPr>
          <a:xfrm rot="-5400000">
            <a:off x="-1514249" y="188407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382043214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itle Slide - Standard Photo">
  <p:cSld name="Title Slide - Standard Photo">
    <p:bg>
      <p:bgPr>
        <a:solidFill>
          <a:schemeClr val="lt1"/>
        </a:solidFill>
        <a:effectLst/>
      </p:bgPr>
    </p:bg>
    <p:spTree>
      <p:nvGrpSpPr>
        <p:cNvPr id="1" name="Shape 155"/>
        <p:cNvGrpSpPr/>
        <p:nvPr/>
      </p:nvGrpSpPr>
      <p:grpSpPr>
        <a:xfrm>
          <a:off x="0" y="0"/>
          <a:ext cx="0" cy="0"/>
          <a:chOff x="0" y="0"/>
          <a:chExt cx="0" cy="0"/>
        </a:xfrm>
      </p:grpSpPr>
      <p:pic>
        <p:nvPicPr>
          <p:cNvPr id="156" name="Google Shape;156;p46"/>
          <p:cNvPicPr preferRelativeResize="0"/>
          <p:nvPr/>
        </p:nvPicPr>
        <p:blipFill rotWithShape="1">
          <a:blip r:embed="rId2">
            <a:alphaModFix/>
          </a:blip>
          <a:srcRect t="31206" b="28704"/>
          <a:stretch/>
        </p:blipFill>
        <p:spPr>
          <a:xfrm>
            <a:off x="0" y="896103"/>
            <a:ext cx="12198394" cy="3663198"/>
          </a:xfrm>
          <a:prstGeom prst="rect">
            <a:avLst/>
          </a:prstGeom>
          <a:noFill/>
          <a:ln>
            <a:noFill/>
          </a:ln>
        </p:spPr>
      </p:pic>
      <p:sp>
        <p:nvSpPr>
          <p:cNvPr id="157" name="Google Shape;157;p46"/>
          <p:cNvSpPr/>
          <p:nvPr/>
        </p:nvSpPr>
        <p:spPr>
          <a:xfrm>
            <a:off x="0" y="4559301"/>
            <a:ext cx="12198394" cy="2298699"/>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58" name="Google Shape;158;p46"/>
          <p:cNvSpPr/>
          <p:nvPr/>
        </p:nvSpPr>
        <p:spPr>
          <a:xfrm>
            <a:off x="335280" y="1223305"/>
            <a:ext cx="11521440" cy="5301438"/>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159" name="Google Shape;159;p46"/>
          <p:cNvPicPr preferRelativeResize="0"/>
          <p:nvPr/>
        </p:nvPicPr>
        <p:blipFill rotWithShape="1">
          <a:blip r:embed="rId3">
            <a:alphaModFix/>
          </a:blip>
          <a:srcRect/>
          <a:stretch/>
        </p:blipFill>
        <p:spPr>
          <a:xfrm>
            <a:off x="335280" y="222895"/>
            <a:ext cx="1607174" cy="482254"/>
          </a:xfrm>
          <a:prstGeom prst="rect">
            <a:avLst/>
          </a:prstGeom>
          <a:noFill/>
          <a:ln>
            <a:noFill/>
          </a:ln>
        </p:spPr>
      </p:pic>
      <p:pic>
        <p:nvPicPr>
          <p:cNvPr id="160" name="Google Shape;160;p46" descr="Logo, company name&#10;&#10;Description automatically generated"/>
          <p:cNvPicPr preferRelativeResize="0"/>
          <p:nvPr/>
        </p:nvPicPr>
        <p:blipFill rotWithShape="1">
          <a:blip r:embed="rId4">
            <a:alphaModFix/>
          </a:blip>
          <a:srcRect t="32604" b="34780"/>
          <a:stretch/>
        </p:blipFill>
        <p:spPr>
          <a:xfrm>
            <a:off x="9343687" y="222894"/>
            <a:ext cx="2751858" cy="482255"/>
          </a:xfrm>
          <a:prstGeom prst="rect">
            <a:avLst/>
          </a:prstGeom>
          <a:noFill/>
          <a:ln>
            <a:noFill/>
          </a:ln>
        </p:spPr>
      </p:pic>
      <p:sp>
        <p:nvSpPr>
          <p:cNvPr id="161" name="Google Shape;161;p46"/>
          <p:cNvSpPr txBox="1">
            <a:spLocks noGrp="1"/>
          </p:cNvSpPr>
          <p:nvPr>
            <p:ph type="ctrTitle"/>
          </p:nvPr>
        </p:nvSpPr>
        <p:spPr>
          <a:xfrm>
            <a:off x="762000" y="4636607"/>
            <a:ext cx="10591800" cy="652195"/>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2"/>
              </a:buClr>
              <a:buSzPts val="3600"/>
              <a:buFont typeface="Gill Sans"/>
              <a:buNone/>
              <a:defRPr sz="36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2" name="Google Shape;162;p46"/>
          <p:cNvSpPr txBox="1">
            <a:spLocks noGrp="1"/>
          </p:cNvSpPr>
          <p:nvPr>
            <p:ph type="subTitle" idx="1"/>
          </p:nvPr>
        </p:nvSpPr>
        <p:spPr>
          <a:xfrm>
            <a:off x="762000" y="5334000"/>
            <a:ext cx="10591800" cy="493351"/>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163" name="Google Shape;163;p46"/>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a:solidFill>
                  <a:schemeClr val="dk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164" name="Google Shape;164;p46"/>
          <p:cNvSpPr txBox="1">
            <a:spLocks noGrp="1"/>
          </p:cNvSpPr>
          <p:nvPr>
            <p:ph type="body" idx="2"/>
          </p:nvPr>
        </p:nvSpPr>
        <p:spPr>
          <a:xfrm rot="-5400000">
            <a:off x="10333762" y="2619980"/>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6102258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B5151B-7667-4F05-AD0D-E11054CC2F0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5CF3C30-94B3-41B2-8FFD-78527531AF7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23D4730-F796-41FD-BB0C-7819C30736D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E24F33B-3D7A-4F3F-ADC9-1FC231959939}"/>
              </a:ext>
            </a:extLst>
          </p:cNvPr>
          <p:cNvSpPr>
            <a:spLocks noGrp="1"/>
          </p:cNvSpPr>
          <p:nvPr>
            <p:ph type="dt" sz="half" idx="10"/>
          </p:nvPr>
        </p:nvSpPr>
        <p:spPr/>
        <p:txBody>
          <a:bodyPr/>
          <a:lstStyle/>
          <a:p>
            <a:fld id="{1E66D148-D609-2E44-AE88-2D5962FDC272}" type="datetime1">
              <a:rPr lang="en-CA" smtClean="0"/>
              <a:t>2024-02-08</a:t>
            </a:fld>
            <a:endParaRPr lang="en-US" dirty="0"/>
          </a:p>
        </p:txBody>
      </p:sp>
      <p:sp>
        <p:nvSpPr>
          <p:cNvPr id="6" name="Footer Placeholder 5">
            <a:extLst>
              <a:ext uri="{FF2B5EF4-FFF2-40B4-BE49-F238E27FC236}">
                <a16:creationId xmlns:a16="http://schemas.microsoft.com/office/drawing/2014/main" id="{F55A69E4-AE6C-474D-8063-6746C2EE4C8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32A0ECEF-F437-4A05-A0E3-7FE4F7CD504C}"/>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52494986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ontent Slide + Image Right - Dark">
  <p:cSld name="Content Slide + Image Right - Dark">
    <p:spTree>
      <p:nvGrpSpPr>
        <p:cNvPr id="1" name="Shape 165"/>
        <p:cNvGrpSpPr/>
        <p:nvPr/>
      </p:nvGrpSpPr>
      <p:grpSpPr>
        <a:xfrm>
          <a:off x="0" y="0"/>
          <a:ext cx="0" cy="0"/>
          <a:chOff x="0" y="0"/>
          <a:chExt cx="0" cy="0"/>
        </a:xfrm>
      </p:grpSpPr>
      <p:sp>
        <p:nvSpPr>
          <p:cNvPr id="166" name="Google Shape;166;p47"/>
          <p:cNvSpPr/>
          <p:nvPr/>
        </p:nvSpPr>
        <p:spPr>
          <a:xfrm>
            <a:off x="0" y="0"/>
            <a:ext cx="6102394" cy="6858000"/>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167" name="Google Shape;167;p47"/>
          <p:cNvPicPr preferRelativeResize="0">
            <a:picLocks noGrp="1"/>
          </p:cNvPicPr>
          <p:nvPr>
            <p:ph type="pic" idx="2"/>
          </p:nvPr>
        </p:nvPicPr>
        <p:blipFill/>
        <p:spPr>
          <a:xfrm>
            <a:off x="6096000" y="0"/>
            <a:ext cx="6096003" cy="6858000"/>
          </a:xfrm>
          <a:prstGeom prst="rect">
            <a:avLst/>
          </a:prstGeom>
          <a:blipFill rotWithShape="1">
            <a:blip r:embed="rId2">
              <a:alphaModFix/>
            </a:blip>
            <a:stretch>
              <a:fillRect l="-19999" r="-48814"/>
            </a:stretch>
          </a:blipFill>
          <a:ln>
            <a:noFill/>
          </a:ln>
        </p:spPr>
      </p:pic>
      <p:sp>
        <p:nvSpPr>
          <p:cNvPr id="168" name="Google Shape;168;p47"/>
          <p:cNvSpPr txBox="1">
            <a:spLocks noGrp="1"/>
          </p:cNvSpPr>
          <p:nvPr>
            <p:ph type="body" idx="1"/>
          </p:nvPr>
        </p:nvSpPr>
        <p:spPr>
          <a:xfrm>
            <a:off x="456813" y="352410"/>
            <a:ext cx="5410587" cy="91209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1000"/>
              </a:spcBef>
              <a:spcAft>
                <a:spcPts val="0"/>
              </a:spcAft>
              <a:buClr>
                <a:schemeClr val="lt2"/>
              </a:buClr>
              <a:buSzPts val="2600"/>
              <a:buFont typeface="Arial"/>
              <a:buNone/>
              <a:defRPr sz="2600" b="1" i="0">
                <a:solidFill>
                  <a:schemeClr val="lt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000"/>
              <a:buFont typeface="Arial"/>
              <a:buNone/>
              <a:defRPr sz="2000" b="1"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1"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1" i="0" u="none" strike="noStrike" cap="none">
                <a:solidFill>
                  <a:schemeClr val="dk2"/>
                </a:solidFill>
                <a:latin typeface="Gill Sans"/>
                <a:ea typeface="Gill Sans"/>
                <a:cs typeface="Gill Sans"/>
                <a:sym typeface="Gill Sans"/>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Gill Sans"/>
                <a:ea typeface="Gill Sans"/>
                <a:cs typeface="Gill Sans"/>
                <a:sym typeface="Gill Sans"/>
              </a:defRPr>
            </a:lvl9pPr>
          </a:lstStyle>
          <a:p>
            <a:endParaRPr/>
          </a:p>
        </p:txBody>
      </p:sp>
      <p:sp>
        <p:nvSpPr>
          <p:cNvPr id="169" name="Google Shape;169;p47"/>
          <p:cNvSpPr txBox="1">
            <a:spLocks noGrp="1"/>
          </p:cNvSpPr>
          <p:nvPr>
            <p:ph type="body" idx="3"/>
          </p:nvPr>
        </p:nvSpPr>
        <p:spPr>
          <a:xfrm>
            <a:off x="456813" y="1371600"/>
            <a:ext cx="5410587" cy="513396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1000"/>
              </a:spcBef>
              <a:spcAft>
                <a:spcPts val="0"/>
              </a:spcAft>
              <a:buClr>
                <a:schemeClr val="lt1"/>
              </a:buClr>
              <a:buSzPts val="2400"/>
              <a:buFont typeface="Arial"/>
              <a:buChar char="–"/>
              <a:defRPr sz="2400" b="0" i="0">
                <a:solidFill>
                  <a:schemeClr val="lt1"/>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lt1"/>
              </a:buClr>
              <a:buSzPts val="2400"/>
              <a:buFont typeface="Noto Sans Symbols"/>
              <a:buChar char="−"/>
              <a:defRPr sz="2400" b="0" i="0" u="none" strike="noStrike" cap="none">
                <a:solidFill>
                  <a:schemeClr val="lt1"/>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dk2"/>
              </a:buClr>
              <a:buSzPts val="2400"/>
              <a:buFont typeface="Arial"/>
              <a:buChar char="–"/>
              <a:defRPr sz="2400" b="0" i="0" u="none" strike="noStrike" cap="none">
                <a:solidFill>
                  <a:schemeClr val="dk2"/>
                </a:solidFill>
                <a:latin typeface="Gill Sans"/>
                <a:ea typeface="Gill Sans"/>
                <a:cs typeface="Gill Sans"/>
                <a:sym typeface="Gill Sans"/>
              </a:defRPr>
            </a:lvl4pPr>
            <a:lvl5pPr marL="2286000" marR="0" lvl="4" indent="-321754" algn="l" rtl="0">
              <a:lnSpc>
                <a:spcPct val="90000"/>
              </a:lnSpc>
              <a:spcBef>
                <a:spcPts val="400"/>
              </a:spcBef>
              <a:spcAft>
                <a:spcPts val="0"/>
              </a:spcAft>
              <a:buClr>
                <a:schemeClr val="dk2"/>
              </a:buClr>
              <a:buSzPts val="1467"/>
              <a:buFont typeface="Arial"/>
              <a:buChar char="•"/>
              <a:defRPr sz="1467"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170" name="Google Shape;170;p47"/>
          <p:cNvSpPr/>
          <p:nvPr/>
        </p:nvSpPr>
        <p:spPr>
          <a:xfrm>
            <a:off x="6519620" y="352410"/>
            <a:ext cx="526154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71" name="Google Shape;171;p47"/>
          <p:cNvSpPr txBox="1">
            <a:spLocks noGrp="1"/>
          </p:cNvSpPr>
          <p:nvPr>
            <p:ph type="body" idx="4"/>
          </p:nvPr>
        </p:nvSpPr>
        <p:spPr>
          <a:xfrm rot="-5400000">
            <a:off x="10318128" y="188407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4223925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hank You/Contact - Dark">
  <p:cSld name="Thank You/Contact - Dark">
    <p:spTree>
      <p:nvGrpSpPr>
        <p:cNvPr id="1" name="Shape 172"/>
        <p:cNvGrpSpPr/>
        <p:nvPr/>
      </p:nvGrpSpPr>
      <p:grpSpPr>
        <a:xfrm>
          <a:off x="0" y="0"/>
          <a:ext cx="0" cy="0"/>
          <a:chOff x="0" y="0"/>
          <a:chExt cx="0" cy="0"/>
        </a:xfrm>
      </p:grpSpPr>
      <p:sp>
        <p:nvSpPr>
          <p:cNvPr id="173" name="Google Shape;173;p48"/>
          <p:cNvSpPr/>
          <p:nvPr/>
        </p:nvSpPr>
        <p:spPr>
          <a:xfrm>
            <a:off x="0" y="0"/>
            <a:ext cx="12192000" cy="59436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174" name="Google Shape;174;p48"/>
          <p:cNvPicPr preferRelativeResize="0"/>
          <p:nvPr/>
        </p:nvPicPr>
        <p:blipFill rotWithShape="1">
          <a:blip r:embed="rId2">
            <a:alphaModFix/>
          </a:blip>
          <a:srcRect/>
          <a:stretch/>
        </p:blipFill>
        <p:spPr>
          <a:xfrm>
            <a:off x="335280" y="6174674"/>
            <a:ext cx="1607174" cy="482254"/>
          </a:xfrm>
          <a:prstGeom prst="rect">
            <a:avLst/>
          </a:prstGeom>
          <a:noFill/>
          <a:ln>
            <a:noFill/>
          </a:ln>
        </p:spPr>
      </p:pic>
      <p:pic>
        <p:nvPicPr>
          <p:cNvPr id="175" name="Google Shape;175;p48" descr="Logo, company name&#10;&#10;Description automatically generated"/>
          <p:cNvPicPr preferRelativeResize="0"/>
          <p:nvPr/>
        </p:nvPicPr>
        <p:blipFill rotWithShape="1">
          <a:blip r:embed="rId3">
            <a:alphaModFix/>
          </a:blip>
          <a:srcRect t="32604" b="34780"/>
          <a:stretch/>
        </p:blipFill>
        <p:spPr>
          <a:xfrm>
            <a:off x="9343687" y="6174673"/>
            <a:ext cx="2751858" cy="482255"/>
          </a:xfrm>
          <a:prstGeom prst="rect">
            <a:avLst/>
          </a:prstGeom>
          <a:noFill/>
          <a:ln>
            <a:noFill/>
          </a:ln>
        </p:spPr>
      </p:pic>
      <p:grpSp>
        <p:nvGrpSpPr>
          <p:cNvPr id="176" name="Google Shape;176;p48"/>
          <p:cNvGrpSpPr/>
          <p:nvPr/>
        </p:nvGrpSpPr>
        <p:grpSpPr>
          <a:xfrm>
            <a:off x="3781865" y="1902551"/>
            <a:ext cx="4628271" cy="2911495"/>
            <a:chOff x="3482490" y="1902551"/>
            <a:chExt cx="4628271" cy="2911495"/>
          </a:xfrm>
        </p:grpSpPr>
        <p:grpSp>
          <p:nvGrpSpPr>
            <p:cNvPr id="177" name="Google Shape;177;p48"/>
            <p:cNvGrpSpPr/>
            <p:nvPr/>
          </p:nvGrpSpPr>
          <p:grpSpPr>
            <a:xfrm>
              <a:off x="3482490" y="1902551"/>
              <a:ext cx="4628271" cy="2911495"/>
              <a:chOff x="3781864" y="2320389"/>
              <a:chExt cx="4628271" cy="2911495"/>
            </a:xfrm>
          </p:grpSpPr>
          <p:sp>
            <p:nvSpPr>
              <p:cNvPr id="178" name="Google Shape;178;p48"/>
              <p:cNvSpPr/>
              <p:nvPr/>
            </p:nvSpPr>
            <p:spPr>
              <a:xfrm>
                <a:off x="3781864" y="2320389"/>
                <a:ext cx="4628271" cy="2911495"/>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79" name="Google Shape;179;p48"/>
              <p:cNvSpPr txBox="1"/>
              <p:nvPr/>
            </p:nvSpPr>
            <p:spPr>
              <a:xfrm>
                <a:off x="4196861" y="2698856"/>
                <a:ext cx="3798276"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a:solidFill>
                      <a:schemeClr val="lt1"/>
                    </a:solidFill>
                    <a:latin typeface="Gill Sans"/>
                    <a:ea typeface="Gill Sans"/>
                    <a:cs typeface="Gill Sans"/>
                    <a:sym typeface="Gill Sans"/>
                  </a:rPr>
                  <a:t>THANK YOU</a:t>
                </a:r>
                <a:endParaRPr/>
              </a:p>
            </p:txBody>
          </p:sp>
        </p:grpSp>
        <p:cxnSp>
          <p:nvCxnSpPr>
            <p:cNvPr id="180" name="Google Shape;180;p48"/>
            <p:cNvCxnSpPr/>
            <p:nvPr/>
          </p:nvCxnSpPr>
          <p:spPr>
            <a:xfrm>
              <a:off x="3503716" y="3267346"/>
              <a:ext cx="4572000" cy="0"/>
            </a:xfrm>
            <a:prstGeom prst="straightConnector1">
              <a:avLst/>
            </a:prstGeom>
            <a:noFill/>
            <a:ln w="76200" cap="flat" cmpd="dbl">
              <a:solidFill>
                <a:schemeClr val="lt1"/>
              </a:solidFill>
              <a:prstDash val="solid"/>
              <a:miter lim="800000"/>
              <a:headEnd type="none" w="sm" len="sm"/>
              <a:tailEnd type="none" w="sm" len="sm"/>
            </a:ln>
          </p:spPr>
        </p:cxnSp>
        <p:sp>
          <p:nvSpPr>
            <p:cNvPr id="181" name="Google Shape;181;p48"/>
            <p:cNvSpPr txBox="1"/>
            <p:nvPr/>
          </p:nvSpPr>
          <p:spPr>
            <a:xfrm>
              <a:off x="3721295" y="3358298"/>
              <a:ext cx="4150660" cy="424230"/>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400">
                  <a:solidFill>
                    <a:schemeClr val="lt1"/>
                  </a:solidFill>
                  <a:latin typeface="Gill Sans"/>
                  <a:ea typeface="Gill Sans"/>
                  <a:cs typeface="Gill Sans"/>
                  <a:sym typeface="Gill Sans"/>
                </a:rPr>
                <a:t>FOR MORE INFORMATION, PLEASE CONTACT:</a:t>
              </a:r>
              <a:endParaRPr/>
            </a:p>
          </p:txBody>
        </p:sp>
      </p:grpSp>
      <p:sp>
        <p:nvSpPr>
          <p:cNvPr id="182" name="Google Shape;182;p48"/>
          <p:cNvSpPr txBox="1">
            <a:spLocks noGrp="1"/>
          </p:cNvSpPr>
          <p:nvPr>
            <p:ph type="title"/>
          </p:nvPr>
        </p:nvSpPr>
        <p:spPr>
          <a:xfrm>
            <a:off x="3962400" y="3714154"/>
            <a:ext cx="4343400" cy="9179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000"/>
              <a:buFont typeface="Gill Sans"/>
              <a:buNone/>
              <a:defRPr sz="2000"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Tree>
    <p:extLst>
      <p:ext uri="{BB962C8B-B14F-4D97-AF65-F5344CB8AC3E}">
        <p14:creationId xmlns:p14="http://schemas.microsoft.com/office/powerpoint/2010/main" val="377790895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Closing Slide - Dark">
  <p:cSld name="Closing Slide - Dark">
    <p:spTree>
      <p:nvGrpSpPr>
        <p:cNvPr id="1" name="Shape 183"/>
        <p:cNvGrpSpPr/>
        <p:nvPr/>
      </p:nvGrpSpPr>
      <p:grpSpPr>
        <a:xfrm>
          <a:off x="0" y="0"/>
          <a:ext cx="0" cy="0"/>
          <a:chOff x="0" y="0"/>
          <a:chExt cx="0" cy="0"/>
        </a:xfrm>
      </p:grpSpPr>
      <p:sp>
        <p:nvSpPr>
          <p:cNvPr id="184" name="Google Shape;184;p49"/>
          <p:cNvSpPr/>
          <p:nvPr/>
        </p:nvSpPr>
        <p:spPr>
          <a:xfrm>
            <a:off x="0" y="0"/>
            <a:ext cx="12192000" cy="68580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185" name="Google Shape;185;p49" descr="Logo, company name&#10;&#10;Description automatically generated"/>
          <p:cNvPicPr preferRelativeResize="0"/>
          <p:nvPr/>
        </p:nvPicPr>
        <p:blipFill rotWithShape="1">
          <a:blip r:embed="rId2">
            <a:alphaModFix/>
          </a:blip>
          <a:srcRect/>
          <a:stretch/>
        </p:blipFill>
        <p:spPr>
          <a:xfrm>
            <a:off x="2202563" y="1364779"/>
            <a:ext cx="7786874" cy="4128441"/>
          </a:xfrm>
          <a:prstGeom prst="rect">
            <a:avLst/>
          </a:prstGeom>
          <a:noFill/>
          <a:ln>
            <a:noFill/>
          </a:ln>
        </p:spPr>
      </p:pic>
      <p:sp>
        <p:nvSpPr>
          <p:cNvPr id="186" name="Google Shape;186;p49"/>
          <p:cNvSpPr/>
          <p:nvPr/>
        </p:nvSpPr>
        <p:spPr>
          <a:xfrm>
            <a:off x="381000" y="352410"/>
            <a:ext cx="1140016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Tree>
    <p:extLst>
      <p:ext uri="{BB962C8B-B14F-4D97-AF65-F5344CB8AC3E}">
        <p14:creationId xmlns:p14="http://schemas.microsoft.com/office/powerpoint/2010/main" val="242421391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Gallery">
  <p:cSld name="Gallery">
    <p:spTree>
      <p:nvGrpSpPr>
        <p:cNvPr id="1" name="Shape 187"/>
        <p:cNvGrpSpPr/>
        <p:nvPr/>
      </p:nvGrpSpPr>
      <p:grpSpPr>
        <a:xfrm>
          <a:off x="0" y="0"/>
          <a:ext cx="0" cy="0"/>
          <a:chOff x="0" y="0"/>
          <a:chExt cx="0" cy="0"/>
        </a:xfrm>
      </p:grpSpPr>
      <p:sp>
        <p:nvSpPr>
          <p:cNvPr id="188" name="Google Shape;188;p50"/>
          <p:cNvSpPr/>
          <p:nvPr/>
        </p:nvSpPr>
        <p:spPr>
          <a:xfrm>
            <a:off x="0" y="0"/>
            <a:ext cx="12192000" cy="6867460"/>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189" name="Google Shape;189;p50"/>
          <p:cNvSpPr txBox="1">
            <a:spLocks noGrp="1"/>
          </p:cNvSpPr>
          <p:nvPr>
            <p:ph type="title"/>
          </p:nvPr>
        </p:nvSpPr>
        <p:spPr>
          <a:xfrm>
            <a:off x="457201" y="685800"/>
            <a:ext cx="2438400" cy="27432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0" name="Google Shape;190;p50"/>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1" name="Google Shape;191;p50"/>
          <p:cNvSpPr>
            <a:spLocks noGrp="1"/>
          </p:cNvSpPr>
          <p:nvPr>
            <p:ph type="pic" idx="2"/>
          </p:nvPr>
        </p:nvSpPr>
        <p:spPr>
          <a:xfrm>
            <a:off x="3428999" y="0"/>
            <a:ext cx="3241181" cy="4557013"/>
          </a:xfrm>
          <a:prstGeom prst="rect">
            <a:avLst/>
          </a:prstGeom>
          <a:solidFill>
            <a:srgbClr val="1A4959"/>
          </a:solidFill>
          <a:ln>
            <a:noFill/>
          </a:ln>
        </p:spPr>
      </p:sp>
      <p:sp>
        <p:nvSpPr>
          <p:cNvPr id="192" name="Google Shape;192;p50"/>
          <p:cNvSpPr>
            <a:spLocks noGrp="1"/>
          </p:cNvSpPr>
          <p:nvPr>
            <p:ph type="pic" idx="3"/>
          </p:nvPr>
        </p:nvSpPr>
        <p:spPr>
          <a:xfrm>
            <a:off x="3428999" y="4664989"/>
            <a:ext cx="3241181" cy="2202471"/>
          </a:xfrm>
          <a:prstGeom prst="rect">
            <a:avLst/>
          </a:prstGeom>
          <a:solidFill>
            <a:srgbClr val="1A4959"/>
          </a:solidFill>
          <a:ln>
            <a:noFill/>
          </a:ln>
        </p:spPr>
      </p:sp>
      <p:sp>
        <p:nvSpPr>
          <p:cNvPr id="193" name="Google Shape;193;p50"/>
          <p:cNvSpPr>
            <a:spLocks noGrp="1"/>
          </p:cNvSpPr>
          <p:nvPr>
            <p:ph type="pic" idx="4"/>
          </p:nvPr>
        </p:nvSpPr>
        <p:spPr>
          <a:xfrm>
            <a:off x="6758288" y="1"/>
            <a:ext cx="5433712" cy="2642436"/>
          </a:xfrm>
          <a:prstGeom prst="rect">
            <a:avLst/>
          </a:prstGeom>
          <a:solidFill>
            <a:srgbClr val="1A4959"/>
          </a:solidFill>
          <a:ln>
            <a:noFill/>
          </a:ln>
        </p:spPr>
      </p:sp>
      <p:sp>
        <p:nvSpPr>
          <p:cNvPr id="194" name="Google Shape;194;p50"/>
          <p:cNvSpPr>
            <a:spLocks noGrp="1"/>
          </p:cNvSpPr>
          <p:nvPr>
            <p:ph type="pic" idx="5"/>
          </p:nvPr>
        </p:nvSpPr>
        <p:spPr>
          <a:xfrm>
            <a:off x="6758288" y="2734961"/>
            <a:ext cx="2672802" cy="4132500"/>
          </a:xfrm>
          <a:prstGeom prst="rect">
            <a:avLst/>
          </a:prstGeom>
          <a:solidFill>
            <a:srgbClr val="1A4959"/>
          </a:solidFill>
          <a:ln>
            <a:noFill/>
          </a:ln>
        </p:spPr>
      </p:sp>
      <p:sp>
        <p:nvSpPr>
          <p:cNvPr id="195" name="Google Shape;195;p50"/>
          <p:cNvSpPr>
            <a:spLocks noGrp="1"/>
          </p:cNvSpPr>
          <p:nvPr>
            <p:ph type="pic" idx="6"/>
          </p:nvPr>
        </p:nvSpPr>
        <p:spPr>
          <a:xfrm>
            <a:off x="9550194" y="2734961"/>
            <a:ext cx="2641805" cy="1822052"/>
          </a:xfrm>
          <a:prstGeom prst="rect">
            <a:avLst/>
          </a:prstGeom>
          <a:solidFill>
            <a:srgbClr val="1A4959"/>
          </a:solidFill>
          <a:ln>
            <a:noFill/>
          </a:ln>
        </p:spPr>
      </p:sp>
      <p:sp>
        <p:nvSpPr>
          <p:cNvPr id="196" name="Google Shape;196;p50"/>
          <p:cNvSpPr>
            <a:spLocks noGrp="1"/>
          </p:cNvSpPr>
          <p:nvPr>
            <p:ph type="pic" idx="7"/>
          </p:nvPr>
        </p:nvSpPr>
        <p:spPr>
          <a:xfrm>
            <a:off x="9550194" y="4664989"/>
            <a:ext cx="2641805" cy="2202471"/>
          </a:xfrm>
          <a:prstGeom prst="rect">
            <a:avLst/>
          </a:prstGeom>
          <a:solidFill>
            <a:srgbClr val="1A4959"/>
          </a:solidFill>
          <a:ln>
            <a:noFill/>
          </a:ln>
        </p:spPr>
      </p:sp>
    </p:spTree>
    <p:extLst>
      <p:ext uri="{BB962C8B-B14F-4D97-AF65-F5344CB8AC3E}">
        <p14:creationId xmlns:p14="http://schemas.microsoft.com/office/powerpoint/2010/main" val="71602376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hank you/Contact - Teal">
  <p:cSld name="Thank you/Contact - Teal">
    <p:spTree>
      <p:nvGrpSpPr>
        <p:cNvPr id="1" name="Shape 197"/>
        <p:cNvGrpSpPr/>
        <p:nvPr/>
      </p:nvGrpSpPr>
      <p:grpSpPr>
        <a:xfrm>
          <a:off x="0" y="0"/>
          <a:ext cx="0" cy="0"/>
          <a:chOff x="0" y="0"/>
          <a:chExt cx="0" cy="0"/>
        </a:xfrm>
      </p:grpSpPr>
      <p:sp>
        <p:nvSpPr>
          <p:cNvPr id="198" name="Google Shape;198;p51"/>
          <p:cNvSpPr/>
          <p:nvPr/>
        </p:nvSpPr>
        <p:spPr>
          <a:xfrm>
            <a:off x="0" y="0"/>
            <a:ext cx="12192000" cy="59436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199" name="Google Shape;199;p51"/>
          <p:cNvPicPr preferRelativeResize="0"/>
          <p:nvPr/>
        </p:nvPicPr>
        <p:blipFill rotWithShape="1">
          <a:blip r:embed="rId2">
            <a:alphaModFix/>
          </a:blip>
          <a:srcRect/>
          <a:stretch/>
        </p:blipFill>
        <p:spPr>
          <a:xfrm>
            <a:off x="335280" y="6174674"/>
            <a:ext cx="1607174" cy="482254"/>
          </a:xfrm>
          <a:prstGeom prst="rect">
            <a:avLst/>
          </a:prstGeom>
          <a:noFill/>
          <a:ln>
            <a:noFill/>
          </a:ln>
        </p:spPr>
      </p:pic>
      <p:pic>
        <p:nvPicPr>
          <p:cNvPr id="200" name="Google Shape;200;p51" descr="Logo, company name&#10;&#10;Description automatically generated"/>
          <p:cNvPicPr preferRelativeResize="0"/>
          <p:nvPr/>
        </p:nvPicPr>
        <p:blipFill rotWithShape="1">
          <a:blip r:embed="rId3">
            <a:alphaModFix/>
          </a:blip>
          <a:srcRect t="32604" b="34780"/>
          <a:stretch/>
        </p:blipFill>
        <p:spPr>
          <a:xfrm>
            <a:off x="9343687" y="6174673"/>
            <a:ext cx="2751858" cy="482255"/>
          </a:xfrm>
          <a:prstGeom prst="rect">
            <a:avLst/>
          </a:prstGeom>
          <a:noFill/>
          <a:ln>
            <a:noFill/>
          </a:ln>
        </p:spPr>
      </p:pic>
      <p:grpSp>
        <p:nvGrpSpPr>
          <p:cNvPr id="201" name="Google Shape;201;p51"/>
          <p:cNvGrpSpPr/>
          <p:nvPr/>
        </p:nvGrpSpPr>
        <p:grpSpPr>
          <a:xfrm>
            <a:off x="3781865" y="1902551"/>
            <a:ext cx="4628271" cy="2911495"/>
            <a:chOff x="3482490" y="1902551"/>
            <a:chExt cx="4628271" cy="2911495"/>
          </a:xfrm>
        </p:grpSpPr>
        <p:grpSp>
          <p:nvGrpSpPr>
            <p:cNvPr id="202" name="Google Shape;202;p51"/>
            <p:cNvGrpSpPr/>
            <p:nvPr/>
          </p:nvGrpSpPr>
          <p:grpSpPr>
            <a:xfrm>
              <a:off x="3482490" y="1902551"/>
              <a:ext cx="4628271" cy="2911495"/>
              <a:chOff x="3781864" y="2320389"/>
              <a:chExt cx="4628271" cy="2911495"/>
            </a:xfrm>
          </p:grpSpPr>
          <p:sp>
            <p:nvSpPr>
              <p:cNvPr id="203" name="Google Shape;203;p51"/>
              <p:cNvSpPr/>
              <p:nvPr/>
            </p:nvSpPr>
            <p:spPr>
              <a:xfrm>
                <a:off x="3781864" y="2320389"/>
                <a:ext cx="4628271" cy="2911495"/>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04" name="Google Shape;204;p51"/>
              <p:cNvSpPr txBox="1"/>
              <p:nvPr/>
            </p:nvSpPr>
            <p:spPr>
              <a:xfrm>
                <a:off x="4196861" y="2698856"/>
                <a:ext cx="3798276"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a:solidFill>
                      <a:schemeClr val="lt1"/>
                    </a:solidFill>
                    <a:latin typeface="Gill Sans"/>
                    <a:ea typeface="Gill Sans"/>
                    <a:cs typeface="Gill Sans"/>
                    <a:sym typeface="Gill Sans"/>
                  </a:rPr>
                  <a:t>THANK YOU</a:t>
                </a:r>
                <a:endParaRPr/>
              </a:p>
            </p:txBody>
          </p:sp>
        </p:grpSp>
        <p:cxnSp>
          <p:nvCxnSpPr>
            <p:cNvPr id="205" name="Google Shape;205;p51"/>
            <p:cNvCxnSpPr/>
            <p:nvPr/>
          </p:nvCxnSpPr>
          <p:spPr>
            <a:xfrm>
              <a:off x="3503716" y="3267346"/>
              <a:ext cx="4572000" cy="0"/>
            </a:xfrm>
            <a:prstGeom prst="straightConnector1">
              <a:avLst/>
            </a:prstGeom>
            <a:noFill/>
            <a:ln w="76200" cap="flat" cmpd="dbl">
              <a:solidFill>
                <a:schemeClr val="lt1"/>
              </a:solidFill>
              <a:prstDash val="solid"/>
              <a:miter lim="800000"/>
              <a:headEnd type="none" w="sm" len="sm"/>
              <a:tailEnd type="none" w="sm" len="sm"/>
            </a:ln>
          </p:spPr>
        </p:cxnSp>
        <p:sp>
          <p:nvSpPr>
            <p:cNvPr id="206" name="Google Shape;206;p51"/>
            <p:cNvSpPr txBox="1"/>
            <p:nvPr/>
          </p:nvSpPr>
          <p:spPr>
            <a:xfrm>
              <a:off x="3721295" y="3358298"/>
              <a:ext cx="4150660" cy="424230"/>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400">
                  <a:solidFill>
                    <a:schemeClr val="lt1"/>
                  </a:solidFill>
                  <a:latin typeface="Gill Sans"/>
                  <a:ea typeface="Gill Sans"/>
                  <a:cs typeface="Gill Sans"/>
                  <a:sym typeface="Gill Sans"/>
                </a:rPr>
                <a:t>FOR MORE INFORMATION, PLEASE CONTACT:</a:t>
              </a:r>
              <a:endParaRPr/>
            </a:p>
          </p:txBody>
        </p:sp>
      </p:grpSp>
      <p:sp>
        <p:nvSpPr>
          <p:cNvPr id="207" name="Google Shape;207;p51"/>
          <p:cNvSpPr txBox="1">
            <a:spLocks noGrp="1"/>
          </p:cNvSpPr>
          <p:nvPr>
            <p:ph type="title"/>
          </p:nvPr>
        </p:nvSpPr>
        <p:spPr>
          <a:xfrm>
            <a:off x="3962400" y="3714154"/>
            <a:ext cx="4343400" cy="9179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000"/>
              <a:buFont typeface="Gill Sans"/>
              <a:buNone/>
              <a:defRPr sz="2000"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Tree>
    <p:extLst>
      <p:ext uri="{BB962C8B-B14F-4D97-AF65-F5344CB8AC3E}">
        <p14:creationId xmlns:p14="http://schemas.microsoft.com/office/powerpoint/2010/main" val="191513617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losing Slide - Teal">
  <p:cSld name="Closing Slide - Teal">
    <p:spTree>
      <p:nvGrpSpPr>
        <p:cNvPr id="1" name="Shape 208"/>
        <p:cNvGrpSpPr/>
        <p:nvPr/>
      </p:nvGrpSpPr>
      <p:grpSpPr>
        <a:xfrm>
          <a:off x="0" y="0"/>
          <a:ext cx="0" cy="0"/>
          <a:chOff x="0" y="0"/>
          <a:chExt cx="0" cy="0"/>
        </a:xfrm>
      </p:grpSpPr>
      <p:sp>
        <p:nvSpPr>
          <p:cNvPr id="209" name="Google Shape;209;p52"/>
          <p:cNvSpPr/>
          <p:nvPr/>
        </p:nvSpPr>
        <p:spPr>
          <a:xfrm>
            <a:off x="0" y="0"/>
            <a:ext cx="12192000"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210" name="Google Shape;210;p52" descr="Logo, company name&#10;&#10;Description automatically generated"/>
          <p:cNvPicPr preferRelativeResize="0"/>
          <p:nvPr/>
        </p:nvPicPr>
        <p:blipFill rotWithShape="1">
          <a:blip r:embed="rId2">
            <a:alphaModFix/>
          </a:blip>
          <a:srcRect/>
          <a:stretch/>
        </p:blipFill>
        <p:spPr>
          <a:xfrm>
            <a:off x="2202563" y="1364779"/>
            <a:ext cx="7786874" cy="4128441"/>
          </a:xfrm>
          <a:prstGeom prst="rect">
            <a:avLst/>
          </a:prstGeom>
          <a:noFill/>
          <a:ln>
            <a:noFill/>
          </a:ln>
        </p:spPr>
      </p:pic>
      <p:sp>
        <p:nvSpPr>
          <p:cNvPr id="211" name="Google Shape;211;p52"/>
          <p:cNvSpPr/>
          <p:nvPr/>
        </p:nvSpPr>
        <p:spPr>
          <a:xfrm>
            <a:off x="381000" y="352410"/>
            <a:ext cx="1140016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Tree>
    <p:extLst>
      <p:ext uri="{BB962C8B-B14F-4D97-AF65-F5344CB8AC3E}">
        <p14:creationId xmlns:p14="http://schemas.microsoft.com/office/powerpoint/2010/main" val="137737680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
        <p:cNvGrpSpPr/>
        <p:nvPr/>
      </p:nvGrpSpPr>
      <p:grpSpPr>
        <a:xfrm>
          <a:off x="0" y="0"/>
          <a:ext cx="0" cy="0"/>
          <a:chOff x="0" y="0"/>
          <a:chExt cx="0" cy="0"/>
        </a:xfrm>
      </p:grpSpPr>
      <p:sp>
        <p:nvSpPr>
          <p:cNvPr id="213" name="Google Shape;213;p53"/>
          <p:cNvSpPr/>
          <p:nvPr/>
        </p:nvSpPr>
        <p:spPr>
          <a:xfrm>
            <a:off x="0" y="0"/>
            <a:ext cx="12192000" cy="6858000"/>
          </a:xfrm>
          <a:prstGeom prst="rect">
            <a:avLst/>
          </a:prstGeom>
          <a:solidFill>
            <a:srgbClr val="8DCAC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14" name="Google Shape;214;p53"/>
          <p:cNvSpPr txBox="1">
            <a:spLocks noGrp="1"/>
          </p:cNvSpPr>
          <p:nvPr>
            <p:ph type="title"/>
          </p:nvPr>
        </p:nvSpPr>
        <p:spPr>
          <a:xfrm>
            <a:off x="2971800" y="1295400"/>
            <a:ext cx="8001000" cy="41910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0"/>
              </a:spcBef>
              <a:spcAft>
                <a:spcPts val="0"/>
              </a:spcAft>
              <a:buClr>
                <a:schemeClr val="dk2"/>
              </a:buClr>
              <a:buSzPts val="4000"/>
              <a:buFont typeface="Gill Sans"/>
              <a:buNone/>
              <a:defRPr sz="4000" b="0"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15" name="Google Shape;215;p53"/>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grpSp>
        <p:nvGrpSpPr>
          <p:cNvPr id="216" name="Google Shape;216;p53"/>
          <p:cNvGrpSpPr/>
          <p:nvPr/>
        </p:nvGrpSpPr>
        <p:grpSpPr>
          <a:xfrm>
            <a:off x="1836520" y="1053602"/>
            <a:ext cx="904875" cy="683147"/>
            <a:chOff x="1836520" y="1053602"/>
            <a:chExt cx="904875" cy="683147"/>
          </a:xfrm>
        </p:grpSpPr>
        <p:sp>
          <p:nvSpPr>
            <p:cNvPr id="217" name="Google Shape;217;p53"/>
            <p:cNvSpPr/>
            <p:nvPr/>
          </p:nvSpPr>
          <p:spPr>
            <a:xfrm>
              <a:off x="2341345"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sp>
          <p:nvSpPr>
            <p:cNvPr id="218" name="Google Shape;218;p53"/>
            <p:cNvSpPr/>
            <p:nvPr/>
          </p:nvSpPr>
          <p:spPr>
            <a:xfrm>
              <a:off x="1836520"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grpSp>
      <p:sp>
        <p:nvSpPr>
          <p:cNvPr id="219" name="Google Shape;219;p53"/>
          <p:cNvSpPr txBox="1">
            <a:spLocks noGrp="1"/>
          </p:cNvSpPr>
          <p:nvPr>
            <p:ph type="body" idx="1"/>
          </p:nvPr>
        </p:nvSpPr>
        <p:spPr>
          <a:xfrm>
            <a:off x="4038600" y="5638800"/>
            <a:ext cx="6934200" cy="45720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1000"/>
              </a:spcBef>
              <a:spcAft>
                <a:spcPts val="0"/>
              </a:spcAft>
              <a:buClr>
                <a:schemeClr val="lt1"/>
              </a:buClr>
              <a:buSzPts val="1600"/>
              <a:buFont typeface="Arial"/>
              <a:buNone/>
              <a:defRPr sz="1600" b="1" i="0" cap="none">
                <a:solidFill>
                  <a:schemeClr val="lt1"/>
                </a:solidFill>
                <a:latin typeface="Gill Sans"/>
                <a:ea typeface="Gill Sans"/>
                <a:cs typeface="Gill Sans"/>
                <a:sym typeface="Gill Sans"/>
              </a:defRPr>
            </a:lvl1pPr>
            <a:lvl2pPr marL="914400" marR="0" lvl="1"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2pPr>
            <a:lvl3pPr marL="1371600" marR="0" lvl="2" indent="-228600" algn="r" rtl="0">
              <a:lnSpc>
                <a:spcPct val="100000"/>
              </a:lnSpc>
              <a:spcBef>
                <a:spcPts val="400"/>
              </a:spcBef>
              <a:spcAft>
                <a:spcPts val="0"/>
              </a:spcAft>
              <a:buClr>
                <a:schemeClr val="lt2"/>
              </a:buClr>
              <a:buSzPts val="1600"/>
              <a:buFont typeface="Courier New"/>
              <a:buNone/>
              <a:defRPr sz="1600" b="1" i="0" u="none" strike="noStrike" cap="none">
                <a:solidFill>
                  <a:schemeClr val="lt2"/>
                </a:solidFill>
                <a:latin typeface="Gill Sans"/>
                <a:ea typeface="Gill Sans"/>
                <a:cs typeface="Gill Sans"/>
                <a:sym typeface="Gill Sans"/>
              </a:defRPr>
            </a:lvl3pPr>
            <a:lvl4pPr marL="1828800" marR="0" lvl="3"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4pPr>
            <a:lvl5pPr marL="2286000" marR="0" lvl="4" indent="-228600" algn="r" rtl="0">
              <a:lnSpc>
                <a:spcPct val="9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56501766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ontent - Dark">
  <p:cSld name="Content - Dark">
    <p:spTree>
      <p:nvGrpSpPr>
        <p:cNvPr id="1" name="Shape 220"/>
        <p:cNvGrpSpPr/>
        <p:nvPr/>
      </p:nvGrpSpPr>
      <p:grpSpPr>
        <a:xfrm>
          <a:off x="0" y="0"/>
          <a:ext cx="0" cy="0"/>
          <a:chOff x="0" y="0"/>
          <a:chExt cx="0" cy="0"/>
        </a:xfrm>
      </p:grpSpPr>
      <p:sp>
        <p:nvSpPr>
          <p:cNvPr id="221" name="Google Shape;221;p54"/>
          <p:cNvSpPr/>
          <p:nvPr/>
        </p:nvSpPr>
        <p:spPr>
          <a:xfrm>
            <a:off x="0" y="-1"/>
            <a:ext cx="12192000" cy="6858001"/>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22" name="Google Shape;222;p54"/>
          <p:cNvSpPr txBox="1">
            <a:spLocks noGrp="1"/>
          </p:cNvSpPr>
          <p:nvPr>
            <p:ph type="body" idx="1"/>
          </p:nvPr>
        </p:nvSpPr>
        <p:spPr>
          <a:xfrm>
            <a:off x="462501" y="1273789"/>
            <a:ext cx="11270299" cy="4822212"/>
          </a:xfrm>
          <a:prstGeom prst="rect">
            <a:avLst/>
          </a:prstGeom>
          <a:noFill/>
          <a:ln>
            <a:noFill/>
          </a:ln>
        </p:spPr>
        <p:txBody>
          <a:bodyPr spcFirstLastPara="1" wrap="square" lIns="91425" tIns="45700" rIns="91425" bIns="0" anchor="t" anchorCtr="0">
            <a:normAutofit/>
          </a:bodyPr>
          <a:lstStyle>
            <a:lvl1pPr marL="457200" marR="0" lvl="0" indent="-381000" algn="l" rtl="0">
              <a:lnSpc>
                <a:spcPct val="100000"/>
              </a:lnSpc>
              <a:spcBef>
                <a:spcPts val="1000"/>
              </a:spcBef>
              <a:spcAft>
                <a:spcPts val="0"/>
              </a:spcAft>
              <a:buClr>
                <a:schemeClr val="lt1"/>
              </a:buClr>
              <a:buSzPts val="2400"/>
              <a:buFont typeface="Arial"/>
              <a:buChar char="–"/>
              <a:defRPr sz="2400" b="0" i="0">
                <a:solidFill>
                  <a:schemeClr val="lt1"/>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lt1"/>
              </a:buClr>
              <a:buSzPts val="2400"/>
              <a:buFont typeface="Courier New"/>
              <a:buChar char="o"/>
              <a:defRPr sz="2400" b="0" i="0" u="none" strike="noStrike" cap="none">
                <a:solidFill>
                  <a:schemeClr val="lt1"/>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223" name="Google Shape;223;p54"/>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2"/>
              </a:buClr>
              <a:buSzPts val="2800"/>
              <a:buFont typeface="Gill Sans"/>
              <a:buNone/>
              <a:defRPr sz="2800" b="1" i="0" u="none" strike="noStrike" cap="none">
                <a:solidFill>
                  <a:schemeClr val="lt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24" name="Google Shape;224;p54"/>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lt2"/>
                </a:solidFill>
                <a:latin typeface="Gill Sans"/>
                <a:ea typeface="Gill Sans"/>
                <a:cs typeface="Gill Sans"/>
                <a:sym typeface="Gill Sans"/>
              </a:defRPr>
            </a:lvl1pPr>
            <a:lvl2pPr marL="0" lvl="1" indent="0" algn="r">
              <a:spcBef>
                <a:spcPts val="0"/>
              </a:spcBef>
              <a:buNone/>
              <a:defRPr sz="1100">
                <a:solidFill>
                  <a:schemeClr val="lt2"/>
                </a:solidFill>
                <a:latin typeface="Gill Sans"/>
                <a:ea typeface="Gill Sans"/>
                <a:cs typeface="Gill Sans"/>
                <a:sym typeface="Gill Sans"/>
              </a:defRPr>
            </a:lvl2pPr>
            <a:lvl3pPr marL="0" lvl="2" indent="0" algn="r">
              <a:spcBef>
                <a:spcPts val="0"/>
              </a:spcBef>
              <a:buNone/>
              <a:defRPr sz="1100">
                <a:solidFill>
                  <a:schemeClr val="lt2"/>
                </a:solidFill>
                <a:latin typeface="Gill Sans"/>
                <a:ea typeface="Gill Sans"/>
                <a:cs typeface="Gill Sans"/>
                <a:sym typeface="Gill Sans"/>
              </a:defRPr>
            </a:lvl3pPr>
            <a:lvl4pPr marL="0" lvl="3" indent="0" algn="r">
              <a:spcBef>
                <a:spcPts val="0"/>
              </a:spcBef>
              <a:buNone/>
              <a:defRPr sz="1100">
                <a:solidFill>
                  <a:schemeClr val="lt2"/>
                </a:solidFill>
                <a:latin typeface="Gill Sans"/>
                <a:ea typeface="Gill Sans"/>
                <a:cs typeface="Gill Sans"/>
                <a:sym typeface="Gill Sans"/>
              </a:defRPr>
            </a:lvl4pPr>
            <a:lvl5pPr marL="0" lvl="4" indent="0" algn="r">
              <a:spcBef>
                <a:spcPts val="0"/>
              </a:spcBef>
              <a:buNone/>
              <a:defRPr sz="1100">
                <a:solidFill>
                  <a:schemeClr val="lt2"/>
                </a:solidFill>
                <a:latin typeface="Gill Sans"/>
                <a:ea typeface="Gill Sans"/>
                <a:cs typeface="Gill Sans"/>
                <a:sym typeface="Gill Sans"/>
              </a:defRPr>
            </a:lvl5pPr>
            <a:lvl6pPr marL="0" lvl="5" indent="0" algn="r">
              <a:spcBef>
                <a:spcPts val="0"/>
              </a:spcBef>
              <a:buNone/>
              <a:defRPr sz="1100">
                <a:solidFill>
                  <a:schemeClr val="lt2"/>
                </a:solidFill>
                <a:latin typeface="Gill Sans"/>
                <a:ea typeface="Gill Sans"/>
                <a:cs typeface="Gill Sans"/>
                <a:sym typeface="Gill Sans"/>
              </a:defRPr>
            </a:lvl6pPr>
            <a:lvl7pPr marL="0" lvl="6" indent="0" algn="r">
              <a:spcBef>
                <a:spcPts val="0"/>
              </a:spcBef>
              <a:buNone/>
              <a:defRPr sz="1100">
                <a:solidFill>
                  <a:schemeClr val="lt2"/>
                </a:solidFill>
                <a:latin typeface="Gill Sans"/>
                <a:ea typeface="Gill Sans"/>
                <a:cs typeface="Gill Sans"/>
                <a:sym typeface="Gill Sans"/>
              </a:defRPr>
            </a:lvl7pPr>
            <a:lvl8pPr marL="0" lvl="7" indent="0" algn="r">
              <a:spcBef>
                <a:spcPts val="0"/>
              </a:spcBef>
              <a:buNone/>
              <a:defRPr sz="1100">
                <a:solidFill>
                  <a:schemeClr val="lt2"/>
                </a:solidFill>
                <a:latin typeface="Gill Sans"/>
                <a:ea typeface="Gill Sans"/>
                <a:cs typeface="Gill Sans"/>
                <a:sym typeface="Gill Sans"/>
              </a:defRPr>
            </a:lvl8pPr>
            <a:lvl9pPr marL="0" lvl="8" indent="0" algn="r">
              <a:spcBef>
                <a:spcPts val="0"/>
              </a:spcBef>
              <a:buNone/>
              <a:defRPr sz="1100">
                <a:solidFill>
                  <a:schemeClr val="lt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0171192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Agenda - Time">
  <p:cSld name="Agenda - Time">
    <p:spTree>
      <p:nvGrpSpPr>
        <p:cNvPr id="1" name="Shape 225"/>
        <p:cNvGrpSpPr/>
        <p:nvPr/>
      </p:nvGrpSpPr>
      <p:grpSpPr>
        <a:xfrm>
          <a:off x="0" y="0"/>
          <a:ext cx="0" cy="0"/>
          <a:chOff x="0" y="0"/>
          <a:chExt cx="0" cy="0"/>
        </a:xfrm>
      </p:grpSpPr>
      <p:sp>
        <p:nvSpPr>
          <p:cNvPr id="226" name="Google Shape;226;p55"/>
          <p:cNvSpPr/>
          <p:nvPr/>
        </p:nvSpPr>
        <p:spPr>
          <a:xfrm>
            <a:off x="8768443" y="-2"/>
            <a:ext cx="3429000" cy="6858001"/>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27" name="Google Shape;227;p55"/>
          <p:cNvSpPr txBox="1">
            <a:spLocks noGrp="1"/>
          </p:cNvSpPr>
          <p:nvPr>
            <p:ph type="title"/>
          </p:nvPr>
        </p:nvSpPr>
        <p:spPr>
          <a:xfrm>
            <a:off x="9230944" y="1219200"/>
            <a:ext cx="2509299" cy="1116189"/>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lt1"/>
              </a:buClr>
              <a:buSzPts val="4800"/>
              <a:buFont typeface="Gill Sans"/>
              <a:buNone/>
              <a:defRPr sz="4800" b="1" i="0" u="none" strike="noStrike" cap="none" baseline="30000">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28" name="Google Shape;228;p55"/>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
        <p:nvSpPr>
          <p:cNvPr id="229" name="Google Shape;229;p55"/>
          <p:cNvSpPr txBox="1">
            <a:spLocks noGrp="1"/>
          </p:cNvSpPr>
          <p:nvPr>
            <p:ph type="body" idx="1"/>
          </p:nvPr>
        </p:nvSpPr>
        <p:spPr>
          <a:xfrm>
            <a:off x="9230406" y="2616993"/>
            <a:ext cx="2509837" cy="107473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1000"/>
              </a:spcBef>
              <a:spcAft>
                <a:spcPts val="0"/>
              </a:spcAft>
              <a:buClr>
                <a:schemeClr val="accent1"/>
              </a:buClr>
              <a:buSzPts val="2133"/>
              <a:buFont typeface="Arial"/>
              <a:buNone/>
              <a:defRPr sz="2133" b="0" i="0">
                <a:solidFill>
                  <a:schemeClr val="accen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867"/>
              <a:buFont typeface="Arial"/>
              <a:buNone/>
              <a:defRPr sz="1867" b="0"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8492659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Divider Slide - Insert Photo">
  <p:cSld name="Divider Slide - Insert Photo">
    <p:bg>
      <p:bgPr>
        <a:solidFill>
          <a:schemeClr val="lt1"/>
        </a:solidFill>
        <a:effectLst/>
      </p:bgPr>
    </p:bg>
    <p:spTree>
      <p:nvGrpSpPr>
        <p:cNvPr id="1" name="Shape 230"/>
        <p:cNvGrpSpPr/>
        <p:nvPr/>
      </p:nvGrpSpPr>
      <p:grpSpPr>
        <a:xfrm>
          <a:off x="0" y="0"/>
          <a:ext cx="0" cy="0"/>
          <a:chOff x="0" y="0"/>
          <a:chExt cx="0" cy="0"/>
        </a:xfrm>
      </p:grpSpPr>
      <p:sp>
        <p:nvSpPr>
          <p:cNvPr id="231" name="Google Shape;231;p56"/>
          <p:cNvSpPr/>
          <p:nvPr/>
        </p:nvSpPr>
        <p:spPr>
          <a:xfrm>
            <a:off x="0" y="0"/>
            <a:ext cx="3352800" cy="6858000"/>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32" name="Google Shape;232;p56"/>
          <p:cNvSpPr>
            <a:spLocks noGrp="1"/>
          </p:cNvSpPr>
          <p:nvPr>
            <p:ph type="pic" idx="2"/>
          </p:nvPr>
        </p:nvSpPr>
        <p:spPr>
          <a:xfrm>
            <a:off x="3352800" y="3"/>
            <a:ext cx="8839200" cy="6857997"/>
          </a:xfrm>
          <a:prstGeom prst="rect">
            <a:avLst/>
          </a:prstGeom>
          <a:solidFill>
            <a:srgbClr val="D8EDEC"/>
          </a:solidFill>
          <a:ln>
            <a:noFill/>
          </a:ln>
        </p:spPr>
      </p:sp>
      <p:sp>
        <p:nvSpPr>
          <p:cNvPr id="233" name="Google Shape;233;p56"/>
          <p:cNvSpPr txBox="1">
            <a:spLocks noGrp="1"/>
          </p:cNvSpPr>
          <p:nvPr>
            <p:ph type="ctrTitle"/>
          </p:nvPr>
        </p:nvSpPr>
        <p:spPr>
          <a:xfrm>
            <a:off x="460379" y="1143000"/>
            <a:ext cx="2473321" cy="2379155"/>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4" name="Google Shape;234;p56"/>
          <p:cNvSpPr txBox="1">
            <a:spLocks noGrp="1"/>
          </p:cNvSpPr>
          <p:nvPr>
            <p:ph type="subTitle" idx="1"/>
          </p:nvPr>
        </p:nvSpPr>
        <p:spPr>
          <a:xfrm>
            <a:off x="460378" y="3602037"/>
            <a:ext cx="2473323" cy="2786251"/>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dk2"/>
              </a:buClr>
              <a:buSzPts val="2400"/>
              <a:buFont typeface="Arial"/>
              <a:buNone/>
              <a:defRPr sz="2400" b="0" i="0">
                <a:solidFill>
                  <a:schemeClr val="dk2"/>
                </a:solidFill>
                <a:latin typeface="Gill Sans"/>
                <a:ea typeface="Gill Sans"/>
                <a:cs typeface="Gill Sans"/>
                <a:sym typeface="Gill Sans"/>
              </a:defRPr>
            </a:lvl1pPr>
            <a:lvl2pPr marR="0" lvl="1" algn="l" rtl="0">
              <a:lnSpc>
                <a:spcPct val="100000"/>
              </a:lnSpc>
              <a:spcBef>
                <a:spcPts val="400"/>
              </a:spcBef>
              <a:spcAft>
                <a:spcPts val="0"/>
              </a:spcAft>
              <a:buClr>
                <a:schemeClr val="dk2"/>
              </a:buClr>
              <a:buSzPts val="2133"/>
              <a:buFont typeface="Arial"/>
              <a:buChar char="•"/>
              <a:defRPr sz="2133" b="0" i="0" u="none" strike="noStrike" cap="none">
                <a:solidFill>
                  <a:schemeClr val="dk2"/>
                </a:solidFill>
                <a:latin typeface="Gill Sans"/>
                <a:ea typeface="Gill Sans"/>
                <a:cs typeface="Gill Sans"/>
                <a:sym typeface="Gill Sans"/>
              </a:defRPr>
            </a:lvl2pPr>
            <a:lvl3pPr marR="0" lvl="2" algn="l" rtl="0">
              <a:lnSpc>
                <a:spcPct val="100000"/>
              </a:lnSpc>
              <a:spcBef>
                <a:spcPts val="400"/>
              </a:spcBef>
              <a:spcAft>
                <a:spcPts val="0"/>
              </a:spcAft>
              <a:buClr>
                <a:schemeClr val="dk2"/>
              </a:buClr>
              <a:buSzPts val="1867"/>
              <a:buFont typeface="Courier New"/>
              <a:buChar char="o"/>
              <a:defRPr sz="1867" b="0" i="0" u="none" strike="noStrike" cap="none">
                <a:solidFill>
                  <a:schemeClr val="dk2"/>
                </a:solidFill>
                <a:latin typeface="Gill Sans"/>
                <a:ea typeface="Gill Sans"/>
                <a:cs typeface="Gill Sans"/>
                <a:sym typeface="Gill Sans"/>
              </a:defRPr>
            </a:lvl3pPr>
            <a:lvl4pPr marR="0" lvl="3" algn="l" rtl="0">
              <a:lnSpc>
                <a:spcPct val="100000"/>
              </a:lnSpc>
              <a:spcBef>
                <a:spcPts val="400"/>
              </a:spcBef>
              <a:spcAft>
                <a:spcPts val="0"/>
              </a:spcAft>
              <a:buClr>
                <a:schemeClr val="dk2"/>
              </a:buClr>
              <a:buSzPts val="1867"/>
              <a:buFont typeface="Arial"/>
              <a:buChar char="–"/>
              <a:defRPr sz="1867" b="0" i="0" u="none" strike="noStrike" cap="none">
                <a:solidFill>
                  <a:schemeClr val="dk2"/>
                </a:solidFill>
                <a:latin typeface="Gill Sans"/>
                <a:ea typeface="Gill Sans"/>
                <a:cs typeface="Gill Sans"/>
                <a:sym typeface="Gill Sans"/>
              </a:defRPr>
            </a:lvl4pPr>
            <a:lvl5pPr marR="0" lvl="4"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R="0" lvl="5"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R="0" lvl="6"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R="0" lvl="7"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R="0" lvl="8"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235" name="Google Shape;235;p56"/>
          <p:cNvSpPr/>
          <p:nvPr/>
        </p:nvSpPr>
        <p:spPr>
          <a:xfrm>
            <a:off x="3657600" y="274320"/>
            <a:ext cx="8270240" cy="630936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36" name="Google Shape;236;p56"/>
          <p:cNvSpPr txBox="1">
            <a:spLocks noGrp="1"/>
          </p:cNvSpPr>
          <p:nvPr>
            <p:ph type="body" idx="3"/>
          </p:nvPr>
        </p:nvSpPr>
        <p:spPr>
          <a:xfrm rot="-5400000">
            <a:off x="10368280" y="1802675"/>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8540330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245A98-319B-439A-A722-5BAFDDE6C51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33AE237-6A66-4DCB-97D0-CF73DB45D6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9C92B962-49E2-452E-8CAD-391D9569CFE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9921BD5-3352-46F0-9ED1-0F04347A829C}"/>
              </a:ext>
            </a:extLst>
          </p:cNvPr>
          <p:cNvSpPr>
            <a:spLocks noGrp="1"/>
          </p:cNvSpPr>
          <p:nvPr>
            <p:ph type="dt" sz="half" idx="10"/>
          </p:nvPr>
        </p:nvSpPr>
        <p:spPr/>
        <p:txBody>
          <a:bodyPr/>
          <a:lstStyle/>
          <a:p>
            <a:fld id="{EE62C1AC-99A7-754B-8347-51F02063569B}" type="datetime1">
              <a:rPr lang="en-CA" smtClean="0"/>
              <a:t>2024-02-08</a:t>
            </a:fld>
            <a:endParaRPr lang="en-US" dirty="0"/>
          </a:p>
        </p:txBody>
      </p:sp>
      <p:sp>
        <p:nvSpPr>
          <p:cNvPr id="6" name="Footer Placeholder 5">
            <a:extLst>
              <a:ext uri="{FF2B5EF4-FFF2-40B4-BE49-F238E27FC236}">
                <a16:creationId xmlns:a16="http://schemas.microsoft.com/office/drawing/2014/main" id="{4F7B2BED-D9BE-45B6-BBB9-4858E3FD235C}"/>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DD2F52C7-CD5A-4EBF-B1B6-B114539448E3}"/>
              </a:ext>
            </a:extLst>
          </p:cNvPr>
          <p:cNvSpPr>
            <a:spLocks noGrp="1"/>
          </p:cNvSpPr>
          <p:nvPr>
            <p:ph type="sldNum" sz="quarter" idx="12"/>
          </p:nvPr>
        </p:nvSpPr>
        <p:spPr/>
        <p:txBody>
          <a:bodyPr/>
          <a:lstStyle/>
          <a:p>
            <a:fld id="{D1C6DFB9-3FB5-49AD-B4AD-3A10C6D4EF6A}" type="slidenum">
              <a:rPr lang="en-US" smtClean="0"/>
              <a:t>‹#›</a:t>
            </a:fld>
            <a:endParaRPr lang="en-US" dirty="0"/>
          </a:p>
        </p:txBody>
      </p:sp>
    </p:spTree>
    <p:extLst>
      <p:ext uri="{BB962C8B-B14F-4D97-AF65-F5344CB8AC3E}">
        <p14:creationId xmlns:p14="http://schemas.microsoft.com/office/powerpoint/2010/main" val="417969790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ontent - Teal">
  <p:cSld name="Content - Teal">
    <p:spTree>
      <p:nvGrpSpPr>
        <p:cNvPr id="1" name="Shape 237"/>
        <p:cNvGrpSpPr/>
        <p:nvPr/>
      </p:nvGrpSpPr>
      <p:grpSpPr>
        <a:xfrm>
          <a:off x="0" y="0"/>
          <a:ext cx="0" cy="0"/>
          <a:chOff x="0" y="0"/>
          <a:chExt cx="0" cy="0"/>
        </a:xfrm>
      </p:grpSpPr>
      <p:sp>
        <p:nvSpPr>
          <p:cNvPr id="238" name="Google Shape;238;p57"/>
          <p:cNvSpPr/>
          <p:nvPr/>
        </p:nvSpPr>
        <p:spPr>
          <a:xfrm>
            <a:off x="0" y="-1"/>
            <a:ext cx="12192000" cy="6858001"/>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39" name="Google Shape;239;p57"/>
          <p:cNvSpPr txBox="1">
            <a:spLocks noGrp="1"/>
          </p:cNvSpPr>
          <p:nvPr>
            <p:ph type="body" idx="1"/>
          </p:nvPr>
        </p:nvSpPr>
        <p:spPr>
          <a:xfrm>
            <a:off x="462501" y="1273789"/>
            <a:ext cx="11270299" cy="4822212"/>
          </a:xfrm>
          <a:prstGeom prst="rect">
            <a:avLst/>
          </a:prstGeom>
          <a:noFill/>
          <a:ln>
            <a:noFill/>
          </a:ln>
        </p:spPr>
        <p:txBody>
          <a:bodyPr spcFirstLastPara="1" wrap="square" lIns="91425" tIns="45700" rIns="91425" bIns="0" anchor="t" anchorCtr="0">
            <a:normAutofit/>
          </a:bodyPr>
          <a:lstStyle>
            <a:lvl1pPr marL="457200" marR="0" lvl="0" indent="-381000" algn="l" rtl="0">
              <a:lnSpc>
                <a:spcPct val="100000"/>
              </a:lnSpc>
              <a:spcBef>
                <a:spcPts val="1000"/>
              </a:spcBef>
              <a:spcAft>
                <a:spcPts val="0"/>
              </a:spcAft>
              <a:buClr>
                <a:schemeClr val="lt1"/>
              </a:buClr>
              <a:buSzPts val="2400"/>
              <a:buFont typeface="Arial"/>
              <a:buChar char="–"/>
              <a:defRPr sz="2400" b="0" i="0">
                <a:solidFill>
                  <a:schemeClr val="lt1"/>
                </a:solidFill>
                <a:latin typeface="Gill Sans"/>
                <a:ea typeface="Gill Sans"/>
                <a:cs typeface="Gill Sans"/>
                <a:sym typeface="Gill Sans"/>
              </a:defRPr>
            </a:lvl1pPr>
            <a:lvl2pPr marL="914400" marR="0" lvl="1"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2pPr>
            <a:lvl3pPr marL="1371600" marR="0" lvl="2" indent="-381000" algn="l" rtl="0">
              <a:lnSpc>
                <a:spcPct val="100000"/>
              </a:lnSpc>
              <a:spcBef>
                <a:spcPts val="400"/>
              </a:spcBef>
              <a:spcAft>
                <a:spcPts val="0"/>
              </a:spcAft>
              <a:buClr>
                <a:schemeClr val="lt1"/>
              </a:buClr>
              <a:buSzPts val="2400"/>
              <a:buFont typeface="Courier New"/>
              <a:buChar char="o"/>
              <a:defRPr sz="2400" b="0" i="0" u="none" strike="noStrike" cap="none">
                <a:solidFill>
                  <a:schemeClr val="lt1"/>
                </a:solidFill>
                <a:latin typeface="Gill Sans"/>
                <a:ea typeface="Gill Sans"/>
                <a:cs typeface="Gill Sans"/>
                <a:sym typeface="Gill Sans"/>
              </a:defRPr>
            </a:lvl3pPr>
            <a:lvl4pPr marL="1828800" marR="0" lvl="3" indent="-381000" algn="l" rtl="0">
              <a:lnSpc>
                <a:spcPct val="100000"/>
              </a:lnSpc>
              <a:spcBef>
                <a:spcPts val="400"/>
              </a:spcBef>
              <a:spcAft>
                <a:spcPts val="0"/>
              </a:spcAft>
              <a:buClr>
                <a:schemeClr val="lt1"/>
              </a:buClr>
              <a:buSzPts val="2400"/>
              <a:buFont typeface="Arial"/>
              <a:buChar char="–"/>
              <a:defRPr sz="2400" b="0" i="0" u="none" strike="noStrike" cap="none">
                <a:solidFill>
                  <a:schemeClr val="lt1"/>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240" name="Google Shape;240;p57"/>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dk2"/>
              </a:buClr>
              <a:buSzPts val="2800"/>
              <a:buFont typeface="Gill Sans"/>
              <a:buNone/>
              <a:defRPr sz="28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41" name="Google Shape;241;p57"/>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776151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eal Top">
  <p:cSld name="Teal Top">
    <p:spTree>
      <p:nvGrpSpPr>
        <p:cNvPr id="1" name="Shape 242"/>
        <p:cNvGrpSpPr/>
        <p:nvPr/>
      </p:nvGrpSpPr>
      <p:grpSpPr>
        <a:xfrm>
          <a:off x="0" y="0"/>
          <a:ext cx="0" cy="0"/>
          <a:chOff x="0" y="0"/>
          <a:chExt cx="0" cy="0"/>
        </a:xfrm>
      </p:grpSpPr>
      <p:sp>
        <p:nvSpPr>
          <p:cNvPr id="243" name="Google Shape;243;p58"/>
          <p:cNvSpPr/>
          <p:nvPr/>
        </p:nvSpPr>
        <p:spPr>
          <a:xfrm>
            <a:off x="0" y="-8524"/>
            <a:ext cx="12192000" cy="3429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44" name="Google Shape;244;p58"/>
          <p:cNvSpPr txBox="1">
            <a:spLocks noGrp="1"/>
          </p:cNvSpPr>
          <p:nvPr>
            <p:ph type="title"/>
          </p:nvPr>
        </p:nvSpPr>
        <p:spPr>
          <a:xfrm>
            <a:off x="457200" y="365125"/>
            <a:ext cx="11275600" cy="1325563"/>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45" name="Google Shape;245;p58"/>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2842594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matchingName="Title Slide - Dark">
  <p:cSld name="Title Slide - Dark">
    <p:bg>
      <p:bgPr>
        <a:solidFill>
          <a:schemeClr val="lt1"/>
        </a:solidFill>
        <a:effectLst/>
      </p:bgPr>
    </p:bg>
    <p:spTree>
      <p:nvGrpSpPr>
        <p:cNvPr id="1" name="Shape 251"/>
        <p:cNvGrpSpPr/>
        <p:nvPr/>
      </p:nvGrpSpPr>
      <p:grpSpPr>
        <a:xfrm>
          <a:off x="0" y="0"/>
          <a:ext cx="0" cy="0"/>
          <a:chOff x="0" y="0"/>
          <a:chExt cx="0" cy="0"/>
        </a:xfrm>
      </p:grpSpPr>
      <p:sp>
        <p:nvSpPr>
          <p:cNvPr id="252" name="Google Shape;252;p60"/>
          <p:cNvSpPr/>
          <p:nvPr/>
        </p:nvSpPr>
        <p:spPr>
          <a:xfrm>
            <a:off x="0" y="990600"/>
            <a:ext cx="12192000" cy="58674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253" name="Google Shape;253;p60"/>
          <p:cNvSpPr txBox="1">
            <a:spLocks noGrp="1"/>
          </p:cNvSpPr>
          <p:nvPr>
            <p:ph type="ctrTitle"/>
          </p:nvPr>
        </p:nvSpPr>
        <p:spPr>
          <a:xfrm>
            <a:off x="762000" y="2093551"/>
            <a:ext cx="9144000" cy="1985963"/>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lt2"/>
              </a:buClr>
              <a:buSzPts val="5400"/>
              <a:buFont typeface="Gill Sans"/>
              <a:buNone/>
              <a:defRPr sz="5400" b="1" i="0" u="none" strike="noStrike" cap="none">
                <a:solidFill>
                  <a:schemeClr val="lt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4" name="Google Shape;254;p60"/>
          <p:cNvSpPr txBox="1">
            <a:spLocks noGrp="1"/>
          </p:cNvSpPr>
          <p:nvPr>
            <p:ph type="subTitle" idx="1"/>
          </p:nvPr>
        </p:nvSpPr>
        <p:spPr>
          <a:xfrm>
            <a:off x="762000" y="4171588"/>
            <a:ext cx="9144000" cy="1655763"/>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255" name="Google Shape;255;p60"/>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a:solidFill>
                  <a:schemeClr val="lt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256" name="Google Shape;256;p60"/>
          <p:cNvSpPr/>
          <p:nvPr/>
        </p:nvSpPr>
        <p:spPr>
          <a:xfrm>
            <a:off x="335280" y="1273581"/>
            <a:ext cx="11521440" cy="5301438"/>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257" name="Google Shape;257;p60"/>
          <p:cNvPicPr preferRelativeResize="0"/>
          <p:nvPr/>
        </p:nvPicPr>
        <p:blipFill rotWithShape="1">
          <a:blip r:embed="rId2">
            <a:alphaModFix/>
          </a:blip>
          <a:srcRect/>
          <a:stretch/>
        </p:blipFill>
        <p:spPr>
          <a:xfrm>
            <a:off x="335280" y="285283"/>
            <a:ext cx="1607174" cy="482254"/>
          </a:xfrm>
          <a:prstGeom prst="rect">
            <a:avLst/>
          </a:prstGeom>
          <a:noFill/>
          <a:ln>
            <a:noFill/>
          </a:ln>
        </p:spPr>
      </p:pic>
      <p:pic>
        <p:nvPicPr>
          <p:cNvPr id="258" name="Google Shape;258;p60" descr="Logo, company name&#10;&#10;Description automatically generated"/>
          <p:cNvPicPr preferRelativeResize="0"/>
          <p:nvPr/>
        </p:nvPicPr>
        <p:blipFill rotWithShape="1">
          <a:blip r:embed="rId3">
            <a:alphaModFix/>
          </a:blip>
          <a:srcRect t="32604" b="34780"/>
          <a:stretch/>
        </p:blipFill>
        <p:spPr>
          <a:xfrm>
            <a:off x="9343687" y="285282"/>
            <a:ext cx="2751858" cy="482255"/>
          </a:xfrm>
          <a:prstGeom prst="rect">
            <a:avLst/>
          </a:prstGeom>
          <a:noFill/>
          <a:ln>
            <a:noFill/>
          </a:ln>
        </p:spPr>
      </p:pic>
    </p:spTree>
    <p:extLst>
      <p:ext uri="{BB962C8B-B14F-4D97-AF65-F5344CB8AC3E}">
        <p14:creationId xmlns:p14="http://schemas.microsoft.com/office/powerpoint/2010/main" val="416024261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matchingName="Title Slide - Teal" type="title">
  <p:cSld name="Title Slide - Teal">
    <p:bg>
      <p:bgPr>
        <a:solidFill>
          <a:schemeClr val="lt1"/>
        </a:solidFill>
        <a:effectLst/>
      </p:bgPr>
    </p:bg>
    <p:spTree>
      <p:nvGrpSpPr>
        <p:cNvPr id="1" name="Shape 259"/>
        <p:cNvGrpSpPr/>
        <p:nvPr/>
      </p:nvGrpSpPr>
      <p:grpSpPr>
        <a:xfrm>
          <a:off x="0" y="0"/>
          <a:ext cx="0" cy="0"/>
          <a:chOff x="0" y="0"/>
          <a:chExt cx="0" cy="0"/>
        </a:xfrm>
      </p:grpSpPr>
      <p:sp>
        <p:nvSpPr>
          <p:cNvPr id="260" name="Google Shape;260;p61"/>
          <p:cNvSpPr/>
          <p:nvPr/>
        </p:nvSpPr>
        <p:spPr>
          <a:xfrm>
            <a:off x="0" y="990600"/>
            <a:ext cx="12192000" cy="58674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261" name="Google Shape;261;p61"/>
          <p:cNvSpPr txBox="1">
            <a:spLocks noGrp="1"/>
          </p:cNvSpPr>
          <p:nvPr>
            <p:ph type="ctrTitle"/>
          </p:nvPr>
        </p:nvSpPr>
        <p:spPr>
          <a:xfrm>
            <a:off x="762000" y="2093551"/>
            <a:ext cx="9144000" cy="1985963"/>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2"/>
              </a:buClr>
              <a:buSzPts val="5400"/>
              <a:buFont typeface="Gill Sans"/>
              <a:buNone/>
              <a:defRPr sz="54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2" name="Google Shape;262;p61"/>
          <p:cNvSpPr txBox="1">
            <a:spLocks noGrp="1"/>
          </p:cNvSpPr>
          <p:nvPr>
            <p:ph type="subTitle" idx="1"/>
          </p:nvPr>
        </p:nvSpPr>
        <p:spPr>
          <a:xfrm>
            <a:off x="762000" y="4171588"/>
            <a:ext cx="9144000" cy="1655763"/>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263" name="Google Shape;263;p61"/>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a:solidFill>
                  <a:schemeClr val="dk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264" name="Google Shape;264;p61"/>
          <p:cNvSpPr/>
          <p:nvPr/>
        </p:nvSpPr>
        <p:spPr>
          <a:xfrm>
            <a:off x="335280" y="1273581"/>
            <a:ext cx="11521440" cy="5301438"/>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265" name="Google Shape;265;p61"/>
          <p:cNvPicPr preferRelativeResize="0"/>
          <p:nvPr/>
        </p:nvPicPr>
        <p:blipFill rotWithShape="1">
          <a:blip r:embed="rId2">
            <a:alphaModFix/>
          </a:blip>
          <a:srcRect/>
          <a:stretch/>
        </p:blipFill>
        <p:spPr>
          <a:xfrm>
            <a:off x="335280" y="285283"/>
            <a:ext cx="1607174" cy="482254"/>
          </a:xfrm>
          <a:prstGeom prst="rect">
            <a:avLst/>
          </a:prstGeom>
          <a:noFill/>
          <a:ln>
            <a:noFill/>
          </a:ln>
        </p:spPr>
      </p:pic>
      <p:pic>
        <p:nvPicPr>
          <p:cNvPr id="266" name="Google Shape;266;p61" descr="Logo, company name&#10;&#10;Description automatically generated"/>
          <p:cNvPicPr preferRelativeResize="0"/>
          <p:nvPr/>
        </p:nvPicPr>
        <p:blipFill rotWithShape="1">
          <a:blip r:embed="rId3">
            <a:alphaModFix/>
          </a:blip>
          <a:srcRect t="32604" b="34780"/>
          <a:stretch/>
        </p:blipFill>
        <p:spPr>
          <a:xfrm>
            <a:off x="9343687" y="285282"/>
            <a:ext cx="2751858" cy="482255"/>
          </a:xfrm>
          <a:prstGeom prst="rect">
            <a:avLst/>
          </a:prstGeom>
          <a:noFill/>
          <a:ln>
            <a:noFill/>
          </a:ln>
        </p:spPr>
      </p:pic>
    </p:spTree>
    <p:extLst>
      <p:ext uri="{BB962C8B-B14F-4D97-AF65-F5344CB8AC3E}">
        <p14:creationId xmlns:p14="http://schemas.microsoft.com/office/powerpoint/2010/main" val="100728045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matchingName="Title Slide - Insert Photo">
  <p:cSld name="Title Slide - Insert Photo">
    <p:bg>
      <p:bgPr>
        <a:solidFill>
          <a:schemeClr val="lt1"/>
        </a:solidFill>
        <a:effectLst/>
      </p:bgPr>
    </p:bg>
    <p:spTree>
      <p:nvGrpSpPr>
        <p:cNvPr id="1" name="Shape 272"/>
        <p:cNvGrpSpPr/>
        <p:nvPr/>
      </p:nvGrpSpPr>
      <p:grpSpPr>
        <a:xfrm>
          <a:off x="0" y="0"/>
          <a:ext cx="0" cy="0"/>
          <a:chOff x="0" y="0"/>
          <a:chExt cx="0" cy="0"/>
        </a:xfrm>
      </p:grpSpPr>
      <p:sp>
        <p:nvSpPr>
          <p:cNvPr id="273" name="Google Shape;273;p63"/>
          <p:cNvSpPr>
            <a:spLocks noGrp="1"/>
          </p:cNvSpPr>
          <p:nvPr>
            <p:ph type="pic" idx="2"/>
          </p:nvPr>
        </p:nvSpPr>
        <p:spPr>
          <a:xfrm>
            <a:off x="10118" y="914400"/>
            <a:ext cx="12198394" cy="3644901"/>
          </a:xfrm>
          <a:prstGeom prst="rect">
            <a:avLst/>
          </a:prstGeom>
          <a:solidFill>
            <a:schemeClr val="dk2"/>
          </a:solidFill>
          <a:ln>
            <a:noFill/>
          </a:ln>
        </p:spPr>
      </p:sp>
      <p:sp>
        <p:nvSpPr>
          <p:cNvPr id="274" name="Google Shape;274;p63"/>
          <p:cNvSpPr/>
          <p:nvPr/>
        </p:nvSpPr>
        <p:spPr>
          <a:xfrm>
            <a:off x="0" y="4559301"/>
            <a:ext cx="12198394" cy="2298699"/>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75" name="Google Shape;275;p63"/>
          <p:cNvSpPr/>
          <p:nvPr/>
        </p:nvSpPr>
        <p:spPr>
          <a:xfrm>
            <a:off x="335280" y="1223305"/>
            <a:ext cx="11521440" cy="3080046"/>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pic>
        <p:nvPicPr>
          <p:cNvPr id="276" name="Google Shape;276;p63"/>
          <p:cNvPicPr preferRelativeResize="0"/>
          <p:nvPr/>
        </p:nvPicPr>
        <p:blipFill rotWithShape="1">
          <a:blip r:embed="rId2">
            <a:alphaModFix/>
          </a:blip>
          <a:srcRect/>
          <a:stretch/>
        </p:blipFill>
        <p:spPr>
          <a:xfrm>
            <a:off x="335280" y="222895"/>
            <a:ext cx="1607174" cy="482254"/>
          </a:xfrm>
          <a:prstGeom prst="rect">
            <a:avLst/>
          </a:prstGeom>
          <a:noFill/>
          <a:ln>
            <a:noFill/>
          </a:ln>
        </p:spPr>
      </p:pic>
      <p:pic>
        <p:nvPicPr>
          <p:cNvPr id="277" name="Google Shape;277;p63" descr="Logo, company name&#10;&#10;Description automatically generated"/>
          <p:cNvPicPr preferRelativeResize="0"/>
          <p:nvPr/>
        </p:nvPicPr>
        <p:blipFill rotWithShape="1">
          <a:blip r:embed="rId3">
            <a:alphaModFix/>
          </a:blip>
          <a:srcRect t="32604" b="34780"/>
          <a:stretch/>
        </p:blipFill>
        <p:spPr>
          <a:xfrm>
            <a:off x="9343687" y="222894"/>
            <a:ext cx="2751858" cy="482255"/>
          </a:xfrm>
          <a:prstGeom prst="rect">
            <a:avLst/>
          </a:prstGeom>
          <a:noFill/>
          <a:ln>
            <a:noFill/>
          </a:ln>
        </p:spPr>
      </p:pic>
      <p:sp>
        <p:nvSpPr>
          <p:cNvPr id="278" name="Google Shape;278;p63"/>
          <p:cNvSpPr txBox="1">
            <a:spLocks noGrp="1"/>
          </p:cNvSpPr>
          <p:nvPr>
            <p:ph type="ctrTitle"/>
          </p:nvPr>
        </p:nvSpPr>
        <p:spPr>
          <a:xfrm>
            <a:off x="762000" y="4612255"/>
            <a:ext cx="10591800" cy="676547"/>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2"/>
              </a:buClr>
              <a:buSzPts val="3600"/>
              <a:buFont typeface="Gill Sans"/>
              <a:buNone/>
              <a:defRPr sz="36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9" name="Google Shape;279;p63"/>
          <p:cNvSpPr txBox="1">
            <a:spLocks noGrp="1"/>
          </p:cNvSpPr>
          <p:nvPr>
            <p:ph type="subTitle" idx="1"/>
          </p:nvPr>
        </p:nvSpPr>
        <p:spPr>
          <a:xfrm>
            <a:off x="762000" y="5334000"/>
            <a:ext cx="10591800" cy="493351"/>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280" name="Google Shape;280;p63"/>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a:solidFill>
                  <a:schemeClr val="dk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281" name="Google Shape;281;p63"/>
          <p:cNvSpPr txBox="1">
            <a:spLocks noGrp="1"/>
          </p:cNvSpPr>
          <p:nvPr>
            <p:ph type="body" idx="3"/>
          </p:nvPr>
        </p:nvSpPr>
        <p:spPr>
          <a:xfrm rot="-5400000">
            <a:off x="10340976" y="254501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04898295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losing Slide - Standard Image">
  <p:cSld name="Closing Slide - Standard Image">
    <p:spTree>
      <p:nvGrpSpPr>
        <p:cNvPr id="1" name="Shape 282"/>
        <p:cNvGrpSpPr/>
        <p:nvPr/>
      </p:nvGrpSpPr>
      <p:grpSpPr>
        <a:xfrm>
          <a:off x="0" y="0"/>
          <a:ext cx="0" cy="0"/>
          <a:chOff x="0" y="0"/>
          <a:chExt cx="0" cy="0"/>
        </a:xfrm>
      </p:grpSpPr>
      <p:pic>
        <p:nvPicPr>
          <p:cNvPr id="283" name="Google Shape;283;p64" descr="A picture containing person, outdoor&#10;&#10;Description automatically generated"/>
          <p:cNvPicPr preferRelativeResize="0"/>
          <p:nvPr/>
        </p:nvPicPr>
        <p:blipFill rotWithShape="1">
          <a:blip r:embed="rId2">
            <a:alphaModFix/>
          </a:blip>
          <a:srcRect t="7812" b="7813"/>
          <a:stretch/>
        </p:blipFill>
        <p:spPr>
          <a:xfrm>
            <a:off x="0" y="0"/>
            <a:ext cx="12191999" cy="6858000"/>
          </a:xfrm>
          <a:prstGeom prst="rect">
            <a:avLst/>
          </a:prstGeom>
          <a:noFill/>
          <a:ln>
            <a:noFill/>
          </a:ln>
        </p:spPr>
      </p:pic>
      <p:pic>
        <p:nvPicPr>
          <p:cNvPr id="284" name="Google Shape;284;p64" descr="Logo&#10;&#10;Description automatically generated"/>
          <p:cNvPicPr preferRelativeResize="0"/>
          <p:nvPr/>
        </p:nvPicPr>
        <p:blipFill rotWithShape="1">
          <a:blip r:embed="rId3">
            <a:alphaModFix/>
          </a:blip>
          <a:srcRect/>
          <a:stretch/>
        </p:blipFill>
        <p:spPr>
          <a:xfrm>
            <a:off x="2202563" y="1364779"/>
            <a:ext cx="7786874" cy="4128441"/>
          </a:xfrm>
          <a:prstGeom prst="rect">
            <a:avLst/>
          </a:prstGeom>
          <a:noFill/>
          <a:ln>
            <a:noFill/>
          </a:ln>
        </p:spPr>
      </p:pic>
      <p:sp>
        <p:nvSpPr>
          <p:cNvPr id="285" name="Google Shape;285;p64"/>
          <p:cNvSpPr/>
          <p:nvPr/>
        </p:nvSpPr>
        <p:spPr>
          <a:xfrm>
            <a:off x="381000" y="352410"/>
            <a:ext cx="1140016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Tree>
    <p:extLst>
      <p:ext uri="{BB962C8B-B14F-4D97-AF65-F5344CB8AC3E}">
        <p14:creationId xmlns:p14="http://schemas.microsoft.com/office/powerpoint/2010/main" val="26833573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matchingName="Divider Slide - Numbered Section">
  <p:cSld name="Divider Slide - Numbered Section">
    <p:spTree>
      <p:nvGrpSpPr>
        <p:cNvPr id="1" name="Shape 286"/>
        <p:cNvGrpSpPr/>
        <p:nvPr/>
      </p:nvGrpSpPr>
      <p:grpSpPr>
        <a:xfrm>
          <a:off x="0" y="0"/>
          <a:ext cx="0" cy="0"/>
          <a:chOff x="0" y="0"/>
          <a:chExt cx="0" cy="0"/>
        </a:xfrm>
      </p:grpSpPr>
      <p:sp>
        <p:nvSpPr>
          <p:cNvPr id="287" name="Google Shape;287;p65"/>
          <p:cNvSpPr/>
          <p:nvPr/>
        </p:nvSpPr>
        <p:spPr>
          <a:xfrm>
            <a:off x="0" y="0"/>
            <a:ext cx="2006029" cy="68580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288" name="Google Shape;288;p65"/>
          <p:cNvSpPr/>
          <p:nvPr/>
        </p:nvSpPr>
        <p:spPr>
          <a:xfrm>
            <a:off x="2006029" y="0"/>
            <a:ext cx="10185972"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289" name="Google Shape;289;p65"/>
          <p:cNvSpPr txBox="1">
            <a:spLocks noGrp="1"/>
          </p:cNvSpPr>
          <p:nvPr>
            <p:ph type="ctrTitle"/>
          </p:nvPr>
        </p:nvSpPr>
        <p:spPr>
          <a:xfrm>
            <a:off x="2769171" y="1173321"/>
            <a:ext cx="7416800" cy="2366963"/>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lt1"/>
              </a:buClr>
              <a:buSzPts val="5333"/>
              <a:buFont typeface="Gill Sans"/>
              <a:buNone/>
              <a:defRPr sz="5333"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0" name="Google Shape;290;p65"/>
          <p:cNvSpPr txBox="1">
            <a:spLocks noGrp="1"/>
          </p:cNvSpPr>
          <p:nvPr>
            <p:ph type="subTitle" idx="1"/>
          </p:nvPr>
        </p:nvSpPr>
        <p:spPr>
          <a:xfrm>
            <a:off x="2769171" y="3632358"/>
            <a:ext cx="7416800" cy="1858963"/>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1000"/>
              </a:spcBef>
              <a:spcAft>
                <a:spcPts val="0"/>
              </a:spcAft>
              <a:buClr>
                <a:schemeClr val="dk2"/>
              </a:buClr>
              <a:buSzPts val="2400"/>
              <a:buFont typeface="Arial"/>
              <a:buNone/>
              <a:defRPr sz="2400" b="0" i="0">
                <a:solidFill>
                  <a:schemeClr val="dk2"/>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291" name="Google Shape;291;p65"/>
          <p:cNvSpPr/>
          <p:nvPr/>
        </p:nvSpPr>
        <p:spPr>
          <a:xfrm>
            <a:off x="2286000" y="274320"/>
            <a:ext cx="9641840" cy="630936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92" name="Google Shape;292;p65"/>
          <p:cNvSpPr txBox="1">
            <a:spLocks noGrp="1"/>
          </p:cNvSpPr>
          <p:nvPr>
            <p:ph type="body" idx="2"/>
          </p:nvPr>
        </p:nvSpPr>
        <p:spPr>
          <a:xfrm>
            <a:off x="341502" y="2895600"/>
            <a:ext cx="1371600" cy="1066800"/>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100000"/>
              </a:lnSpc>
              <a:spcBef>
                <a:spcPts val="1000"/>
              </a:spcBef>
              <a:spcAft>
                <a:spcPts val="0"/>
              </a:spcAft>
              <a:buClr>
                <a:schemeClr val="lt1"/>
              </a:buClr>
              <a:buSzPts val="8000"/>
              <a:buFont typeface="Arial"/>
              <a:buNone/>
              <a:defRPr sz="8000" b="0" i="0">
                <a:solidFill>
                  <a:schemeClr val="lt1"/>
                </a:solidFill>
                <a:latin typeface="Gill Sans"/>
                <a:ea typeface="Gill Sans"/>
                <a:cs typeface="Gill Sans"/>
                <a:sym typeface="Gill Sans"/>
              </a:defRPr>
            </a:lvl1pPr>
            <a:lvl2pPr marL="914400" marR="0" lvl="1" indent="-364045" algn="l" rtl="0">
              <a:lnSpc>
                <a:spcPct val="100000"/>
              </a:lnSpc>
              <a:spcBef>
                <a:spcPts val="400"/>
              </a:spcBef>
              <a:spcAft>
                <a:spcPts val="0"/>
              </a:spcAft>
              <a:buClr>
                <a:schemeClr val="dk2"/>
              </a:buClr>
              <a:buSzPts val="2133"/>
              <a:buFont typeface="Arial"/>
              <a:buChar char="•"/>
              <a:defRPr sz="2133" b="0" i="0" u="none" strike="noStrike" cap="none">
                <a:solidFill>
                  <a:schemeClr val="dk2"/>
                </a:solidFill>
                <a:latin typeface="Gill Sans"/>
                <a:ea typeface="Gill Sans"/>
                <a:cs typeface="Gill Sans"/>
                <a:sym typeface="Gill Sans"/>
              </a:defRPr>
            </a:lvl2pPr>
            <a:lvl3pPr marL="1371600" marR="0" lvl="2" indent="-347154" algn="l" rtl="0">
              <a:lnSpc>
                <a:spcPct val="100000"/>
              </a:lnSpc>
              <a:spcBef>
                <a:spcPts val="400"/>
              </a:spcBef>
              <a:spcAft>
                <a:spcPts val="0"/>
              </a:spcAft>
              <a:buClr>
                <a:schemeClr val="dk2"/>
              </a:buClr>
              <a:buSzPts val="1867"/>
              <a:buFont typeface="Courier New"/>
              <a:buChar char="o"/>
              <a:defRPr sz="1867" b="0" i="0" u="none" strike="noStrike" cap="none">
                <a:solidFill>
                  <a:schemeClr val="dk2"/>
                </a:solidFill>
                <a:latin typeface="Gill Sans"/>
                <a:ea typeface="Gill Sans"/>
                <a:cs typeface="Gill Sans"/>
                <a:sym typeface="Gill Sans"/>
              </a:defRPr>
            </a:lvl3pPr>
            <a:lvl4pPr marL="1828800" marR="0" lvl="3" indent="-347154" algn="l" rtl="0">
              <a:lnSpc>
                <a:spcPct val="100000"/>
              </a:lnSpc>
              <a:spcBef>
                <a:spcPts val="400"/>
              </a:spcBef>
              <a:spcAft>
                <a:spcPts val="0"/>
              </a:spcAft>
              <a:buClr>
                <a:schemeClr val="dk2"/>
              </a:buClr>
              <a:buSzPts val="1867"/>
              <a:buFont typeface="Arial"/>
              <a:buChar char="–"/>
              <a:defRPr sz="1867" b="0" i="0" u="none" strike="noStrike" cap="none">
                <a:solidFill>
                  <a:schemeClr val="dk2"/>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0229907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293"/>
        <p:cNvGrpSpPr/>
        <p:nvPr/>
      </p:nvGrpSpPr>
      <p:grpSpPr>
        <a:xfrm>
          <a:off x="0" y="0"/>
          <a:ext cx="0" cy="0"/>
          <a:chOff x="0" y="0"/>
          <a:chExt cx="0" cy="0"/>
        </a:xfrm>
      </p:grpSpPr>
      <p:sp>
        <p:nvSpPr>
          <p:cNvPr id="294" name="Google Shape;294;p66"/>
          <p:cNvSpPr/>
          <p:nvPr/>
        </p:nvSpPr>
        <p:spPr>
          <a:xfrm>
            <a:off x="0" y="-2"/>
            <a:ext cx="3429000" cy="6858001"/>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295" name="Google Shape;295;p66"/>
          <p:cNvSpPr txBox="1">
            <a:spLocks noGrp="1"/>
          </p:cNvSpPr>
          <p:nvPr>
            <p:ph type="title"/>
          </p:nvPr>
        </p:nvSpPr>
        <p:spPr>
          <a:xfrm>
            <a:off x="462501" y="1219200"/>
            <a:ext cx="2509299" cy="8454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66"/>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
        <p:nvSpPr>
          <p:cNvPr id="297" name="Google Shape;297;p66"/>
          <p:cNvSpPr txBox="1">
            <a:spLocks noGrp="1"/>
          </p:cNvSpPr>
          <p:nvPr>
            <p:ph type="body" idx="1"/>
          </p:nvPr>
        </p:nvSpPr>
        <p:spPr>
          <a:xfrm>
            <a:off x="461963" y="2209800"/>
            <a:ext cx="2509837" cy="107473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1000"/>
              </a:spcBef>
              <a:spcAft>
                <a:spcPts val="0"/>
              </a:spcAft>
              <a:buClr>
                <a:schemeClr val="dk2"/>
              </a:buClr>
              <a:buSzPts val="2133"/>
              <a:buFont typeface="Arial"/>
              <a:buNone/>
              <a:defRPr sz="2133" b="0" i="0">
                <a:solidFill>
                  <a:schemeClr val="dk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867"/>
              <a:buFont typeface="Arial"/>
              <a:buNone/>
              <a:defRPr sz="1867" b="0"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415649802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01_Title Slide">
  <p:cSld name="01_Title Slide">
    <p:spTree>
      <p:nvGrpSpPr>
        <p:cNvPr id="1" name="Shape 298"/>
        <p:cNvGrpSpPr/>
        <p:nvPr/>
      </p:nvGrpSpPr>
      <p:grpSpPr>
        <a:xfrm>
          <a:off x="0" y="0"/>
          <a:ext cx="0" cy="0"/>
          <a:chOff x="0" y="0"/>
          <a:chExt cx="0" cy="0"/>
        </a:xfrm>
      </p:grpSpPr>
      <p:sp>
        <p:nvSpPr>
          <p:cNvPr id="299" name="Google Shape;299;p67"/>
          <p:cNvSpPr/>
          <p:nvPr/>
        </p:nvSpPr>
        <p:spPr>
          <a:xfrm>
            <a:off x="0" y="0"/>
            <a:ext cx="4070452" cy="6858000"/>
          </a:xfrm>
          <a:prstGeom prst="rect">
            <a:avLst/>
          </a:prstGeom>
          <a:solidFill>
            <a:schemeClr val="lt1"/>
          </a:solidFill>
          <a:ln w="9525"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300" name="Google Shape;300;p67"/>
          <p:cNvSpPr txBox="1">
            <a:spLocks noGrp="1"/>
          </p:cNvSpPr>
          <p:nvPr>
            <p:ph type="body" idx="1"/>
          </p:nvPr>
        </p:nvSpPr>
        <p:spPr>
          <a:xfrm>
            <a:off x="358429" y="1779270"/>
            <a:ext cx="3169921" cy="2091689"/>
          </a:xfrm>
          <a:prstGeom prst="rect">
            <a:avLst/>
          </a:prstGeom>
          <a:noFill/>
          <a:ln>
            <a:noFill/>
          </a:ln>
        </p:spPr>
        <p:txBody>
          <a:bodyPr spcFirstLastPara="1" wrap="square" lIns="91425" tIns="45700" rIns="0" bIns="45700" anchor="t" anchorCtr="0">
            <a:noAutofit/>
          </a:bodyPr>
          <a:lstStyle>
            <a:lvl1pPr marL="457200" marR="0" lvl="0" indent="-228600" algn="r" rtl="0">
              <a:lnSpc>
                <a:spcPct val="100000"/>
              </a:lnSpc>
              <a:spcBef>
                <a:spcPts val="1000"/>
              </a:spcBef>
              <a:spcAft>
                <a:spcPts val="0"/>
              </a:spcAft>
              <a:buClr>
                <a:srgbClr val="E67C49"/>
              </a:buClr>
              <a:buSzPts val="3600"/>
              <a:buFont typeface="Arial"/>
              <a:buNone/>
              <a:defRPr sz="3600" b="0" i="0">
                <a:solidFill>
                  <a:srgbClr val="E67C49"/>
                </a:solidFill>
                <a:latin typeface="Gill Sans"/>
                <a:ea typeface="Gill Sans"/>
                <a:cs typeface="Gill Sans"/>
                <a:sym typeface="Gill Sans"/>
              </a:defRPr>
            </a:lvl1pPr>
            <a:lvl2pPr marL="914400" marR="0" lvl="1" indent="-228600" algn="r" rtl="0">
              <a:lnSpc>
                <a:spcPct val="100000"/>
              </a:lnSpc>
              <a:spcBef>
                <a:spcPts val="2376"/>
              </a:spcBef>
              <a:spcAft>
                <a:spcPts val="0"/>
              </a:spcAft>
              <a:buClr>
                <a:schemeClr val="accent5"/>
              </a:buClr>
              <a:buSzPts val="1600"/>
              <a:buFont typeface="Arial"/>
              <a:buNone/>
              <a:defRPr sz="1600" b="0" i="0" u="none" strike="noStrike" cap="none">
                <a:solidFill>
                  <a:schemeClr val="accent5"/>
                </a:solidFill>
                <a:latin typeface="Gill Sans"/>
                <a:ea typeface="Gill Sans"/>
                <a:cs typeface="Gill Sans"/>
                <a:sym typeface="Gill Sans"/>
              </a:defRPr>
            </a:lvl2pPr>
            <a:lvl3pPr marL="1371600" marR="0" lvl="2" indent="-228600" algn="r" rtl="0">
              <a:lnSpc>
                <a:spcPct val="100000"/>
              </a:lnSpc>
              <a:spcBef>
                <a:spcPts val="400"/>
              </a:spcBef>
              <a:spcAft>
                <a:spcPts val="0"/>
              </a:spcAft>
              <a:buClr>
                <a:schemeClr val="dk2"/>
              </a:buClr>
              <a:buSzPts val="2400"/>
              <a:buFont typeface="Courier New"/>
              <a:buNone/>
              <a:defRPr sz="2400" b="0" i="0" u="none" strike="noStrike" cap="none">
                <a:solidFill>
                  <a:schemeClr val="dk2"/>
                </a:solidFill>
                <a:latin typeface="Gill Sans"/>
                <a:ea typeface="Gill Sans"/>
                <a:cs typeface="Gill Sans"/>
                <a:sym typeface="Gill Sans"/>
              </a:defRPr>
            </a:lvl3pPr>
            <a:lvl4pPr marL="1828800" marR="0" lvl="3" indent="-228600" algn="r" rtl="0">
              <a:lnSpc>
                <a:spcPct val="100000"/>
              </a:lnSpc>
              <a:spcBef>
                <a:spcPts val="4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4pPr>
            <a:lvl5pPr marL="2286000" marR="0" lvl="4" indent="-228600" algn="r" rtl="0">
              <a:lnSpc>
                <a:spcPct val="90000"/>
              </a:lnSpc>
              <a:spcBef>
                <a:spcPts val="4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
        <p:nvSpPr>
          <p:cNvPr id="301" name="Google Shape;301;p67"/>
          <p:cNvSpPr txBox="1">
            <a:spLocks noGrp="1"/>
          </p:cNvSpPr>
          <p:nvPr>
            <p:ph type="body" idx="2"/>
          </p:nvPr>
        </p:nvSpPr>
        <p:spPr>
          <a:xfrm>
            <a:off x="937550" y="4293870"/>
            <a:ext cx="2590800" cy="381000"/>
          </a:xfrm>
          <a:prstGeom prst="rect">
            <a:avLst/>
          </a:prstGeom>
          <a:noFill/>
          <a:ln>
            <a:noFill/>
          </a:ln>
        </p:spPr>
        <p:txBody>
          <a:bodyPr spcFirstLastPara="1" wrap="square" lIns="91425" tIns="45700" rIns="0" bIns="45700" anchor="t" anchorCtr="0">
            <a:noAutofit/>
          </a:bodyPr>
          <a:lstStyle>
            <a:lvl1pPr marL="457200" marR="0" lvl="0" indent="-228600" algn="r" rtl="0">
              <a:lnSpc>
                <a:spcPct val="100000"/>
              </a:lnSpc>
              <a:spcBef>
                <a:spcPts val="1000"/>
              </a:spcBef>
              <a:spcAft>
                <a:spcPts val="0"/>
              </a:spcAft>
              <a:buClr>
                <a:srgbClr val="009F8A"/>
              </a:buClr>
              <a:buSzPts val="2400"/>
              <a:buFont typeface="Arial"/>
              <a:buNone/>
              <a:defRPr sz="2400" b="0" i="0">
                <a:solidFill>
                  <a:srgbClr val="009F8A"/>
                </a:solidFill>
                <a:latin typeface="Gill Sans"/>
                <a:ea typeface="Gill Sans"/>
                <a:cs typeface="Gill Sans"/>
                <a:sym typeface="Gill Sans"/>
              </a:defRPr>
            </a:lvl1pPr>
            <a:lvl2pPr marL="914400" marR="0" lvl="1" indent="-228600" algn="r" rtl="0">
              <a:lnSpc>
                <a:spcPct val="100000"/>
              </a:lnSpc>
              <a:spcBef>
                <a:spcPts val="2376"/>
              </a:spcBef>
              <a:spcAft>
                <a:spcPts val="0"/>
              </a:spcAft>
              <a:buClr>
                <a:schemeClr val="accent5"/>
              </a:buClr>
              <a:buSzPts val="1600"/>
              <a:buFont typeface="Arial"/>
              <a:buNone/>
              <a:defRPr sz="1600" b="0" i="0" u="none" strike="noStrike" cap="none">
                <a:solidFill>
                  <a:schemeClr val="accent5"/>
                </a:solidFill>
                <a:latin typeface="Gill Sans"/>
                <a:ea typeface="Gill Sans"/>
                <a:cs typeface="Gill Sans"/>
                <a:sym typeface="Gill Sans"/>
              </a:defRPr>
            </a:lvl2pPr>
            <a:lvl3pPr marL="1371600" marR="0" lvl="2" indent="-228600" algn="r" rtl="0">
              <a:lnSpc>
                <a:spcPct val="100000"/>
              </a:lnSpc>
              <a:spcBef>
                <a:spcPts val="400"/>
              </a:spcBef>
              <a:spcAft>
                <a:spcPts val="0"/>
              </a:spcAft>
              <a:buClr>
                <a:schemeClr val="dk2"/>
              </a:buClr>
              <a:buSzPts val="2400"/>
              <a:buFont typeface="Courier New"/>
              <a:buNone/>
              <a:defRPr sz="2400" b="0" i="0" u="none" strike="noStrike" cap="none">
                <a:solidFill>
                  <a:schemeClr val="dk2"/>
                </a:solidFill>
                <a:latin typeface="Gill Sans"/>
                <a:ea typeface="Gill Sans"/>
                <a:cs typeface="Gill Sans"/>
                <a:sym typeface="Gill Sans"/>
              </a:defRPr>
            </a:lvl3pPr>
            <a:lvl4pPr marL="1828800" marR="0" lvl="3" indent="-228600" algn="r" rtl="0">
              <a:lnSpc>
                <a:spcPct val="100000"/>
              </a:lnSpc>
              <a:spcBef>
                <a:spcPts val="4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4pPr>
            <a:lvl5pPr marL="2286000" marR="0" lvl="4" indent="-228600" algn="r" rtl="0">
              <a:lnSpc>
                <a:spcPct val="90000"/>
              </a:lnSpc>
              <a:spcBef>
                <a:spcPts val="4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pic>
        <p:nvPicPr>
          <p:cNvPr id="302" name="Google Shape;302;p67" descr="symbol.png"/>
          <p:cNvPicPr preferRelativeResize="0"/>
          <p:nvPr/>
        </p:nvPicPr>
        <p:blipFill rotWithShape="1">
          <a:blip r:embed="rId2">
            <a:alphaModFix amt="18000"/>
          </a:blip>
          <a:srcRect/>
          <a:stretch/>
        </p:blipFill>
        <p:spPr>
          <a:xfrm>
            <a:off x="8562049" y="0"/>
            <a:ext cx="3629952" cy="6869769"/>
          </a:xfrm>
          <a:prstGeom prst="rect">
            <a:avLst/>
          </a:prstGeom>
          <a:noFill/>
          <a:ln>
            <a:noFill/>
          </a:ln>
        </p:spPr>
      </p:pic>
    </p:spTree>
    <p:extLst>
      <p:ext uri="{BB962C8B-B14F-4D97-AF65-F5344CB8AC3E}">
        <p14:creationId xmlns:p14="http://schemas.microsoft.com/office/powerpoint/2010/main" val="346977240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L_WHITE">
  <p:cSld name="ALL_WHITE">
    <p:spTree>
      <p:nvGrpSpPr>
        <p:cNvPr id="1" name="Shape 303"/>
        <p:cNvGrpSpPr/>
        <p:nvPr/>
      </p:nvGrpSpPr>
      <p:grpSpPr>
        <a:xfrm>
          <a:off x="0" y="0"/>
          <a:ext cx="0" cy="0"/>
          <a:chOff x="0" y="0"/>
          <a:chExt cx="0" cy="0"/>
        </a:xfrm>
      </p:grpSpPr>
    </p:spTree>
    <p:extLst>
      <p:ext uri="{BB962C8B-B14F-4D97-AF65-F5344CB8AC3E}">
        <p14:creationId xmlns:p14="http://schemas.microsoft.com/office/powerpoint/2010/main" val="8266162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9.xml"/><Relationship Id="rId18" Type="http://schemas.openxmlformats.org/officeDocument/2006/relationships/slideLayout" Target="../slideLayouts/slideLayout34.xml"/><Relationship Id="rId26" Type="http://schemas.openxmlformats.org/officeDocument/2006/relationships/slideLayout" Target="../slideLayouts/slideLayout42.xml"/><Relationship Id="rId39" Type="http://schemas.openxmlformats.org/officeDocument/2006/relationships/slideLayout" Target="../slideLayouts/slideLayout55.xml"/><Relationship Id="rId21" Type="http://schemas.openxmlformats.org/officeDocument/2006/relationships/slideLayout" Target="../slideLayouts/slideLayout37.xml"/><Relationship Id="rId34" Type="http://schemas.openxmlformats.org/officeDocument/2006/relationships/slideLayout" Target="../slideLayouts/slideLayout50.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slideLayout" Target="../slideLayouts/slideLayout33.xml"/><Relationship Id="rId25" Type="http://schemas.openxmlformats.org/officeDocument/2006/relationships/slideLayout" Target="../slideLayouts/slideLayout41.xml"/><Relationship Id="rId33" Type="http://schemas.openxmlformats.org/officeDocument/2006/relationships/slideLayout" Target="../slideLayouts/slideLayout49.xml"/><Relationship Id="rId38" Type="http://schemas.openxmlformats.org/officeDocument/2006/relationships/slideLayout" Target="../slideLayouts/slideLayout54.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20" Type="http://schemas.openxmlformats.org/officeDocument/2006/relationships/slideLayout" Target="../slideLayouts/slideLayout36.xml"/><Relationship Id="rId29" Type="http://schemas.openxmlformats.org/officeDocument/2006/relationships/slideLayout" Target="../slideLayouts/slideLayout45.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24" Type="http://schemas.openxmlformats.org/officeDocument/2006/relationships/slideLayout" Target="../slideLayouts/slideLayout40.xml"/><Relationship Id="rId32" Type="http://schemas.openxmlformats.org/officeDocument/2006/relationships/slideLayout" Target="../slideLayouts/slideLayout48.xml"/><Relationship Id="rId37" Type="http://schemas.openxmlformats.org/officeDocument/2006/relationships/slideLayout" Target="../slideLayouts/slideLayout53.xml"/><Relationship Id="rId40" Type="http://schemas.openxmlformats.org/officeDocument/2006/relationships/theme" Target="../theme/theme2.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23" Type="http://schemas.openxmlformats.org/officeDocument/2006/relationships/slideLayout" Target="../slideLayouts/slideLayout39.xml"/><Relationship Id="rId28" Type="http://schemas.openxmlformats.org/officeDocument/2006/relationships/slideLayout" Target="../slideLayouts/slideLayout44.xml"/><Relationship Id="rId36" Type="http://schemas.openxmlformats.org/officeDocument/2006/relationships/slideLayout" Target="../slideLayouts/slideLayout52.xml"/><Relationship Id="rId10" Type="http://schemas.openxmlformats.org/officeDocument/2006/relationships/slideLayout" Target="../slideLayouts/slideLayout26.xml"/><Relationship Id="rId19" Type="http://schemas.openxmlformats.org/officeDocument/2006/relationships/slideLayout" Target="../slideLayouts/slideLayout35.xml"/><Relationship Id="rId31" Type="http://schemas.openxmlformats.org/officeDocument/2006/relationships/slideLayout" Target="../slideLayouts/slideLayout47.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 Id="rId22" Type="http://schemas.openxmlformats.org/officeDocument/2006/relationships/slideLayout" Target="../slideLayouts/slideLayout38.xml"/><Relationship Id="rId27" Type="http://schemas.openxmlformats.org/officeDocument/2006/relationships/slideLayout" Target="../slideLayouts/slideLayout43.xml"/><Relationship Id="rId30" Type="http://schemas.openxmlformats.org/officeDocument/2006/relationships/slideLayout" Target="../slideLayouts/slideLayout46.xml"/><Relationship Id="rId35" Type="http://schemas.openxmlformats.org/officeDocument/2006/relationships/slideLayout" Target="../slideLayouts/slideLayout51.xml"/><Relationship Id="rId8" Type="http://schemas.openxmlformats.org/officeDocument/2006/relationships/slideLayout" Target="../slideLayouts/slideLayout24.xml"/><Relationship Id="rId3"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theme" Target="../theme/theme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18" Type="http://schemas.openxmlformats.org/officeDocument/2006/relationships/slideLayout" Target="../slideLayouts/slideLayout90.xml"/><Relationship Id="rId26" Type="http://schemas.openxmlformats.org/officeDocument/2006/relationships/slideLayout" Target="../slideLayouts/slideLayout98.xml"/><Relationship Id="rId3" Type="http://schemas.openxmlformats.org/officeDocument/2006/relationships/slideLayout" Target="../slideLayouts/slideLayout75.xml"/><Relationship Id="rId21" Type="http://schemas.openxmlformats.org/officeDocument/2006/relationships/slideLayout" Target="../slideLayouts/slideLayout93.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17" Type="http://schemas.openxmlformats.org/officeDocument/2006/relationships/slideLayout" Target="../slideLayouts/slideLayout89.xml"/><Relationship Id="rId25" Type="http://schemas.openxmlformats.org/officeDocument/2006/relationships/slideLayout" Target="../slideLayouts/slideLayout97.xml"/><Relationship Id="rId2" Type="http://schemas.openxmlformats.org/officeDocument/2006/relationships/slideLayout" Target="../slideLayouts/slideLayout74.xml"/><Relationship Id="rId16" Type="http://schemas.openxmlformats.org/officeDocument/2006/relationships/slideLayout" Target="../slideLayouts/slideLayout88.xml"/><Relationship Id="rId20" Type="http://schemas.openxmlformats.org/officeDocument/2006/relationships/slideLayout" Target="../slideLayouts/slideLayout92.xml"/><Relationship Id="rId29" Type="http://schemas.openxmlformats.org/officeDocument/2006/relationships/slideLayout" Target="../slideLayouts/slideLayout101.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24" Type="http://schemas.openxmlformats.org/officeDocument/2006/relationships/slideLayout" Target="../slideLayouts/slideLayout96.xml"/><Relationship Id="rId5" Type="http://schemas.openxmlformats.org/officeDocument/2006/relationships/slideLayout" Target="../slideLayouts/slideLayout77.xml"/><Relationship Id="rId15" Type="http://schemas.openxmlformats.org/officeDocument/2006/relationships/slideLayout" Target="../slideLayouts/slideLayout87.xml"/><Relationship Id="rId23" Type="http://schemas.openxmlformats.org/officeDocument/2006/relationships/slideLayout" Target="../slideLayouts/slideLayout95.xml"/><Relationship Id="rId28" Type="http://schemas.openxmlformats.org/officeDocument/2006/relationships/slideLayout" Target="../slideLayouts/slideLayout100.xml"/><Relationship Id="rId10" Type="http://schemas.openxmlformats.org/officeDocument/2006/relationships/slideLayout" Target="../slideLayouts/slideLayout82.xml"/><Relationship Id="rId19" Type="http://schemas.openxmlformats.org/officeDocument/2006/relationships/slideLayout" Target="../slideLayouts/slideLayout91.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 Id="rId22" Type="http://schemas.openxmlformats.org/officeDocument/2006/relationships/slideLayout" Target="../slideLayouts/slideLayout94.xml"/><Relationship Id="rId27" Type="http://schemas.openxmlformats.org/officeDocument/2006/relationships/slideLayout" Target="../slideLayouts/slideLayout99.xml"/><Relationship Id="rId30"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9" Type="http://schemas.openxmlformats.org/officeDocument/2006/relationships/slideLayout" Target="../slideLayouts/slideLayout140.xml"/><Relationship Id="rId21" Type="http://schemas.openxmlformats.org/officeDocument/2006/relationships/slideLayout" Target="../slideLayouts/slideLayout122.xml"/><Relationship Id="rId34" Type="http://schemas.openxmlformats.org/officeDocument/2006/relationships/slideLayout" Target="../slideLayouts/slideLayout135.xml"/><Relationship Id="rId42" Type="http://schemas.openxmlformats.org/officeDocument/2006/relationships/theme" Target="../theme/theme5.xml"/><Relationship Id="rId7" Type="http://schemas.openxmlformats.org/officeDocument/2006/relationships/slideLayout" Target="../slideLayouts/slideLayout10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29" Type="http://schemas.openxmlformats.org/officeDocument/2006/relationships/slideLayout" Target="../slideLayouts/slideLayout130.xml"/><Relationship Id="rId41" Type="http://schemas.openxmlformats.org/officeDocument/2006/relationships/slideLayout" Target="../slideLayouts/slideLayout142.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32" Type="http://schemas.openxmlformats.org/officeDocument/2006/relationships/slideLayout" Target="../slideLayouts/slideLayout133.xml"/><Relationship Id="rId37" Type="http://schemas.openxmlformats.org/officeDocument/2006/relationships/slideLayout" Target="../slideLayouts/slideLayout138.xml"/><Relationship Id="rId40" Type="http://schemas.openxmlformats.org/officeDocument/2006/relationships/slideLayout" Target="../slideLayouts/slideLayout141.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36" Type="http://schemas.openxmlformats.org/officeDocument/2006/relationships/slideLayout" Target="../slideLayouts/slideLayout137.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31" Type="http://schemas.openxmlformats.org/officeDocument/2006/relationships/slideLayout" Target="../slideLayouts/slideLayout132.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 Id="rId30" Type="http://schemas.openxmlformats.org/officeDocument/2006/relationships/slideLayout" Target="../slideLayouts/slideLayout131.xml"/><Relationship Id="rId35" Type="http://schemas.openxmlformats.org/officeDocument/2006/relationships/slideLayout" Target="../slideLayouts/slideLayout136.xml"/><Relationship Id="rId8" Type="http://schemas.openxmlformats.org/officeDocument/2006/relationships/slideLayout" Target="../slideLayouts/slideLayout109.xml"/><Relationship Id="rId3" Type="http://schemas.openxmlformats.org/officeDocument/2006/relationships/slideLayout" Target="../slideLayouts/slideLayout104.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33" Type="http://schemas.openxmlformats.org/officeDocument/2006/relationships/slideLayout" Target="../slideLayouts/slideLayout134.xml"/><Relationship Id="rId38" Type="http://schemas.openxmlformats.org/officeDocument/2006/relationships/slideLayout" Target="../slideLayouts/slideLayout1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8C38D7C-2FE0-4A34-992F-C31BA12686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2A23490-FD95-4180-B100-7D08AB3547A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C301597-71EE-402E-84D2-636E8F4F8E1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FCD23D-EBA3-BC40-9376-E8D0DAAD8266}" type="datetime1">
              <a:rPr lang="en-CA" smtClean="0"/>
              <a:t>2024-02-08</a:t>
            </a:fld>
            <a:endParaRPr lang="en-US" dirty="0"/>
          </a:p>
        </p:txBody>
      </p:sp>
      <p:sp>
        <p:nvSpPr>
          <p:cNvPr id="5" name="Footer Placeholder 4">
            <a:extLst>
              <a:ext uri="{FF2B5EF4-FFF2-40B4-BE49-F238E27FC236}">
                <a16:creationId xmlns:a16="http://schemas.microsoft.com/office/drawing/2014/main" id="{EAADC68B-E5E4-4943-A18F-29E5767D0C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A7AA4DD6-AC93-45DB-B046-14545EBB799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C6DFB9-3FB5-49AD-B4AD-3A10C6D4EF6A}" type="slidenum">
              <a:rPr lang="en-US" smtClean="0"/>
              <a:t>‹#›</a:t>
            </a:fld>
            <a:endParaRPr lang="en-US" dirty="0"/>
          </a:p>
        </p:txBody>
      </p:sp>
    </p:spTree>
    <p:extLst>
      <p:ext uri="{BB962C8B-B14F-4D97-AF65-F5344CB8AC3E}">
        <p14:creationId xmlns:p14="http://schemas.microsoft.com/office/powerpoint/2010/main" val="1399774031"/>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90" r:id="rId13"/>
    <p:sldLayoutId id="2147483791" r:id="rId14"/>
    <p:sldLayoutId id="2147483792" r:id="rId15"/>
    <p:sldLayoutId id="2147483794" r:id="rId1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548649952"/>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 id="2147483756" r:id="rId31"/>
    <p:sldLayoutId id="2147483757" r:id="rId32"/>
    <p:sldLayoutId id="2147483758" r:id="rId33"/>
    <p:sldLayoutId id="2147483759" r:id="rId34"/>
    <p:sldLayoutId id="2147483760" r:id="rId35"/>
    <p:sldLayoutId id="2147483761" r:id="rId36"/>
    <p:sldLayoutId id="2147483762" r:id="rId37"/>
    <p:sldLayoutId id="2147483763" r:id="rId38"/>
    <p:sldLayoutId id="2147483764" r:id="rId3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8C38D7C-2FE0-4A34-992F-C31BA12686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2A23490-FD95-4180-B100-7D08AB3547A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C301597-71EE-402E-84D2-636E8F4F8E1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dirty="0"/>
          </a:p>
        </p:txBody>
      </p:sp>
      <p:sp>
        <p:nvSpPr>
          <p:cNvPr id="5" name="Footer Placeholder 4">
            <a:extLst>
              <a:ext uri="{FF2B5EF4-FFF2-40B4-BE49-F238E27FC236}">
                <a16:creationId xmlns:a16="http://schemas.microsoft.com/office/drawing/2014/main" id="{EAADC68B-E5E4-4943-A18F-29E5767D0C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A7AA4DD6-AC93-45DB-B046-14545EBB799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C6DFB9-3FB5-49AD-B4AD-3A10C6D4EF6A}" type="slidenum">
              <a:rPr lang="en-US" smtClean="0"/>
              <a:t>‹#›</a:t>
            </a:fld>
            <a:endParaRPr lang="en-US" dirty="0"/>
          </a:p>
        </p:txBody>
      </p:sp>
    </p:spTree>
    <p:extLst>
      <p:ext uri="{BB962C8B-B14F-4D97-AF65-F5344CB8AC3E}">
        <p14:creationId xmlns:p14="http://schemas.microsoft.com/office/powerpoint/2010/main" val="3531119842"/>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83" r:id="rId13"/>
    <p:sldLayoutId id="2147483784" r:id="rId14"/>
    <p:sldLayoutId id="2147483785" r:id="rId15"/>
    <p:sldLayoutId id="2147483786" r:id="rId16"/>
    <p:sldLayoutId id="2147483796" r:id="rId1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4"/>
        <p:cNvGrpSpPr/>
        <p:nvPr/>
      </p:nvGrpSpPr>
      <p:grpSpPr>
        <a:xfrm>
          <a:off x="0" y="0"/>
          <a:ext cx="0" cy="0"/>
          <a:chOff x="0" y="0"/>
          <a:chExt cx="0" cy="0"/>
        </a:xfrm>
      </p:grpSpPr>
      <p:cxnSp>
        <p:nvCxnSpPr>
          <p:cNvPr id="85" name="Google Shape;85;p21"/>
          <p:cNvCxnSpPr/>
          <p:nvPr/>
        </p:nvCxnSpPr>
        <p:spPr>
          <a:xfrm rot="5400000">
            <a:off x="198653" y="-372455"/>
            <a:ext cx="520785" cy="0"/>
          </a:xfrm>
          <a:prstGeom prst="straightConnector1">
            <a:avLst/>
          </a:prstGeom>
          <a:noFill/>
          <a:ln w="12700" cap="flat" cmpd="sng">
            <a:solidFill>
              <a:schemeClr val="accent5"/>
            </a:solidFill>
            <a:prstDash val="solid"/>
            <a:miter lim="800000"/>
            <a:headEnd type="none" w="sm" len="sm"/>
            <a:tailEnd type="none" w="sm" len="sm"/>
          </a:ln>
        </p:spPr>
      </p:cxnSp>
      <p:cxnSp>
        <p:nvCxnSpPr>
          <p:cNvPr id="86" name="Google Shape;86;p21"/>
          <p:cNvCxnSpPr/>
          <p:nvPr/>
        </p:nvCxnSpPr>
        <p:spPr>
          <a:xfrm rot="10800000">
            <a:off x="-805574" y="68336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87" name="Google Shape;87;p21"/>
          <p:cNvCxnSpPr/>
          <p:nvPr/>
        </p:nvCxnSpPr>
        <p:spPr>
          <a:xfrm rot="10800000">
            <a:off x="-805574" y="114842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88" name="Google Shape;88;p21"/>
          <p:cNvCxnSpPr/>
          <p:nvPr/>
        </p:nvCxnSpPr>
        <p:spPr>
          <a:xfrm rot="10800000">
            <a:off x="-805574" y="617220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89" name="Google Shape;89;p21"/>
          <p:cNvCxnSpPr/>
          <p:nvPr/>
        </p:nvCxnSpPr>
        <p:spPr>
          <a:xfrm rot="10800000">
            <a:off x="-805574" y="6576395"/>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90" name="Google Shape;90;p21"/>
          <p:cNvCxnSpPr/>
          <p:nvPr/>
        </p:nvCxnSpPr>
        <p:spPr>
          <a:xfrm rot="10800000">
            <a:off x="-805574" y="3384233"/>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91" name="Google Shape;91;p21"/>
          <p:cNvGrpSpPr/>
          <p:nvPr/>
        </p:nvGrpSpPr>
        <p:grpSpPr>
          <a:xfrm>
            <a:off x="2931161" y="-632848"/>
            <a:ext cx="455167" cy="520785"/>
            <a:chOff x="1780034" y="-474637"/>
            <a:chExt cx="341375" cy="390589"/>
          </a:xfrm>
        </p:grpSpPr>
        <p:cxnSp>
          <p:nvCxnSpPr>
            <p:cNvPr id="92" name="Google Shape;92;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93" name="Google Shape;93;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94" name="Google Shape;94;p21"/>
          <p:cNvGrpSpPr/>
          <p:nvPr/>
        </p:nvGrpSpPr>
        <p:grpSpPr>
          <a:xfrm>
            <a:off x="458824" y="-621120"/>
            <a:ext cx="455167" cy="520785"/>
            <a:chOff x="1780034" y="-474637"/>
            <a:chExt cx="341375" cy="390589"/>
          </a:xfrm>
        </p:grpSpPr>
        <p:cxnSp>
          <p:nvCxnSpPr>
            <p:cNvPr id="95" name="Google Shape;95;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96" name="Google Shape;96;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97" name="Google Shape;97;p21"/>
          <p:cNvGrpSpPr/>
          <p:nvPr/>
        </p:nvGrpSpPr>
        <p:grpSpPr>
          <a:xfrm>
            <a:off x="5862321" y="-632848"/>
            <a:ext cx="455167" cy="520785"/>
            <a:chOff x="1780034" y="-474637"/>
            <a:chExt cx="341375" cy="390589"/>
          </a:xfrm>
        </p:grpSpPr>
        <p:cxnSp>
          <p:nvCxnSpPr>
            <p:cNvPr id="98" name="Google Shape;98;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99" name="Google Shape;99;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100" name="Google Shape;100;p21"/>
          <p:cNvGrpSpPr/>
          <p:nvPr/>
        </p:nvGrpSpPr>
        <p:grpSpPr>
          <a:xfrm>
            <a:off x="8793481" y="-632848"/>
            <a:ext cx="455167" cy="520785"/>
            <a:chOff x="1780034" y="-474637"/>
            <a:chExt cx="341375" cy="390589"/>
          </a:xfrm>
        </p:grpSpPr>
        <p:cxnSp>
          <p:nvCxnSpPr>
            <p:cNvPr id="101" name="Google Shape;101;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102" name="Google Shape;102;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103" name="Google Shape;103;p21"/>
          <p:cNvGrpSpPr/>
          <p:nvPr/>
        </p:nvGrpSpPr>
        <p:grpSpPr>
          <a:xfrm>
            <a:off x="11724641" y="-632848"/>
            <a:ext cx="455167" cy="520785"/>
            <a:chOff x="1780034" y="-474637"/>
            <a:chExt cx="341375" cy="390589"/>
          </a:xfrm>
        </p:grpSpPr>
        <p:cxnSp>
          <p:nvCxnSpPr>
            <p:cNvPr id="104" name="Google Shape;104;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105" name="Google Shape;105;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cxnSp>
        <p:nvCxnSpPr>
          <p:cNvPr id="106" name="Google Shape;106;p21"/>
          <p:cNvCxnSpPr/>
          <p:nvPr/>
        </p:nvCxnSpPr>
        <p:spPr>
          <a:xfrm rot="10800000">
            <a:off x="-805574" y="26748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07" name="Google Shape;107;p21"/>
          <p:cNvCxnSpPr/>
          <p:nvPr/>
        </p:nvCxnSpPr>
        <p:spPr>
          <a:xfrm rot="10800000">
            <a:off x="-805574" y="683261"/>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108" name="Google Shape;108;p21"/>
          <p:cNvGrpSpPr/>
          <p:nvPr/>
        </p:nvGrpSpPr>
        <p:grpSpPr>
          <a:xfrm>
            <a:off x="1" y="-621120"/>
            <a:ext cx="455167" cy="520785"/>
            <a:chOff x="1780034" y="-474637"/>
            <a:chExt cx="341375" cy="390589"/>
          </a:xfrm>
        </p:grpSpPr>
        <p:cxnSp>
          <p:nvCxnSpPr>
            <p:cNvPr id="109" name="Google Shape;109;p21"/>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110" name="Google Shape;110;p21"/>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sp>
        <p:nvSpPr>
          <p:cNvPr id="111" name="Google Shape;111;p21"/>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marR="0" lvl="0" indent="0" algn="r" rtl="0">
              <a:spcBef>
                <a:spcPts val="0"/>
              </a:spcBef>
              <a:buNone/>
              <a:defRPr sz="1100">
                <a:solidFill>
                  <a:schemeClr val="dk2"/>
                </a:solidFill>
                <a:latin typeface="Gill Sans"/>
                <a:ea typeface="Gill Sans"/>
                <a:cs typeface="Gill Sans"/>
                <a:sym typeface="Gill Sans"/>
              </a:defRPr>
            </a:lvl1pPr>
            <a:lvl2pPr marL="0" marR="0" lvl="1" indent="0" algn="r" rtl="0">
              <a:spcBef>
                <a:spcPts val="0"/>
              </a:spcBef>
              <a:buNone/>
              <a:defRPr sz="1100">
                <a:solidFill>
                  <a:schemeClr val="dk2"/>
                </a:solidFill>
                <a:latin typeface="Gill Sans"/>
                <a:ea typeface="Gill Sans"/>
                <a:cs typeface="Gill Sans"/>
                <a:sym typeface="Gill Sans"/>
              </a:defRPr>
            </a:lvl2pPr>
            <a:lvl3pPr marL="0" marR="0" lvl="2" indent="0" algn="r" rtl="0">
              <a:spcBef>
                <a:spcPts val="0"/>
              </a:spcBef>
              <a:buNone/>
              <a:defRPr sz="1100">
                <a:solidFill>
                  <a:schemeClr val="dk2"/>
                </a:solidFill>
                <a:latin typeface="Gill Sans"/>
                <a:ea typeface="Gill Sans"/>
                <a:cs typeface="Gill Sans"/>
                <a:sym typeface="Gill Sans"/>
              </a:defRPr>
            </a:lvl3pPr>
            <a:lvl4pPr marL="0" marR="0" lvl="3" indent="0" algn="r" rtl="0">
              <a:spcBef>
                <a:spcPts val="0"/>
              </a:spcBef>
              <a:buNone/>
              <a:defRPr sz="1100">
                <a:solidFill>
                  <a:schemeClr val="dk2"/>
                </a:solidFill>
                <a:latin typeface="Gill Sans"/>
                <a:ea typeface="Gill Sans"/>
                <a:cs typeface="Gill Sans"/>
                <a:sym typeface="Gill Sans"/>
              </a:defRPr>
            </a:lvl4pPr>
            <a:lvl5pPr marL="0" marR="0" lvl="4" indent="0" algn="r" rtl="0">
              <a:spcBef>
                <a:spcPts val="0"/>
              </a:spcBef>
              <a:buNone/>
              <a:defRPr sz="1100">
                <a:solidFill>
                  <a:schemeClr val="dk2"/>
                </a:solidFill>
                <a:latin typeface="Gill Sans"/>
                <a:ea typeface="Gill Sans"/>
                <a:cs typeface="Gill Sans"/>
                <a:sym typeface="Gill Sans"/>
              </a:defRPr>
            </a:lvl5pPr>
            <a:lvl6pPr marL="0" marR="0" lvl="5" indent="0" algn="r" rtl="0">
              <a:spcBef>
                <a:spcPts val="0"/>
              </a:spcBef>
              <a:buNone/>
              <a:defRPr sz="1100">
                <a:solidFill>
                  <a:schemeClr val="dk2"/>
                </a:solidFill>
                <a:latin typeface="Gill Sans"/>
                <a:ea typeface="Gill Sans"/>
                <a:cs typeface="Gill Sans"/>
                <a:sym typeface="Gill Sans"/>
              </a:defRPr>
            </a:lvl6pPr>
            <a:lvl7pPr marL="0" marR="0" lvl="6" indent="0" algn="r" rtl="0">
              <a:spcBef>
                <a:spcPts val="0"/>
              </a:spcBef>
              <a:buNone/>
              <a:defRPr sz="1100">
                <a:solidFill>
                  <a:schemeClr val="dk2"/>
                </a:solidFill>
                <a:latin typeface="Gill Sans"/>
                <a:ea typeface="Gill Sans"/>
                <a:cs typeface="Gill Sans"/>
                <a:sym typeface="Gill Sans"/>
              </a:defRPr>
            </a:lvl7pPr>
            <a:lvl8pPr marL="0" marR="0" lvl="7" indent="0" algn="r" rtl="0">
              <a:spcBef>
                <a:spcPts val="0"/>
              </a:spcBef>
              <a:buNone/>
              <a:defRPr sz="1100">
                <a:solidFill>
                  <a:schemeClr val="dk2"/>
                </a:solidFill>
                <a:latin typeface="Gill Sans"/>
                <a:ea typeface="Gill Sans"/>
                <a:cs typeface="Gill Sans"/>
                <a:sym typeface="Gill Sans"/>
              </a:defRPr>
            </a:lvl8pPr>
            <a:lvl9pPr marL="0" marR="0" lvl="8" indent="0" algn="r" rtl="0">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663418702"/>
      </p:ext>
    </p:extLst>
  </p:cSld>
  <p:clrMap bg1="lt1" tx1="dk1" bg2="dk2" tx2="lt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 id="2147483811" r:id="rId14"/>
    <p:sldLayoutId id="2147483812" r:id="rId15"/>
    <p:sldLayoutId id="2147483813" r:id="rId16"/>
    <p:sldLayoutId id="2147483814" r:id="rId17"/>
    <p:sldLayoutId id="2147483815" r:id="rId18"/>
    <p:sldLayoutId id="2147483816" r:id="rId19"/>
    <p:sldLayoutId id="2147483817" r:id="rId20"/>
    <p:sldLayoutId id="2147483818" r:id="rId21"/>
    <p:sldLayoutId id="2147483819" r:id="rId22"/>
    <p:sldLayoutId id="2147483820" r:id="rId23"/>
    <p:sldLayoutId id="2147483821" r:id="rId24"/>
    <p:sldLayoutId id="2147483822" r:id="rId25"/>
    <p:sldLayoutId id="2147483823" r:id="rId26"/>
    <p:sldLayoutId id="2147483824" r:id="rId27"/>
    <p:sldLayoutId id="2147483825" r:id="rId28"/>
    <p:sldLayoutId id="214748382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76">
          <p15:clr>
            <a:srgbClr val="A4A3A4"/>
          </p15:clr>
        </p15:guide>
        <p15:guide id="2" pos="4928">
          <p15:clr>
            <a:srgbClr val="A4A3A4"/>
          </p15:clr>
        </p15:guide>
        <p15:guide id="3" pos="384">
          <p15:clr>
            <a:srgbClr val="A4A3A4"/>
          </p15:clr>
        </p15:guide>
        <p15:guide id="4" pos="9856">
          <p15:clr>
            <a:srgbClr val="A4A3A4"/>
          </p15:clr>
        </p15:guide>
        <p15:guide id="5" orient="horz" pos="960">
          <p15:clr>
            <a:srgbClr val="A4A3A4"/>
          </p15:clr>
        </p15:guide>
        <p15:guide id="6" orient="horz" pos="5525">
          <p15:clr>
            <a:srgbClr val="A4A3A4"/>
          </p15:clr>
        </p15:guide>
        <p15:guide id="7" pos="768">
          <p15:clr>
            <a:srgbClr val="A4A3A4"/>
          </p15:clr>
        </p15:guide>
        <p15:guide id="8" pos="5312">
          <p15:clr>
            <a:srgbClr val="A4A3A4"/>
          </p15:clr>
        </p15:guide>
        <p15:guide id="9" pos="7392">
          <p15:clr>
            <a:srgbClr val="A4A3A4"/>
          </p15:clr>
        </p15:guide>
        <p15:guide id="10" pos="7776">
          <p15:clr>
            <a:srgbClr val="A4A3A4"/>
          </p15:clr>
        </p15:guide>
        <p15:guide id="11" pos="2848">
          <p15:clr>
            <a:srgbClr val="A4A3A4"/>
          </p15:clr>
        </p15:guide>
        <p15:guide id="12" pos="2464">
          <p15:clr>
            <a:srgbClr val="A4A3A4"/>
          </p15:clr>
        </p15:guide>
        <p15:guide id="13" orient="horz" pos="225">
          <p15:clr>
            <a:srgbClr val="A4A3A4"/>
          </p15:clr>
        </p15:guide>
        <p15:guide id="14" orient="horz" pos="384">
          <p15:clr>
            <a:srgbClr val="A4A3A4"/>
          </p15:clr>
        </p15:guide>
        <p15:guide id="15" pos="10232">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883211422"/>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 id="2147483840" r:id="rId13"/>
    <p:sldLayoutId id="2147483841" r:id="rId14"/>
    <p:sldLayoutId id="2147483842" r:id="rId15"/>
    <p:sldLayoutId id="2147483843" r:id="rId16"/>
    <p:sldLayoutId id="2147483844" r:id="rId17"/>
    <p:sldLayoutId id="2147483845" r:id="rId18"/>
    <p:sldLayoutId id="2147483846" r:id="rId19"/>
    <p:sldLayoutId id="2147483847" r:id="rId20"/>
    <p:sldLayoutId id="2147483848" r:id="rId21"/>
    <p:sldLayoutId id="2147483849" r:id="rId22"/>
    <p:sldLayoutId id="2147483850" r:id="rId23"/>
    <p:sldLayoutId id="2147483851" r:id="rId24"/>
    <p:sldLayoutId id="2147483852" r:id="rId25"/>
    <p:sldLayoutId id="2147483853" r:id="rId26"/>
    <p:sldLayoutId id="2147483854" r:id="rId27"/>
    <p:sldLayoutId id="2147483855" r:id="rId28"/>
    <p:sldLayoutId id="2147483856" r:id="rId29"/>
    <p:sldLayoutId id="2147483857" r:id="rId30"/>
    <p:sldLayoutId id="2147483858" r:id="rId31"/>
    <p:sldLayoutId id="2147483859" r:id="rId32"/>
    <p:sldLayoutId id="2147483860" r:id="rId33"/>
    <p:sldLayoutId id="2147483861" r:id="rId34"/>
    <p:sldLayoutId id="2147483862" r:id="rId35"/>
    <p:sldLayoutId id="2147483863" r:id="rId36"/>
    <p:sldLayoutId id="2147483864" r:id="rId37"/>
    <p:sldLayoutId id="2147483865" r:id="rId38"/>
    <p:sldLayoutId id="2147483866" r:id="rId39"/>
    <p:sldLayoutId id="2147483867" r:id="rId40"/>
    <p:sldLayoutId id="2147483868" r:id="rId41"/>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microsoft.com/office/2007/relationships/hdphoto" Target="../media/hdphoto7.wdp"/></Relationships>
</file>

<file path=ppt/slides/_rels/slide1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chart" Target="../charts/char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24.xml"/><Relationship Id="rId1" Type="http://schemas.openxmlformats.org/officeDocument/2006/relationships/tags" Target="../tags/tag1.xml"/><Relationship Id="rId4" Type="http://schemas.openxmlformats.org/officeDocument/2006/relationships/image" Target="../media/image29.emf"/></Relationships>
</file>

<file path=ppt/slides/_rels/slide1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73.xml"/><Relationship Id="rId4" Type="http://schemas.openxmlformats.org/officeDocument/2006/relationships/chart" Target="../charts/chart6.xml"/></Relationships>
</file>

<file path=ppt/slides/_rels/slide1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3.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73.xml"/><Relationship Id="rId4" Type="http://schemas.openxmlformats.org/officeDocument/2006/relationships/chart" Target="../charts/chart10.xml"/></Relationships>
</file>

<file path=ppt/slides/_rels/slide16.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73.xml"/></Relationships>
</file>

<file path=ppt/slides/_rels/slide17.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73.xml"/><Relationship Id="rId4" Type="http://schemas.openxmlformats.org/officeDocument/2006/relationships/chart" Target="../charts/chart14.xml"/></Relationships>
</file>

<file path=ppt/slides/_rels/slide18.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73.xml"/></Relationships>
</file>

<file path=ppt/slides/_rels/slide19.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7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8.xml"/></Relationships>
</file>

<file path=ppt/slides/_rels/slide23.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png"/><Relationship Id="rId3" Type="http://schemas.openxmlformats.org/officeDocument/2006/relationships/image" Target="../media/image32.png"/><Relationship Id="rId7" Type="http://schemas.openxmlformats.org/officeDocument/2006/relationships/image" Target="../media/image36.png"/><Relationship Id="rId12" Type="http://schemas.openxmlformats.org/officeDocument/2006/relationships/image" Target="../media/image41.png"/><Relationship Id="rId2" Type="http://schemas.openxmlformats.org/officeDocument/2006/relationships/image" Target="../media/image31.png"/><Relationship Id="rId1" Type="http://schemas.openxmlformats.org/officeDocument/2006/relationships/slideLayout" Target="../slideLayouts/slideLayout68.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5" Type="http://schemas.openxmlformats.org/officeDocument/2006/relationships/image" Target="../media/image44.png"/><Relationship Id="rId10" Type="http://schemas.openxmlformats.org/officeDocument/2006/relationships/image" Target="../media/image39.png"/><Relationship Id="rId4" Type="http://schemas.openxmlformats.org/officeDocument/2006/relationships/image" Target="../media/image33.png"/><Relationship Id="rId9" Type="http://schemas.openxmlformats.org/officeDocument/2006/relationships/image" Target="../media/image38.png"/><Relationship Id="rId14" Type="http://schemas.openxmlformats.org/officeDocument/2006/relationships/image" Target="../media/image43.png"/></Relationships>
</file>

<file path=ppt/slides/_rels/slide24.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9.xml"/><Relationship Id="rId1" Type="http://schemas.openxmlformats.org/officeDocument/2006/relationships/slideLayout" Target="../slideLayouts/slideLayout68.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chart" Target="../charts/chart18.xml"/></Relationships>
</file>

<file path=ppt/slides/_rels/slide25.xml.rels><?xml version="1.0" encoding="UTF-8" standalone="yes"?>
<Relationships xmlns="http://schemas.openxmlformats.org/package/2006/relationships"><Relationship Id="rId26" Type="http://schemas.openxmlformats.org/officeDocument/2006/relationships/tags" Target="../tags/tag27.xml"/><Relationship Id="rId21" Type="http://schemas.openxmlformats.org/officeDocument/2006/relationships/tags" Target="../tags/tag22.xml"/><Relationship Id="rId42" Type="http://schemas.openxmlformats.org/officeDocument/2006/relationships/tags" Target="../tags/tag43.xml"/><Relationship Id="rId47" Type="http://schemas.openxmlformats.org/officeDocument/2006/relationships/tags" Target="../tags/tag48.xml"/><Relationship Id="rId63" Type="http://schemas.openxmlformats.org/officeDocument/2006/relationships/tags" Target="../tags/tag64.xml"/><Relationship Id="rId68" Type="http://schemas.openxmlformats.org/officeDocument/2006/relationships/tags" Target="../tags/tag69.xml"/><Relationship Id="rId84" Type="http://schemas.openxmlformats.org/officeDocument/2006/relationships/tags" Target="../tags/tag85.xml"/><Relationship Id="rId89" Type="http://schemas.openxmlformats.org/officeDocument/2006/relationships/tags" Target="../tags/tag90.xml"/><Relationship Id="rId16" Type="http://schemas.openxmlformats.org/officeDocument/2006/relationships/tags" Target="../tags/tag17.xml"/><Relationship Id="rId11" Type="http://schemas.openxmlformats.org/officeDocument/2006/relationships/tags" Target="../tags/tag12.xml"/><Relationship Id="rId32" Type="http://schemas.openxmlformats.org/officeDocument/2006/relationships/tags" Target="../tags/tag33.xml"/><Relationship Id="rId37" Type="http://schemas.openxmlformats.org/officeDocument/2006/relationships/tags" Target="../tags/tag38.xml"/><Relationship Id="rId53" Type="http://schemas.openxmlformats.org/officeDocument/2006/relationships/tags" Target="../tags/tag54.xml"/><Relationship Id="rId58" Type="http://schemas.openxmlformats.org/officeDocument/2006/relationships/tags" Target="../tags/tag59.xml"/><Relationship Id="rId74" Type="http://schemas.openxmlformats.org/officeDocument/2006/relationships/tags" Target="../tags/tag75.xml"/><Relationship Id="rId79" Type="http://schemas.openxmlformats.org/officeDocument/2006/relationships/tags" Target="../tags/tag80.xml"/><Relationship Id="rId102" Type="http://schemas.openxmlformats.org/officeDocument/2006/relationships/image" Target="../media/image54.jpg"/><Relationship Id="rId5" Type="http://schemas.openxmlformats.org/officeDocument/2006/relationships/tags" Target="../tags/tag6.xml"/><Relationship Id="rId90" Type="http://schemas.openxmlformats.org/officeDocument/2006/relationships/tags" Target="../tags/tag91.xml"/><Relationship Id="rId95" Type="http://schemas.openxmlformats.org/officeDocument/2006/relationships/image" Target="../media/image47.jpg"/><Relationship Id="rId22" Type="http://schemas.openxmlformats.org/officeDocument/2006/relationships/tags" Target="../tags/tag23.xml"/><Relationship Id="rId27" Type="http://schemas.openxmlformats.org/officeDocument/2006/relationships/tags" Target="../tags/tag28.xml"/><Relationship Id="rId43" Type="http://schemas.openxmlformats.org/officeDocument/2006/relationships/tags" Target="../tags/tag44.xml"/><Relationship Id="rId48" Type="http://schemas.openxmlformats.org/officeDocument/2006/relationships/tags" Target="../tags/tag49.xml"/><Relationship Id="rId64" Type="http://schemas.openxmlformats.org/officeDocument/2006/relationships/tags" Target="../tags/tag65.xml"/><Relationship Id="rId69" Type="http://schemas.openxmlformats.org/officeDocument/2006/relationships/tags" Target="../tags/tag70.xml"/><Relationship Id="rId80" Type="http://schemas.openxmlformats.org/officeDocument/2006/relationships/tags" Target="../tags/tag81.xml"/><Relationship Id="rId85" Type="http://schemas.openxmlformats.org/officeDocument/2006/relationships/tags" Target="../tags/tag86.xml"/><Relationship Id="rId12" Type="http://schemas.openxmlformats.org/officeDocument/2006/relationships/tags" Target="../tags/tag13.xml"/><Relationship Id="rId17" Type="http://schemas.openxmlformats.org/officeDocument/2006/relationships/tags" Target="../tags/tag18.xml"/><Relationship Id="rId33" Type="http://schemas.openxmlformats.org/officeDocument/2006/relationships/tags" Target="../tags/tag34.xml"/><Relationship Id="rId38" Type="http://schemas.openxmlformats.org/officeDocument/2006/relationships/tags" Target="../tags/tag39.xml"/><Relationship Id="rId59" Type="http://schemas.openxmlformats.org/officeDocument/2006/relationships/tags" Target="../tags/tag60.xml"/><Relationship Id="rId103" Type="http://schemas.openxmlformats.org/officeDocument/2006/relationships/image" Target="../media/image55.jpg"/><Relationship Id="rId20" Type="http://schemas.openxmlformats.org/officeDocument/2006/relationships/tags" Target="../tags/tag21.xml"/><Relationship Id="rId41" Type="http://schemas.openxmlformats.org/officeDocument/2006/relationships/tags" Target="../tags/tag42.xml"/><Relationship Id="rId54" Type="http://schemas.openxmlformats.org/officeDocument/2006/relationships/tags" Target="../tags/tag55.xml"/><Relationship Id="rId62" Type="http://schemas.openxmlformats.org/officeDocument/2006/relationships/tags" Target="../tags/tag63.xml"/><Relationship Id="rId70" Type="http://schemas.openxmlformats.org/officeDocument/2006/relationships/tags" Target="../tags/tag71.xml"/><Relationship Id="rId75" Type="http://schemas.openxmlformats.org/officeDocument/2006/relationships/tags" Target="../tags/tag76.xml"/><Relationship Id="rId83" Type="http://schemas.openxmlformats.org/officeDocument/2006/relationships/tags" Target="../tags/tag84.xml"/><Relationship Id="rId88" Type="http://schemas.openxmlformats.org/officeDocument/2006/relationships/tags" Target="../tags/tag89.xml"/><Relationship Id="rId91" Type="http://schemas.openxmlformats.org/officeDocument/2006/relationships/slideLayout" Target="../slideLayouts/slideLayout13.xml"/><Relationship Id="rId96" Type="http://schemas.openxmlformats.org/officeDocument/2006/relationships/image" Target="../media/image48.jpg"/><Relationship Id="rId1" Type="http://schemas.openxmlformats.org/officeDocument/2006/relationships/tags" Target="../tags/tag2.xml"/><Relationship Id="rId6" Type="http://schemas.openxmlformats.org/officeDocument/2006/relationships/tags" Target="../tags/tag7.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36" Type="http://schemas.openxmlformats.org/officeDocument/2006/relationships/tags" Target="../tags/tag37.xml"/><Relationship Id="rId49" Type="http://schemas.openxmlformats.org/officeDocument/2006/relationships/tags" Target="../tags/tag50.xml"/><Relationship Id="rId57" Type="http://schemas.openxmlformats.org/officeDocument/2006/relationships/tags" Target="../tags/tag58.xml"/><Relationship Id="rId10" Type="http://schemas.openxmlformats.org/officeDocument/2006/relationships/tags" Target="../tags/tag11.xml"/><Relationship Id="rId31" Type="http://schemas.openxmlformats.org/officeDocument/2006/relationships/tags" Target="../tags/tag32.xml"/><Relationship Id="rId44" Type="http://schemas.openxmlformats.org/officeDocument/2006/relationships/tags" Target="../tags/tag45.xml"/><Relationship Id="rId52" Type="http://schemas.openxmlformats.org/officeDocument/2006/relationships/tags" Target="../tags/tag53.xml"/><Relationship Id="rId60" Type="http://schemas.openxmlformats.org/officeDocument/2006/relationships/tags" Target="../tags/tag61.xml"/><Relationship Id="rId65" Type="http://schemas.openxmlformats.org/officeDocument/2006/relationships/tags" Target="../tags/tag66.xml"/><Relationship Id="rId73" Type="http://schemas.openxmlformats.org/officeDocument/2006/relationships/tags" Target="../tags/tag74.xml"/><Relationship Id="rId78" Type="http://schemas.openxmlformats.org/officeDocument/2006/relationships/tags" Target="../tags/tag79.xml"/><Relationship Id="rId81" Type="http://schemas.openxmlformats.org/officeDocument/2006/relationships/tags" Target="../tags/tag82.xml"/><Relationship Id="rId86" Type="http://schemas.openxmlformats.org/officeDocument/2006/relationships/tags" Target="../tags/tag87.xml"/><Relationship Id="rId94" Type="http://schemas.openxmlformats.org/officeDocument/2006/relationships/image" Target="../media/image46.jpg"/><Relationship Id="rId99" Type="http://schemas.openxmlformats.org/officeDocument/2006/relationships/image" Target="../media/image51.jpg"/><Relationship Id="rId101" Type="http://schemas.openxmlformats.org/officeDocument/2006/relationships/image" Target="../media/image53.png"/><Relationship Id="rId4" Type="http://schemas.openxmlformats.org/officeDocument/2006/relationships/tags" Target="../tags/tag5.xml"/><Relationship Id="rId9" Type="http://schemas.openxmlformats.org/officeDocument/2006/relationships/tags" Target="../tags/tag10.xml"/><Relationship Id="rId13" Type="http://schemas.openxmlformats.org/officeDocument/2006/relationships/tags" Target="../tags/tag14.xml"/><Relationship Id="rId18" Type="http://schemas.openxmlformats.org/officeDocument/2006/relationships/tags" Target="../tags/tag19.xml"/><Relationship Id="rId39" Type="http://schemas.openxmlformats.org/officeDocument/2006/relationships/tags" Target="../tags/tag40.xml"/><Relationship Id="rId34" Type="http://schemas.openxmlformats.org/officeDocument/2006/relationships/tags" Target="../tags/tag35.xml"/><Relationship Id="rId50" Type="http://schemas.openxmlformats.org/officeDocument/2006/relationships/tags" Target="../tags/tag51.xml"/><Relationship Id="rId55" Type="http://schemas.openxmlformats.org/officeDocument/2006/relationships/tags" Target="../tags/tag56.xml"/><Relationship Id="rId76" Type="http://schemas.openxmlformats.org/officeDocument/2006/relationships/tags" Target="../tags/tag77.xml"/><Relationship Id="rId97" Type="http://schemas.openxmlformats.org/officeDocument/2006/relationships/image" Target="../media/image49.jpg"/><Relationship Id="rId104" Type="http://schemas.openxmlformats.org/officeDocument/2006/relationships/image" Target="../media/image56.jpg"/><Relationship Id="rId7" Type="http://schemas.openxmlformats.org/officeDocument/2006/relationships/tags" Target="../tags/tag8.xml"/><Relationship Id="rId71" Type="http://schemas.openxmlformats.org/officeDocument/2006/relationships/tags" Target="../tags/tag72.xml"/><Relationship Id="rId92" Type="http://schemas.openxmlformats.org/officeDocument/2006/relationships/notesSlide" Target="../notesSlides/notesSlide10.xml"/><Relationship Id="rId2" Type="http://schemas.openxmlformats.org/officeDocument/2006/relationships/tags" Target="../tags/tag3.xml"/><Relationship Id="rId29" Type="http://schemas.openxmlformats.org/officeDocument/2006/relationships/tags" Target="../tags/tag30.xml"/><Relationship Id="rId24" Type="http://schemas.openxmlformats.org/officeDocument/2006/relationships/tags" Target="../tags/tag25.xml"/><Relationship Id="rId40" Type="http://schemas.openxmlformats.org/officeDocument/2006/relationships/tags" Target="../tags/tag41.xml"/><Relationship Id="rId45" Type="http://schemas.openxmlformats.org/officeDocument/2006/relationships/tags" Target="../tags/tag46.xml"/><Relationship Id="rId66" Type="http://schemas.openxmlformats.org/officeDocument/2006/relationships/tags" Target="../tags/tag67.xml"/><Relationship Id="rId87" Type="http://schemas.openxmlformats.org/officeDocument/2006/relationships/tags" Target="../tags/tag88.xml"/><Relationship Id="rId61" Type="http://schemas.openxmlformats.org/officeDocument/2006/relationships/tags" Target="../tags/tag62.xml"/><Relationship Id="rId82" Type="http://schemas.openxmlformats.org/officeDocument/2006/relationships/tags" Target="../tags/tag83.xml"/><Relationship Id="rId19" Type="http://schemas.openxmlformats.org/officeDocument/2006/relationships/tags" Target="../tags/tag20.xml"/><Relationship Id="rId14" Type="http://schemas.openxmlformats.org/officeDocument/2006/relationships/tags" Target="../tags/tag15.xml"/><Relationship Id="rId30" Type="http://schemas.openxmlformats.org/officeDocument/2006/relationships/tags" Target="../tags/tag31.xml"/><Relationship Id="rId35" Type="http://schemas.openxmlformats.org/officeDocument/2006/relationships/tags" Target="../tags/tag36.xml"/><Relationship Id="rId56" Type="http://schemas.openxmlformats.org/officeDocument/2006/relationships/tags" Target="../tags/tag57.xml"/><Relationship Id="rId77" Type="http://schemas.openxmlformats.org/officeDocument/2006/relationships/tags" Target="../tags/tag78.xml"/><Relationship Id="rId100" Type="http://schemas.openxmlformats.org/officeDocument/2006/relationships/image" Target="../media/image52.jpeg"/><Relationship Id="rId105" Type="http://schemas.openxmlformats.org/officeDocument/2006/relationships/image" Target="../media/image57.jpg"/><Relationship Id="rId8" Type="http://schemas.openxmlformats.org/officeDocument/2006/relationships/tags" Target="../tags/tag9.xml"/><Relationship Id="rId51" Type="http://schemas.openxmlformats.org/officeDocument/2006/relationships/tags" Target="../tags/tag52.xml"/><Relationship Id="rId72" Type="http://schemas.openxmlformats.org/officeDocument/2006/relationships/tags" Target="../tags/tag73.xml"/><Relationship Id="rId93" Type="http://schemas.openxmlformats.org/officeDocument/2006/relationships/image" Target="../media/image45.jpg"/><Relationship Id="rId98" Type="http://schemas.openxmlformats.org/officeDocument/2006/relationships/image" Target="../media/image50.jpg"/><Relationship Id="rId3" Type="http://schemas.openxmlformats.org/officeDocument/2006/relationships/tags" Target="../tags/tag4.xml"/><Relationship Id="rId25" Type="http://schemas.openxmlformats.org/officeDocument/2006/relationships/tags" Target="../tags/tag26.xml"/><Relationship Id="rId46" Type="http://schemas.openxmlformats.org/officeDocument/2006/relationships/tags" Target="../tags/tag47.xml"/><Relationship Id="rId67" Type="http://schemas.openxmlformats.org/officeDocument/2006/relationships/tags" Target="../tags/tag68.xml"/></Relationships>
</file>

<file path=ppt/slides/_rels/slide2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68.xml"/></Relationships>
</file>

<file path=ppt/slides/_rels/slide2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68.xml"/><Relationship Id="rId4" Type="http://schemas.openxmlformats.org/officeDocument/2006/relationships/image" Target="../media/image61.png"/></Relationships>
</file>

<file path=ppt/slides/_rels/slide28.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62.jpg"/><Relationship Id="rId1" Type="http://schemas.openxmlformats.org/officeDocument/2006/relationships/slideLayout" Target="../slideLayouts/slideLayout68.xml"/><Relationship Id="rId5" Type="http://schemas.openxmlformats.org/officeDocument/2006/relationships/image" Target="../media/image65.jpg"/><Relationship Id="rId4" Type="http://schemas.openxmlformats.org/officeDocument/2006/relationships/image" Target="../media/image64.jpg"/></Relationships>
</file>

<file path=ppt/slides/_rels/slide29.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8.xml"/></Relationships>
</file>

<file path=ppt/slides/_rels/slide32.xml.rels><?xml version="1.0" encoding="UTF-8" standalone="yes"?>
<Relationships xmlns="http://schemas.openxmlformats.org/package/2006/relationships"><Relationship Id="rId8" Type="http://schemas.openxmlformats.org/officeDocument/2006/relationships/image" Target="../media/image72.png"/><Relationship Id="rId13" Type="http://schemas.openxmlformats.org/officeDocument/2006/relationships/image" Target="../media/image77.png"/><Relationship Id="rId18" Type="http://schemas.openxmlformats.org/officeDocument/2006/relationships/image" Target="../media/image82.png"/><Relationship Id="rId3" Type="http://schemas.openxmlformats.org/officeDocument/2006/relationships/image" Target="../media/image67.png"/><Relationship Id="rId7" Type="http://schemas.openxmlformats.org/officeDocument/2006/relationships/image" Target="../media/image71.png"/><Relationship Id="rId12" Type="http://schemas.openxmlformats.org/officeDocument/2006/relationships/image" Target="../media/image76.png"/><Relationship Id="rId17" Type="http://schemas.openxmlformats.org/officeDocument/2006/relationships/image" Target="../media/image81.png"/><Relationship Id="rId2" Type="http://schemas.openxmlformats.org/officeDocument/2006/relationships/image" Target="../media/image66.png"/><Relationship Id="rId16" Type="http://schemas.openxmlformats.org/officeDocument/2006/relationships/image" Target="../media/image80.png"/><Relationship Id="rId20" Type="http://schemas.openxmlformats.org/officeDocument/2006/relationships/image" Target="../media/image84.png"/><Relationship Id="rId1" Type="http://schemas.openxmlformats.org/officeDocument/2006/relationships/slideLayout" Target="../slideLayouts/slideLayout13.xml"/><Relationship Id="rId6" Type="http://schemas.openxmlformats.org/officeDocument/2006/relationships/image" Target="../media/image70.png"/><Relationship Id="rId11" Type="http://schemas.openxmlformats.org/officeDocument/2006/relationships/image" Target="../media/image75.png"/><Relationship Id="rId5" Type="http://schemas.openxmlformats.org/officeDocument/2006/relationships/image" Target="../media/image69.png"/><Relationship Id="rId15" Type="http://schemas.openxmlformats.org/officeDocument/2006/relationships/image" Target="../media/image79.png"/><Relationship Id="rId10" Type="http://schemas.openxmlformats.org/officeDocument/2006/relationships/image" Target="../media/image74.png"/><Relationship Id="rId19" Type="http://schemas.openxmlformats.org/officeDocument/2006/relationships/image" Target="../media/image83.png"/><Relationship Id="rId4" Type="http://schemas.openxmlformats.org/officeDocument/2006/relationships/image" Target="../media/image68.png"/><Relationship Id="rId9" Type="http://schemas.openxmlformats.org/officeDocument/2006/relationships/image" Target="../media/image73.png"/><Relationship Id="rId14" Type="http://schemas.openxmlformats.org/officeDocument/2006/relationships/image" Target="../media/image78.png"/></Relationships>
</file>

<file path=ppt/slides/_rels/slide33.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3.xml"/><Relationship Id="rId4" Type="http://schemas.openxmlformats.org/officeDocument/2006/relationships/chart" Target="../charts/chart25.xml"/></Relationships>
</file>

<file path=ppt/slides/_rels/slide34.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image" Target="../media/image65.jpg"/><Relationship Id="rId1" Type="http://schemas.openxmlformats.org/officeDocument/2006/relationships/slideLayout" Target="../slideLayouts/slideLayout13.xml"/><Relationship Id="rId5" Type="http://schemas.openxmlformats.org/officeDocument/2006/relationships/image" Target="../media/image87.jpg"/><Relationship Id="rId4" Type="http://schemas.openxmlformats.org/officeDocument/2006/relationships/image" Target="../media/image86.jpg"/></Relationships>
</file>

<file path=ppt/slides/_rels/slide35.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89.svg"/><Relationship Id="rId7" Type="http://schemas.openxmlformats.org/officeDocument/2006/relationships/image" Target="../media/image93.svg"/><Relationship Id="rId2" Type="http://schemas.openxmlformats.org/officeDocument/2006/relationships/image" Target="../media/image88.png"/><Relationship Id="rId1" Type="http://schemas.openxmlformats.org/officeDocument/2006/relationships/slideLayout" Target="../slideLayouts/slideLayout68.xml"/><Relationship Id="rId6" Type="http://schemas.openxmlformats.org/officeDocument/2006/relationships/image" Target="../media/image92.png"/><Relationship Id="rId5" Type="http://schemas.openxmlformats.org/officeDocument/2006/relationships/image" Target="../media/image91.svg"/><Relationship Id="rId4" Type="http://schemas.openxmlformats.org/officeDocument/2006/relationships/image" Target="../media/image90.png"/><Relationship Id="rId9" Type="http://schemas.openxmlformats.org/officeDocument/2006/relationships/image" Target="../media/image95.svg"/></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28.jpeg"/><Relationship Id="rId1" Type="http://schemas.openxmlformats.org/officeDocument/2006/relationships/slideLayout" Target="../slideLayouts/slideLayout68.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7.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68.xml"/></Relationships>
</file>

<file path=ppt/slides/_rels/slide38.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2.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4.png"/><Relationship Id="rId1" Type="http://schemas.openxmlformats.org/officeDocument/2006/relationships/slideLayout" Target="../slideLayouts/slideLayout1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4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3.xml"/><Relationship Id="rId1" Type="http://schemas.openxmlformats.org/officeDocument/2006/relationships/slideLayout" Target="../slideLayouts/slideLayout68.xml"/></Relationships>
</file>

<file path=ppt/slides/_rels/slide42.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68.xml"/></Relationships>
</file>

<file path=ppt/slides/_rels/slide43.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14.xml"/><Relationship Id="rId1" Type="http://schemas.openxmlformats.org/officeDocument/2006/relationships/slideLayout" Target="../slideLayouts/slideLayout68.xml"/></Relationships>
</file>

<file path=ppt/slides/_rels/slide44.xml.rels><?xml version="1.0" encoding="UTF-8" standalone="yes"?>
<Relationships xmlns="http://schemas.openxmlformats.org/package/2006/relationships"><Relationship Id="rId8" Type="http://schemas.openxmlformats.org/officeDocument/2006/relationships/diagramLayout" Target="../diagrams/layout5.xml"/><Relationship Id="rId3" Type="http://schemas.openxmlformats.org/officeDocument/2006/relationships/diagramLayout" Target="../diagrams/layout4.xml"/><Relationship Id="rId7" Type="http://schemas.openxmlformats.org/officeDocument/2006/relationships/diagramData" Target="../diagrams/data5.xml"/><Relationship Id="rId2" Type="http://schemas.openxmlformats.org/officeDocument/2006/relationships/diagramData" Target="../diagrams/data4.xml"/><Relationship Id="rId1" Type="http://schemas.openxmlformats.org/officeDocument/2006/relationships/slideLayout" Target="../slideLayouts/slideLayout68.xml"/><Relationship Id="rId6" Type="http://schemas.microsoft.com/office/2007/relationships/diagramDrawing" Target="../diagrams/drawing4.xml"/><Relationship Id="rId11" Type="http://schemas.microsoft.com/office/2007/relationships/diagramDrawing" Target="../diagrams/drawing5.xml"/><Relationship Id="rId5" Type="http://schemas.openxmlformats.org/officeDocument/2006/relationships/diagramColors" Target="../diagrams/colors4.xml"/><Relationship Id="rId10" Type="http://schemas.openxmlformats.org/officeDocument/2006/relationships/diagramColors" Target="../diagrams/colors5.xml"/><Relationship Id="rId4" Type="http://schemas.openxmlformats.org/officeDocument/2006/relationships/diagramQuickStyle" Target="../diagrams/quickStyle4.xml"/><Relationship Id="rId9" Type="http://schemas.openxmlformats.org/officeDocument/2006/relationships/diagramQuickStyle" Target="../diagrams/quickStyle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image" Target="../media/image110.jpeg"/><Relationship Id="rId1" Type="http://schemas.openxmlformats.org/officeDocument/2006/relationships/slideLayout" Target="../slideLayouts/slideLayout68.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68.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51.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6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7.xml.rels><?xml version="1.0" encoding="UTF-8" standalone="yes"?>
<Relationships xmlns="http://schemas.openxmlformats.org/package/2006/relationships"><Relationship Id="rId2" Type="http://schemas.openxmlformats.org/officeDocument/2006/relationships/hyperlink" Target="mailto:abhanot@fhm-engage.org" TargetMode="External"/><Relationship Id="rId1" Type="http://schemas.openxmlformats.org/officeDocument/2006/relationships/slideLayout" Target="../slideLayouts/slideLayout7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27.jpeg"/></Relationships>
</file>

<file path=ppt/slides/_rels/slide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28.jpeg"/><Relationship Id="rId1" Type="http://schemas.openxmlformats.org/officeDocument/2006/relationships/slideLayout" Target="../slideLayouts/slideLayout13.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chart" Target="../charts/char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group of women sitting outside&#10;&#10;Description automatically generated with medium confidence">
            <a:extLst>
              <a:ext uri="{FF2B5EF4-FFF2-40B4-BE49-F238E27FC236}">
                <a16:creationId xmlns:a16="http://schemas.microsoft.com/office/drawing/2014/main" id="{A41EB28F-0B8B-DD97-E85F-A552EA1471F8}"/>
              </a:ext>
            </a:extLst>
          </p:cNvPr>
          <p:cNvPicPr>
            <a:picLocks noChangeAspect="1"/>
          </p:cNvPicPr>
          <p:nvPr/>
        </p:nvPicPr>
        <p:blipFill rotWithShape="1">
          <a:blip r:embed="rId3">
            <a:extLst>
              <a:ext uri="{BEBA8EAE-BF5A-486C-A8C5-ECC9F3942E4B}">
                <a14:imgProps xmlns:a14="http://schemas.microsoft.com/office/drawing/2010/main">
                  <a14:imgLayer r:embed="rId4">
                    <a14:imgEffect>
                      <a14:saturation sat="0"/>
                    </a14:imgEffect>
                  </a14:imgLayer>
                </a14:imgProps>
              </a:ext>
            </a:extLst>
          </a:blip>
          <a:srcRect t="32956"/>
          <a:stretch/>
        </p:blipFill>
        <p:spPr>
          <a:xfrm>
            <a:off x="0" y="849433"/>
            <a:ext cx="12192000" cy="5449334"/>
          </a:xfrm>
          <a:prstGeom prst="rect">
            <a:avLst/>
          </a:prstGeom>
        </p:spPr>
      </p:pic>
      <p:sp>
        <p:nvSpPr>
          <p:cNvPr id="5" name="Rectangle 4">
            <a:extLst>
              <a:ext uri="{FF2B5EF4-FFF2-40B4-BE49-F238E27FC236}">
                <a16:creationId xmlns:a16="http://schemas.microsoft.com/office/drawing/2014/main" id="{A5CC4855-ECEF-38B2-5240-E9A0A13505DF}"/>
              </a:ext>
            </a:extLst>
          </p:cNvPr>
          <p:cNvSpPr/>
          <p:nvPr/>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A59A79FE-BC8D-257C-083D-4EBB175F73C1}"/>
              </a:ext>
            </a:extLst>
          </p:cNvPr>
          <p:cNvSpPr/>
          <p:nvPr/>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7" name="Picture 16">
            <a:extLst>
              <a:ext uri="{FF2B5EF4-FFF2-40B4-BE49-F238E27FC236}">
                <a16:creationId xmlns:a16="http://schemas.microsoft.com/office/drawing/2014/main" id="{7F1AF5B5-1930-89C5-C562-42E19A576C0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9" name="Picture 8" descr="Logo, company name&#10;&#10;Description automatically generated">
            <a:extLst>
              <a:ext uri="{FF2B5EF4-FFF2-40B4-BE49-F238E27FC236}">
                <a16:creationId xmlns:a16="http://schemas.microsoft.com/office/drawing/2014/main" id="{BDD38D44-87F9-81EB-1349-AC9DC5836F53}"/>
              </a:ext>
            </a:extLst>
          </p:cNvPr>
          <p:cNvPicPr>
            <a:picLocks noChangeAspect="1"/>
          </p:cNvPicPr>
          <p:nvPr/>
        </p:nvPicPr>
        <p:blipFill rotWithShape="1">
          <a:blip r:embed="rId6">
            <a:extLst>
              <a:ext uri="{28A0092B-C50C-407E-A947-70E740481C1C}">
                <a14:useLocalDpi xmlns:a14="http://schemas.microsoft.com/office/drawing/2010/main" val="0"/>
              </a:ext>
            </a:extLst>
          </a:blip>
          <a:srcRect t="32604" b="34780"/>
          <a:stretch/>
        </p:blipFill>
        <p:spPr>
          <a:xfrm>
            <a:off x="9343687" y="262980"/>
            <a:ext cx="2751858" cy="482255"/>
          </a:xfrm>
          <a:prstGeom prst="rect">
            <a:avLst/>
          </a:prstGeom>
        </p:spPr>
      </p:pic>
      <p:sp>
        <p:nvSpPr>
          <p:cNvPr id="13" name="Text Placeholder 1">
            <a:extLst>
              <a:ext uri="{FF2B5EF4-FFF2-40B4-BE49-F238E27FC236}">
                <a16:creationId xmlns:a16="http://schemas.microsoft.com/office/drawing/2014/main" id="{7BA68AC5-3BD8-EC7D-BF44-602B1422EF0A}"/>
              </a:ext>
            </a:extLst>
          </p:cNvPr>
          <p:cNvSpPr>
            <a:spLocks noGrp="1"/>
          </p:cNvSpPr>
          <p:nvPr>
            <p:ph type="body" sz="quarter" idx="11"/>
          </p:nvPr>
        </p:nvSpPr>
        <p:spPr>
          <a:xfrm>
            <a:off x="468859" y="4731230"/>
            <a:ext cx="9621439" cy="1649433"/>
          </a:xfrm>
        </p:spPr>
        <p:txBody>
          <a:bodyPr lIns="0" tIns="0" rIns="0" bIns="0" anchor="ctr">
            <a:noAutofit/>
          </a:bodyPr>
          <a:lstStyle/>
          <a:p>
            <a:pPr algn="l">
              <a:lnSpc>
                <a:spcPct val="100000"/>
              </a:lnSpc>
              <a:spcBef>
                <a:spcPts val="0"/>
              </a:spcBef>
            </a:pPr>
            <a:r>
              <a:rPr lang="en-US" sz="3200" b="1" dirty="0">
                <a:solidFill>
                  <a:schemeClr val="tx2"/>
                </a:solidFill>
                <a:latin typeface="Gill Sans MT" panose="020B0502020104020203" pitchFamily="34" charset="0"/>
                <a:cs typeface="Arial"/>
              </a:rPr>
              <a:t>Frontier Health Markets (FHM) Engage</a:t>
            </a:r>
          </a:p>
          <a:p>
            <a:pPr algn="l">
              <a:lnSpc>
                <a:spcPct val="100000"/>
              </a:lnSpc>
              <a:spcBef>
                <a:spcPts val="0"/>
              </a:spcBef>
            </a:pPr>
            <a:r>
              <a:rPr lang="en-US" sz="3200" dirty="0">
                <a:solidFill>
                  <a:schemeClr val="bg1"/>
                </a:solidFill>
                <a:effectLst/>
                <a:latin typeface="Gill Sans MT" panose="020B0502020104020203" pitchFamily="34" charset="0"/>
                <a:ea typeface="Calibri" panose="020F0502020204030204" pitchFamily="34" charset="0"/>
                <a:cs typeface="Arial" panose="020B0604020202020204" pitchFamily="34" charset="0"/>
              </a:rPr>
              <a:t>Healthy Markets for Healthy People</a:t>
            </a:r>
            <a:endParaRPr lang="en-US" sz="3200" dirty="0">
              <a:solidFill>
                <a:schemeClr val="bg1"/>
              </a:solidFill>
              <a:latin typeface="Gill Sans MT" panose="020B0502020104020203" pitchFamily="34" charset="0"/>
              <a:ea typeface="Calibri" panose="020F0502020204030204" pitchFamily="34" charset="0"/>
              <a:cs typeface="Arial" panose="020B0604020202020204" pitchFamily="34" charset="0"/>
            </a:endParaRPr>
          </a:p>
          <a:p>
            <a:pPr algn="l">
              <a:lnSpc>
                <a:spcPct val="100000"/>
              </a:lnSpc>
              <a:spcBef>
                <a:spcPts val="0"/>
              </a:spcBef>
            </a:pPr>
            <a:r>
              <a:rPr lang="en-US" sz="3200" dirty="0">
                <a:solidFill>
                  <a:schemeClr val="bg1"/>
                </a:solidFill>
                <a:latin typeface="Gill Sans MT" panose="020B0502020104020203" pitchFamily="34" charset="0"/>
                <a:cs typeface="Arial" panose="020B0604020202020204" pitchFamily="34" charset="0"/>
              </a:rPr>
              <a:t>Nepal FP Market Description</a:t>
            </a:r>
          </a:p>
          <a:p>
            <a:pPr algn="l">
              <a:lnSpc>
                <a:spcPct val="100000"/>
              </a:lnSpc>
              <a:spcBef>
                <a:spcPts val="600"/>
              </a:spcBef>
            </a:pPr>
            <a:r>
              <a:rPr lang="en-US" sz="1800" dirty="0">
                <a:solidFill>
                  <a:schemeClr val="tx2"/>
                </a:solidFill>
                <a:latin typeface="Gill Sans MT" panose="020B0502020104020203" pitchFamily="34" charset="0"/>
                <a:cs typeface="Arial" panose="020B0604020202020204" pitchFamily="34" charset="0"/>
              </a:rPr>
              <a:t>January 2023</a:t>
            </a:r>
            <a:endParaRPr lang="en-US" sz="1800" dirty="0">
              <a:solidFill>
                <a:schemeClr val="tx2"/>
              </a:solidFill>
              <a:latin typeface="Gill Sans MT" panose="020B0502020104020203" pitchFamily="34" charset="0"/>
              <a:cs typeface="Arial"/>
            </a:endParaRPr>
          </a:p>
        </p:txBody>
      </p:sp>
    </p:spTree>
    <p:extLst>
      <p:ext uri="{BB962C8B-B14F-4D97-AF65-F5344CB8AC3E}">
        <p14:creationId xmlns:p14="http://schemas.microsoft.com/office/powerpoint/2010/main" val="28980186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CB5F7EC-8814-B88A-C2E3-435AA5B58276}"/>
              </a:ext>
            </a:extLst>
          </p:cNvPr>
          <p:cNvSpPr>
            <a:spLocks noGrp="1"/>
          </p:cNvSpPr>
          <p:nvPr>
            <p:ph type="title"/>
          </p:nvPr>
        </p:nvSpPr>
        <p:spPr>
          <a:xfrm>
            <a:off x="0" y="201881"/>
            <a:ext cx="12192000" cy="864920"/>
          </a:xfrm>
        </p:spPr>
        <p:txBody>
          <a:bodyPr>
            <a:noAutofit/>
          </a:bodyPr>
          <a:lstStyle/>
          <a:p>
            <a:r>
              <a:rPr lang="en-US" sz="2100" dirty="0">
                <a:latin typeface="Gill Sans MT" panose="020B0502020104020203" pitchFamily="34" charset="77"/>
              </a:rPr>
              <a:t>This may be due to the absence of ongoing ‘need’ for contraceptives with infrequent sex or husband away, as well as an increase in induced abortion </a:t>
            </a:r>
          </a:p>
        </p:txBody>
      </p:sp>
      <p:graphicFrame>
        <p:nvGraphicFramePr>
          <p:cNvPr id="4" name="Chart 3">
            <a:extLst>
              <a:ext uri="{FF2B5EF4-FFF2-40B4-BE49-F238E27FC236}">
                <a16:creationId xmlns:a16="http://schemas.microsoft.com/office/drawing/2014/main" id="{94D83894-5419-3EEA-B62C-DFCD8163A887}"/>
              </a:ext>
            </a:extLst>
          </p:cNvPr>
          <p:cNvGraphicFramePr>
            <a:graphicFrameLocks/>
          </p:cNvGraphicFramePr>
          <p:nvPr/>
        </p:nvGraphicFramePr>
        <p:xfrm>
          <a:off x="462502" y="2150753"/>
          <a:ext cx="6140180" cy="36932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4">
            <a:extLst>
              <a:ext uri="{FF2B5EF4-FFF2-40B4-BE49-F238E27FC236}">
                <a16:creationId xmlns:a16="http://schemas.microsoft.com/office/drawing/2014/main" id="{D0137804-0D14-2FA7-9BF4-91F7C94A55EC}"/>
              </a:ext>
            </a:extLst>
          </p:cNvPr>
          <p:cNvGraphicFramePr>
            <a:graphicFrameLocks/>
          </p:cNvGraphicFramePr>
          <p:nvPr/>
        </p:nvGraphicFramePr>
        <p:xfrm>
          <a:off x="6780810" y="2054431"/>
          <a:ext cx="5153891" cy="3789548"/>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a:extLst>
              <a:ext uri="{FF2B5EF4-FFF2-40B4-BE49-F238E27FC236}">
                <a16:creationId xmlns:a16="http://schemas.microsoft.com/office/drawing/2014/main" id="{450A4BBA-71FA-E16F-B9F8-BB1E1834FDD0}"/>
              </a:ext>
            </a:extLst>
          </p:cNvPr>
          <p:cNvSpPr txBox="1"/>
          <p:nvPr/>
        </p:nvSpPr>
        <p:spPr>
          <a:xfrm>
            <a:off x="249382" y="6329548"/>
            <a:ext cx="11602192" cy="461665"/>
          </a:xfrm>
          <a:prstGeom prst="rect">
            <a:avLst/>
          </a:prstGeom>
          <a:noFill/>
        </p:spPr>
        <p:txBody>
          <a:bodyPr wrap="square" rtlCol="0">
            <a:spAutoFit/>
          </a:bodyPr>
          <a:lstStyle/>
          <a:p>
            <a:r>
              <a:rPr lang="en-US" sz="1200" dirty="0">
                <a:solidFill>
                  <a:schemeClr val="tx1">
                    <a:lumMod val="50000"/>
                    <a:lumOff val="50000"/>
                  </a:schemeClr>
                </a:solidFill>
                <a:latin typeface="Gill Sans MT" panose="020B0502020104020203" pitchFamily="34" charset="77"/>
              </a:rPr>
              <a:t>* DHS 2006’s response did not specify husband away as an option.</a:t>
            </a:r>
            <a:br>
              <a:rPr lang="en-US" sz="1200" dirty="0">
                <a:solidFill>
                  <a:schemeClr val="tx1">
                    <a:lumMod val="50000"/>
                    <a:lumOff val="50000"/>
                  </a:schemeClr>
                </a:solidFill>
                <a:latin typeface="Gill Sans MT" panose="020B0502020104020203" pitchFamily="34" charset="77"/>
              </a:rPr>
            </a:br>
            <a:r>
              <a:rPr lang="en-US" sz="1200" dirty="0">
                <a:solidFill>
                  <a:schemeClr val="tx1">
                    <a:lumMod val="50000"/>
                    <a:lumOff val="50000"/>
                  </a:schemeClr>
                </a:solidFill>
                <a:latin typeface="Gill Sans MT" panose="020B0502020104020203" pitchFamily="34" charset="77"/>
              </a:rPr>
              <a:t>** DHS 2022’s question on pregnancy outcome included 3 years before the survey; 2011 and 2016 surveys asked for pregnancy outcome in 5 years before the survey. </a:t>
            </a:r>
          </a:p>
        </p:txBody>
      </p:sp>
      <p:sp>
        <p:nvSpPr>
          <p:cNvPr id="7" name="TextBox 6">
            <a:extLst>
              <a:ext uri="{FF2B5EF4-FFF2-40B4-BE49-F238E27FC236}">
                <a16:creationId xmlns:a16="http://schemas.microsoft.com/office/drawing/2014/main" id="{C29FD467-3299-7F2C-6EC5-7BCE289519FA}"/>
              </a:ext>
            </a:extLst>
          </p:cNvPr>
          <p:cNvSpPr txBox="1"/>
          <p:nvPr/>
        </p:nvSpPr>
        <p:spPr>
          <a:xfrm>
            <a:off x="495795" y="1373393"/>
            <a:ext cx="11216244" cy="681038"/>
          </a:xfrm>
          <a:prstGeom prst="roundRect">
            <a:avLst/>
          </a:prstGeom>
          <a:solidFill>
            <a:schemeClr val="tx2">
              <a:lumMod val="20000"/>
              <a:lumOff val="80000"/>
            </a:schemeClr>
          </a:solidFill>
        </p:spPr>
        <p:txBody>
          <a:bodyPr wrap="square" rtlCol="0">
            <a:spAutoFit/>
          </a:bodyPr>
          <a:lstStyle/>
          <a:p>
            <a:r>
              <a:rPr lang="en-US" sz="1700" dirty="0">
                <a:latin typeface="Gill Sans MT" panose="020B0502020104020203" pitchFamily="34" charset="77"/>
              </a:rPr>
              <a:t>The increasingly high proportion of non-users who indicated having no desire for any/more children cited having infrequent sex/husband away as the reason for not using a contraceptive method, meanwhile induced abortion has slightly increased.</a:t>
            </a:r>
          </a:p>
        </p:txBody>
      </p:sp>
    </p:spTree>
    <p:extLst>
      <p:ext uri="{BB962C8B-B14F-4D97-AF65-F5344CB8AC3E}">
        <p14:creationId xmlns:p14="http://schemas.microsoft.com/office/powerpoint/2010/main" val="7387808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2BEC3A8-6A1C-2E50-231D-D589D5C98B1B}"/>
              </a:ext>
            </a:extLst>
          </p:cNvPr>
          <p:cNvSpPr>
            <a:spLocks noGrp="1"/>
          </p:cNvSpPr>
          <p:nvPr>
            <p:ph type="sldNum" sz="quarter" idx="4"/>
          </p:nvPr>
        </p:nvSpPr>
        <p:spPr>
          <a:xfrm>
            <a:off x="11280901" y="63935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fld id="{4755468B-C2BA-8B42-ABD6-597061763577}" type="slidenum">
              <a:rPr kumimoji="0" lang="en-US" sz="1100" b="0" i="0" u="none" strike="noStrike" kern="1200" cap="none" spc="0" normalizeH="0" baseline="0" noProof="0" smtClean="0">
                <a:ln>
                  <a:noFill/>
                </a:ln>
                <a:solidFill>
                  <a:srgbClr val="4AA19E"/>
                </a:solidFill>
                <a:effectLst/>
                <a:uLnTx/>
                <a:uFillTx/>
                <a:latin typeface="Gill Sans MT" panose="020B0502020104020203" pitchFamily="34" charset="0"/>
                <a:ea typeface="+mn-ea"/>
                <a:cs typeface="+mn-cs"/>
                <a:sym typeface="Arial"/>
              </a:rPr>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t>11</a:t>
            </a:fld>
            <a:endParaRPr kumimoji="0" lang="en-US" sz="1100" b="0" i="0" u="none" strike="noStrike" kern="1200" cap="none" spc="0" normalizeH="0" baseline="0" noProof="0">
              <a:ln>
                <a:noFill/>
              </a:ln>
              <a:solidFill>
                <a:srgbClr val="4AA19E"/>
              </a:solidFill>
              <a:effectLst/>
              <a:uLnTx/>
              <a:uFillTx/>
              <a:latin typeface="Gill Sans MT" panose="020B0502020104020203" pitchFamily="34" charset="0"/>
              <a:ea typeface="+mn-ea"/>
              <a:cs typeface="+mn-cs"/>
              <a:sym typeface="Arial"/>
            </a:endParaRPr>
          </a:p>
        </p:txBody>
      </p:sp>
      <p:sp>
        <p:nvSpPr>
          <p:cNvPr id="4" name="Title 1">
            <a:extLst>
              <a:ext uri="{FF2B5EF4-FFF2-40B4-BE49-F238E27FC236}">
                <a16:creationId xmlns:a16="http://schemas.microsoft.com/office/drawing/2014/main" id="{361341BB-F52D-1FC2-6884-E70125EB7F31}"/>
              </a:ext>
            </a:extLst>
          </p:cNvPr>
          <p:cNvSpPr txBox="1">
            <a:spLocks/>
          </p:cNvSpPr>
          <p:nvPr/>
        </p:nvSpPr>
        <p:spPr>
          <a:xfrm>
            <a:off x="349624" y="97350"/>
            <a:ext cx="11383176" cy="959574"/>
          </a:xfrm>
          <a:prstGeom prst="rect">
            <a:avLst/>
          </a:prstGeom>
        </p:spPr>
        <p:txBody>
          <a:bodyPr anchor="ctr">
            <a:norm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ctr" defTabSz="914332" rtl="0" eaLnBrk="1" fontAlgn="auto" latinLnBrk="0" hangingPunct="1">
              <a:lnSpc>
                <a:spcPct val="90000"/>
              </a:lnSpc>
              <a:spcBef>
                <a:spcPct val="0"/>
              </a:spcBef>
              <a:spcAft>
                <a:spcPts val="0"/>
              </a:spcAft>
              <a:buClr>
                <a:srgbClr val="000000"/>
              </a:buClr>
              <a:buSzTx/>
              <a:buFont typeface="Arial"/>
              <a:buNone/>
              <a:tabLst/>
              <a:defRPr/>
            </a:pPr>
            <a:r>
              <a:rPr kumimoji="0" lang="en-US" sz="2400" b="1" i="0" u="none" strike="noStrike" kern="1200" cap="none" spc="0" normalizeH="0" baseline="0" noProof="0" dirty="0">
                <a:ln>
                  <a:noFill/>
                </a:ln>
                <a:solidFill>
                  <a:srgbClr val="FFFFFF"/>
                </a:solidFill>
                <a:effectLst/>
                <a:uLnTx/>
                <a:uFillTx/>
                <a:latin typeface="Gill Sans MT" panose="020B0502020104020203" pitchFamily="34" charset="0"/>
                <a:ea typeface="Cambria" panose="02040503050406030204" pitchFamily="18" charset="0"/>
                <a:cs typeface="Arial" charset="0"/>
                <a:sym typeface="Arial"/>
              </a:rPr>
              <a:t>To better understand modern contraceptive Use/Need, we </a:t>
            </a:r>
            <a:r>
              <a:rPr lang="en-US" sz="2400" dirty="0">
                <a:solidFill>
                  <a:srgbClr val="FFFFFF"/>
                </a:solidFill>
                <a:sym typeface="Arial"/>
              </a:rPr>
              <a:t>segment </a:t>
            </a:r>
            <a:r>
              <a:rPr kumimoji="0" lang="en-US" sz="2400" b="1" i="0" u="none" strike="noStrike" kern="1200" cap="none" spc="0" normalizeH="0" baseline="0" noProof="0" dirty="0">
                <a:ln>
                  <a:noFill/>
                </a:ln>
                <a:solidFill>
                  <a:srgbClr val="FFFFFF"/>
                </a:solidFill>
                <a:effectLst/>
                <a:uLnTx/>
                <a:uFillTx/>
                <a:latin typeface="Gill Sans MT" panose="020B0502020104020203" pitchFamily="34" charset="0"/>
                <a:ea typeface="Cambria" panose="02040503050406030204" pitchFamily="18" charset="0"/>
                <a:cs typeface="Arial" charset="0"/>
                <a:sym typeface="Arial"/>
              </a:rPr>
              <a:t>the population for different consideration </a:t>
            </a:r>
          </a:p>
        </p:txBody>
      </p:sp>
      <p:sp>
        <p:nvSpPr>
          <p:cNvPr id="41" name="TextBox 40">
            <a:extLst>
              <a:ext uri="{FF2B5EF4-FFF2-40B4-BE49-F238E27FC236}">
                <a16:creationId xmlns:a16="http://schemas.microsoft.com/office/drawing/2014/main" id="{9ADFBE1B-DF8D-FB58-B9F7-ED25DD1DDF18}"/>
              </a:ext>
            </a:extLst>
          </p:cNvPr>
          <p:cNvSpPr txBox="1"/>
          <p:nvPr/>
        </p:nvSpPr>
        <p:spPr>
          <a:xfrm>
            <a:off x="3187" y="6472104"/>
            <a:ext cx="8615573" cy="399964"/>
          </a:xfrm>
          <a:prstGeom prst="rect">
            <a:avLst/>
          </a:prstGeom>
          <a:noFill/>
        </p:spPr>
        <p:txBody>
          <a:bodyPr wrap="square" lIns="91296" tIns="45648" rIns="91296" bIns="45648" rtlCol="0" anchor="b">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30000" noProof="0" dirty="0">
                <a:ln>
                  <a:noFill/>
                </a:ln>
                <a:solidFill>
                  <a:srgbClr val="595959"/>
                </a:solidFill>
                <a:effectLst/>
                <a:uLnTx/>
                <a:uFillTx/>
                <a:latin typeface="Arial"/>
                <a:ea typeface="+mn-ea"/>
                <a:cs typeface="Arial"/>
                <a:sym typeface="Arial"/>
              </a:rPr>
              <a:t>1 </a:t>
            </a:r>
            <a:r>
              <a:rPr kumimoji="0" lang="en-US" sz="1000" b="0" i="0" u="none" strike="noStrike" kern="0" cap="none" spc="0" normalizeH="0" baseline="0" noProof="0" dirty="0">
                <a:ln>
                  <a:noFill/>
                </a:ln>
                <a:solidFill>
                  <a:srgbClr val="595959"/>
                </a:solidFill>
                <a:effectLst/>
                <a:uLnTx/>
                <a:uFillTx/>
                <a:latin typeface="Arial"/>
                <a:ea typeface="+mn-ea"/>
                <a:cs typeface="Arial"/>
                <a:sym typeface="Arial"/>
              </a:rPr>
              <a:t>Lactational Amenorrhea Method, </a:t>
            </a:r>
            <a:r>
              <a:rPr kumimoji="0" lang="en-US" sz="1000" b="0" i="0" u="none" strike="noStrike" kern="0" cap="none" spc="0" normalizeH="0" baseline="30000" noProof="0" dirty="0">
                <a:ln>
                  <a:noFill/>
                </a:ln>
                <a:solidFill>
                  <a:srgbClr val="595959"/>
                </a:solidFill>
                <a:effectLst/>
                <a:uLnTx/>
                <a:uFillTx/>
                <a:latin typeface="Arial"/>
                <a:ea typeface="+mn-ea"/>
                <a:cs typeface="Arial"/>
                <a:sym typeface="Arial"/>
              </a:rPr>
              <a:t>2 </a:t>
            </a:r>
            <a:r>
              <a:rPr kumimoji="0" lang="en-US" sz="1000" b="0" i="0" u="none" strike="noStrike" kern="0" cap="none" spc="0" normalizeH="0" baseline="0" noProof="0" dirty="0">
                <a:ln>
                  <a:noFill/>
                </a:ln>
                <a:solidFill>
                  <a:srgbClr val="595959"/>
                </a:solidFill>
                <a:effectLst/>
                <a:uLnTx/>
                <a:uFillTx/>
                <a:latin typeface="Arial"/>
                <a:ea typeface="+mn-ea"/>
                <a:cs typeface="Arial"/>
                <a:sym typeface="Arial"/>
              </a:rPr>
              <a:t>Standard Day Method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595959"/>
                </a:solidFill>
                <a:effectLst/>
                <a:uLnTx/>
                <a:uFillTx/>
                <a:latin typeface="Arial"/>
                <a:ea typeface="+mn-ea"/>
                <a:cs typeface="Arial"/>
                <a:sym typeface="Arial"/>
              </a:rPr>
              <a:t>Source: DHS 2022</a:t>
            </a:r>
          </a:p>
        </p:txBody>
      </p:sp>
      <p:grpSp>
        <p:nvGrpSpPr>
          <p:cNvPr id="2" name="Group 1">
            <a:extLst>
              <a:ext uri="{FF2B5EF4-FFF2-40B4-BE49-F238E27FC236}">
                <a16:creationId xmlns:a16="http://schemas.microsoft.com/office/drawing/2014/main" id="{92BF9994-31BA-70E6-2409-F45CB3BEAF72}"/>
              </a:ext>
            </a:extLst>
          </p:cNvPr>
          <p:cNvGrpSpPr/>
          <p:nvPr/>
        </p:nvGrpSpPr>
        <p:grpSpPr>
          <a:xfrm>
            <a:off x="1903279" y="1785100"/>
            <a:ext cx="8588664" cy="3880239"/>
            <a:chOff x="255931" y="1334278"/>
            <a:chExt cx="8588664" cy="3880239"/>
          </a:xfrm>
        </p:grpSpPr>
        <p:sp>
          <p:nvSpPr>
            <p:cNvPr id="8" name="Rectangle: Rounded Corners 7">
              <a:extLst>
                <a:ext uri="{FF2B5EF4-FFF2-40B4-BE49-F238E27FC236}">
                  <a16:creationId xmlns:a16="http://schemas.microsoft.com/office/drawing/2014/main" id="{35C2D5D7-CA92-4C36-EA6B-68F89BA12E0D}"/>
                </a:ext>
              </a:extLst>
            </p:cNvPr>
            <p:cNvSpPr/>
            <p:nvPr/>
          </p:nvSpPr>
          <p:spPr bwMode="gray">
            <a:xfrm>
              <a:off x="6741091" y="1337576"/>
              <a:ext cx="2103504" cy="630845"/>
            </a:xfrm>
            <a:prstGeom prst="roundRect">
              <a:avLst/>
            </a:prstGeom>
            <a:solidFill>
              <a:schemeClr val="tx2"/>
            </a:solidFill>
            <a:ln w="9525">
              <a:noFill/>
              <a:miter lim="800000"/>
              <a:headEnd/>
              <a:tailEnd/>
            </a:ln>
            <a:effectLst/>
          </p:spPr>
          <p:txBody>
            <a:bodyPr rot="0" spcFirstLastPara="0" vertOverflow="overflow" horzOverflow="overflow" vert="horz" wrap="square" lIns="0" tIns="45720" rIns="45720" bIns="45720" numCol="1" spcCol="0" rtlCol="0" fromWordArt="0" anchor="ctr" anchorCtr="0" forceAA="0" compatLnSpc="1">
              <a:prstTxWarp prst="textNoShape">
                <a:avLst/>
              </a:prstTxWarp>
              <a:noAutofit/>
            </a:bodyPr>
            <a:lstStyle/>
            <a:p>
              <a:pPr marL="76200" marR="0" lvl="1" indent="0" algn="l" defTabSz="914400" rtl="0" eaLnBrk="1" fontAlgn="auto" latinLnBrk="0" hangingPunct="1">
                <a:lnSpc>
                  <a:spcPct val="100000"/>
                </a:lnSpc>
                <a:spcBef>
                  <a:spcPts val="0"/>
                </a:spcBef>
                <a:spcAft>
                  <a:spcPts val="0"/>
                </a:spcAft>
                <a:buClr>
                  <a:srgbClr val="000000"/>
                </a:buClr>
                <a:buSzPct val="65000"/>
                <a:buFont typeface="Arial"/>
                <a:buNone/>
                <a:tabLst/>
                <a:defRPr/>
              </a:pPr>
              <a:r>
                <a:rPr kumimoji="0" lang="en-US" sz="1200" b="0" i="1" u="none" strike="noStrike" kern="0" cap="none" spc="0" normalizeH="0" baseline="0" noProof="0" dirty="0">
                  <a:ln>
                    <a:noFill/>
                  </a:ln>
                  <a:solidFill>
                    <a:srgbClr val="000000"/>
                  </a:solidFill>
                  <a:effectLst/>
                  <a:uLnTx/>
                  <a:uFillTx/>
                  <a:latin typeface="Arial"/>
                  <a:ea typeface="+mn-ea"/>
                  <a:cs typeface="Arial" pitchFamily="34" charset="0"/>
                  <a:sym typeface="Arial"/>
                </a:rPr>
                <a:t>WRA who are sterilized or whose husbands have undergone sterilization</a:t>
              </a:r>
            </a:p>
          </p:txBody>
        </p:sp>
        <p:sp>
          <p:nvSpPr>
            <p:cNvPr id="9" name="Rectangle: Rounded Corners 8">
              <a:extLst>
                <a:ext uri="{FF2B5EF4-FFF2-40B4-BE49-F238E27FC236}">
                  <a16:creationId xmlns:a16="http://schemas.microsoft.com/office/drawing/2014/main" id="{AF68CFA0-E192-6144-E469-674A38A25ED7}"/>
                </a:ext>
              </a:extLst>
            </p:cNvPr>
            <p:cNvSpPr/>
            <p:nvPr/>
          </p:nvSpPr>
          <p:spPr bwMode="gray">
            <a:xfrm>
              <a:off x="1863239" y="2845585"/>
              <a:ext cx="1312809" cy="1513748"/>
            </a:xfrm>
            <a:prstGeom prst="roundRect">
              <a:avLst/>
            </a:prstGeom>
            <a:noFill/>
            <a:ln w="19050">
              <a:solidFill>
                <a:schemeClr val="tx1"/>
              </a:solid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Arial"/>
                  <a:ea typeface="+mn-ea"/>
                  <a:cs typeface="Arial" pitchFamily="34" charset="0"/>
                  <a:sym typeface="Arial"/>
                </a:rPr>
                <a:t>Women of</a:t>
              </a:r>
              <a:br>
                <a:rPr kumimoji="0" lang="en-US" sz="1400" b="1" i="0" u="none" strike="noStrike" kern="0" cap="none" spc="0" normalizeH="0" baseline="0" noProof="0" dirty="0">
                  <a:ln>
                    <a:noFill/>
                  </a:ln>
                  <a:solidFill>
                    <a:srgbClr val="000000"/>
                  </a:solidFill>
                  <a:effectLst/>
                  <a:uLnTx/>
                  <a:uFillTx/>
                  <a:latin typeface="Arial"/>
                  <a:ea typeface="+mn-ea"/>
                  <a:cs typeface="Arial" pitchFamily="34" charset="0"/>
                  <a:sym typeface="Arial"/>
                </a:rPr>
              </a:br>
              <a:r>
                <a:rPr kumimoji="0" lang="en-US" sz="1400" b="1" i="0" u="none" strike="noStrike" kern="0" cap="none" spc="0" normalizeH="0" baseline="0" noProof="0" dirty="0">
                  <a:ln>
                    <a:noFill/>
                  </a:ln>
                  <a:solidFill>
                    <a:srgbClr val="000000"/>
                  </a:solidFill>
                  <a:effectLst/>
                  <a:uLnTx/>
                  <a:uFillTx/>
                  <a:latin typeface="Arial"/>
                  <a:ea typeface="+mn-ea"/>
                  <a:cs typeface="Arial" pitchFamily="34" charset="0"/>
                  <a:sym typeface="Arial"/>
                </a:rPr>
                <a:t>reproductive  age (15-49)</a:t>
              </a:r>
            </a:p>
          </p:txBody>
        </p:sp>
        <p:sp>
          <p:nvSpPr>
            <p:cNvPr id="10" name="Rectangle: Rounded Corners 9">
              <a:extLst>
                <a:ext uri="{FF2B5EF4-FFF2-40B4-BE49-F238E27FC236}">
                  <a16:creationId xmlns:a16="http://schemas.microsoft.com/office/drawing/2014/main" id="{78086667-BE7A-5DB6-8ED7-C94ACA6AEF2D}"/>
                </a:ext>
              </a:extLst>
            </p:cNvPr>
            <p:cNvSpPr/>
            <p:nvPr/>
          </p:nvSpPr>
          <p:spPr bwMode="gray">
            <a:xfrm>
              <a:off x="3656756" y="4689850"/>
              <a:ext cx="1242946" cy="524667"/>
            </a:xfrm>
            <a:prstGeom prst="roundRect">
              <a:avLst/>
            </a:prstGeom>
            <a:solidFill>
              <a:schemeClr val="accent4"/>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rPr>
                <a:t>Pregnant / </a:t>
              </a:r>
              <a:r>
                <a:rPr lang="en-US" sz="1200" b="1" kern="0" dirty="0">
                  <a:solidFill>
                    <a:srgbClr val="FFFFFF"/>
                  </a:solidFill>
                  <a:latin typeface="Arial"/>
                  <a:cs typeface="Arial" pitchFamily="34" charset="0"/>
                  <a:sym typeface="Arial"/>
                </a:rPr>
                <a:t>I</a:t>
              </a:r>
              <a:r>
                <a:rPr kumimoji="0" lang="en-US" sz="1200" b="1" i="0" u="none" strike="noStrike" kern="0" cap="none" spc="0" normalizeH="0" baseline="0" noProof="0" dirty="0" err="1">
                  <a:ln>
                    <a:noFill/>
                  </a:ln>
                  <a:solidFill>
                    <a:srgbClr val="FFFFFF"/>
                  </a:solidFill>
                  <a:effectLst/>
                  <a:uLnTx/>
                  <a:uFillTx/>
                  <a:latin typeface="Arial"/>
                  <a:ea typeface="+mn-ea"/>
                  <a:cs typeface="Arial" pitchFamily="34" charset="0"/>
                  <a:sym typeface="Arial"/>
                </a:rPr>
                <a:t>nfertile</a:t>
              </a:r>
              <a:endPar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endParaRPr>
            </a:p>
          </p:txBody>
        </p:sp>
        <p:sp>
          <p:nvSpPr>
            <p:cNvPr id="11" name="Rectangle: Rounded Corners 10">
              <a:extLst>
                <a:ext uri="{FF2B5EF4-FFF2-40B4-BE49-F238E27FC236}">
                  <a16:creationId xmlns:a16="http://schemas.microsoft.com/office/drawing/2014/main" id="{74E7CBD0-D2F5-D97C-D9BC-BB214BFBCCDB}"/>
                </a:ext>
              </a:extLst>
            </p:cNvPr>
            <p:cNvSpPr/>
            <p:nvPr/>
          </p:nvSpPr>
          <p:spPr bwMode="gray">
            <a:xfrm>
              <a:off x="3656756" y="4022968"/>
              <a:ext cx="1242946" cy="552746"/>
            </a:xfrm>
            <a:prstGeom prst="roundRect">
              <a:avLst/>
            </a:prstGeom>
            <a:solidFill>
              <a:schemeClr val="accent4"/>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rPr>
                <a:t>Want to get Pregnant</a:t>
              </a:r>
            </a:p>
          </p:txBody>
        </p:sp>
        <p:sp>
          <p:nvSpPr>
            <p:cNvPr id="42" name="Rectangle: Rounded Corners 41">
              <a:extLst>
                <a:ext uri="{FF2B5EF4-FFF2-40B4-BE49-F238E27FC236}">
                  <a16:creationId xmlns:a16="http://schemas.microsoft.com/office/drawing/2014/main" id="{213D9344-A8AA-2CFD-A1B8-586D74650B74}"/>
                </a:ext>
              </a:extLst>
            </p:cNvPr>
            <p:cNvSpPr/>
            <p:nvPr/>
          </p:nvSpPr>
          <p:spPr bwMode="gray">
            <a:xfrm>
              <a:off x="3639716" y="2404657"/>
              <a:ext cx="1242946" cy="630844"/>
            </a:xfrm>
            <a:prstGeom prst="roundRect">
              <a:avLst/>
            </a:prstGeom>
            <a:solidFill>
              <a:schemeClr val="bg2"/>
            </a:solidFill>
            <a:ln w="19050">
              <a:solidFill>
                <a:srgbClr val="000000"/>
              </a:solid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rPr>
                <a:t>Doesn’t want to Get Pregnant</a:t>
              </a:r>
              <a:endParaRPr kumimoji="0" lang="en-US" sz="1200" b="1" i="0" u="none" strike="noStrike" kern="0" cap="none" spc="0" normalizeH="0" baseline="30000" noProof="0" dirty="0">
                <a:ln>
                  <a:noFill/>
                </a:ln>
                <a:solidFill>
                  <a:srgbClr val="FFFFFF"/>
                </a:solidFill>
                <a:effectLst/>
                <a:uLnTx/>
                <a:uFillTx/>
                <a:latin typeface="Arial"/>
                <a:ea typeface="+mn-ea"/>
                <a:cs typeface="Arial" pitchFamily="34" charset="0"/>
                <a:sym typeface="Arial"/>
              </a:endParaRPr>
            </a:p>
          </p:txBody>
        </p:sp>
        <p:cxnSp>
          <p:nvCxnSpPr>
            <p:cNvPr id="43" name="Elbow Connector 80">
              <a:extLst>
                <a:ext uri="{FF2B5EF4-FFF2-40B4-BE49-F238E27FC236}">
                  <a16:creationId xmlns:a16="http://schemas.microsoft.com/office/drawing/2014/main" id="{B57551F0-2A54-69C4-910D-951274A9BBA5}"/>
                </a:ext>
              </a:extLst>
            </p:cNvPr>
            <p:cNvCxnSpPr>
              <a:cxnSpLocks/>
            </p:cNvCxnSpPr>
            <p:nvPr/>
          </p:nvCxnSpPr>
          <p:spPr>
            <a:xfrm flipV="1">
              <a:off x="3178567" y="2720079"/>
              <a:ext cx="461149" cy="882380"/>
            </a:xfrm>
            <a:prstGeom prst="bentConnector3">
              <a:avLst/>
            </a:prstGeom>
            <a:noFill/>
            <a:ln w="9525" cap="flat" cmpd="sng" algn="ctr">
              <a:solidFill>
                <a:srgbClr val="FFFFFF">
                  <a:lumMod val="50000"/>
                </a:srgbClr>
              </a:solidFill>
              <a:prstDash val="solid"/>
            </a:ln>
            <a:effectLst/>
          </p:spPr>
        </p:cxnSp>
        <p:cxnSp>
          <p:nvCxnSpPr>
            <p:cNvPr id="44" name="Elbow Connector 81">
              <a:extLst>
                <a:ext uri="{FF2B5EF4-FFF2-40B4-BE49-F238E27FC236}">
                  <a16:creationId xmlns:a16="http://schemas.microsoft.com/office/drawing/2014/main" id="{D1325D5D-32CA-CD86-906A-AE3DE5E14593}"/>
                </a:ext>
              </a:extLst>
            </p:cNvPr>
            <p:cNvCxnSpPr>
              <a:cxnSpLocks/>
            </p:cNvCxnSpPr>
            <p:nvPr/>
          </p:nvCxnSpPr>
          <p:spPr>
            <a:xfrm>
              <a:off x="3178567" y="3602459"/>
              <a:ext cx="478189" cy="696882"/>
            </a:xfrm>
            <a:prstGeom prst="bentConnector3">
              <a:avLst/>
            </a:prstGeom>
            <a:noFill/>
            <a:ln w="9525" cap="flat" cmpd="sng" algn="ctr">
              <a:solidFill>
                <a:srgbClr val="FFFFFF">
                  <a:lumMod val="50000"/>
                </a:srgbClr>
              </a:solidFill>
              <a:prstDash val="solid"/>
            </a:ln>
            <a:effectLst/>
          </p:spPr>
        </p:cxnSp>
        <p:cxnSp>
          <p:nvCxnSpPr>
            <p:cNvPr id="45" name="Elbow Connector 82">
              <a:extLst>
                <a:ext uri="{FF2B5EF4-FFF2-40B4-BE49-F238E27FC236}">
                  <a16:creationId xmlns:a16="http://schemas.microsoft.com/office/drawing/2014/main" id="{79585C07-9015-9C89-E648-DDF9EB87352D}"/>
                </a:ext>
              </a:extLst>
            </p:cNvPr>
            <p:cNvCxnSpPr>
              <a:cxnSpLocks/>
            </p:cNvCxnSpPr>
            <p:nvPr/>
          </p:nvCxnSpPr>
          <p:spPr>
            <a:xfrm>
              <a:off x="3176048" y="3602459"/>
              <a:ext cx="480708" cy="1349725"/>
            </a:xfrm>
            <a:prstGeom prst="bentConnector3">
              <a:avLst>
                <a:gd name="adj1" fmla="val 50000"/>
              </a:avLst>
            </a:prstGeom>
            <a:noFill/>
            <a:ln w="9525" cap="flat" cmpd="sng" algn="ctr">
              <a:solidFill>
                <a:srgbClr val="FFFFFF">
                  <a:lumMod val="50000"/>
                </a:srgbClr>
              </a:solidFill>
              <a:prstDash val="solid"/>
            </a:ln>
            <a:effectLst/>
          </p:spPr>
        </p:cxnSp>
        <p:sp>
          <p:nvSpPr>
            <p:cNvPr id="46" name="Rectangle: Rounded Corners 45">
              <a:extLst>
                <a:ext uri="{FF2B5EF4-FFF2-40B4-BE49-F238E27FC236}">
                  <a16:creationId xmlns:a16="http://schemas.microsoft.com/office/drawing/2014/main" id="{80E81CD7-DA18-16AF-F2D6-2921DA715317}"/>
                </a:ext>
              </a:extLst>
            </p:cNvPr>
            <p:cNvSpPr/>
            <p:nvPr/>
          </p:nvSpPr>
          <p:spPr bwMode="gray">
            <a:xfrm>
              <a:off x="5234054" y="2024818"/>
              <a:ext cx="1242946" cy="630844"/>
            </a:xfrm>
            <a:prstGeom prst="roundRect">
              <a:avLst/>
            </a:prstGeom>
            <a:solidFill>
              <a:schemeClr val="tx2"/>
            </a:solidFill>
            <a:ln w="19050">
              <a:solidFill>
                <a:srgbClr val="000000"/>
              </a:solid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rPr>
                <a:t>Using modern reversible m</a:t>
              </a:r>
              <a:r>
                <a:rPr kumimoji="0" lang="en-US" sz="1200" b="1" i="0" u="none" strike="noStrike" kern="0" cap="none" spc="0" normalizeH="0" baseline="0" noProof="0" dirty="0" err="1">
                  <a:ln>
                    <a:noFill/>
                  </a:ln>
                  <a:solidFill>
                    <a:srgbClr val="000000"/>
                  </a:solidFill>
                  <a:effectLst/>
                  <a:uLnTx/>
                  <a:uFillTx/>
                  <a:latin typeface="Arial"/>
                  <a:ea typeface="+mn-ea"/>
                  <a:cs typeface="Arial" pitchFamily="34" charset="0"/>
                  <a:sym typeface="Arial"/>
                </a:rPr>
                <a:t>ethods</a:t>
              </a:r>
              <a:endPar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sp>
          <p:nvSpPr>
            <p:cNvPr id="47" name="Rectangle: Rounded Corners 46">
              <a:extLst>
                <a:ext uri="{FF2B5EF4-FFF2-40B4-BE49-F238E27FC236}">
                  <a16:creationId xmlns:a16="http://schemas.microsoft.com/office/drawing/2014/main" id="{C7D1994B-E21C-9FC4-5A7F-08896E1F8715}"/>
                </a:ext>
              </a:extLst>
            </p:cNvPr>
            <p:cNvSpPr/>
            <p:nvPr/>
          </p:nvSpPr>
          <p:spPr bwMode="gray">
            <a:xfrm>
              <a:off x="5234054" y="2715358"/>
              <a:ext cx="1242946" cy="630844"/>
            </a:xfrm>
            <a:prstGeom prst="roundRect">
              <a:avLst/>
            </a:prstGeom>
            <a:solidFill>
              <a:schemeClr val="bg2"/>
            </a:solidFill>
            <a:ln w="19050">
              <a:solidFill>
                <a:srgbClr val="000000"/>
              </a:solid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rPr>
                <a:t>Using traditional methods</a:t>
              </a:r>
            </a:p>
          </p:txBody>
        </p:sp>
        <p:sp>
          <p:nvSpPr>
            <p:cNvPr id="48" name="Rectangle: Rounded Corners 47">
              <a:extLst>
                <a:ext uri="{FF2B5EF4-FFF2-40B4-BE49-F238E27FC236}">
                  <a16:creationId xmlns:a16="http://schemas.microsoft.com/office/drawing/2014/main" id="{8AE71DFE-CF2B-A647-99B9-2C3B7FB47301}"/>
                </a:ext>
              </a:extLst>
            </p:cNvPr>
            <p:cNvSpPr/>
            <p:nvPr/>
          </p:nvSpPr>
          <p:spPr bwMode="gray">
            <a:xfrm>
              <a:off x="5234054" y="3390540"/>
              <a:ext cx="1242946" cy="630844"/>
            </a:xfrm>
            <a:prstGeom prst="roundRect">
              <a:avLst/>
            </a:prstGeom>
            <a:solidFill>
              <a:schemeClr val="bg2"/>
            </a:solidFill>
            <a:ln w="19050">
              <a:solidFill>
                <a:srgbClr val="000000"/>
              </a:solid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rPr>
                <a:t>Not using c</a:t>
              </a:r>
              <a:r>
                <a:rPr kumimoji="0" lang="en-US" sz="1200" b="1" i="0" u="none" strike="noStrike" kern="0" cap="none" spc="0" normalizeH="0" baseline="0" noProof="0" dirty="0" err="1">
                  <a:ln>
                    <a:noFill/>
                  </a:ln>
                  <a:solidFill>
                    <a:srgbClr val="FFFFFF"/>
                  </a:solidFill>
                  <a:effectLst/>
                  <a:uLnTx/>
                  <a:uFillTx/>
                  <a:latin typeface="Arial"/>
                  <a:ea typeface="+mn-ea"/>
                  <a:cs typeface="Arial" pitchFamily="34" charset="0"/>
                  <a:sym typeface="Arial"/>
                </a:rPr>
                <a:t>ontraceptives</a:t>
              </a:r>
              <a:endParaRPr kumimoji="0" lang="en-US" sz="1200" b="1" i="0" u="none" strike="noStrike" kern="0" cap="none" spc="0" normalizeH="0" baseline="0" noProof="0" dirty="0">
                <a:ln>
                  <a:noFill/>
                </a:ln>
                <a:solidFill>
                  <a:srgbClr val="FFFFFF"/>
                </a:solidFill>
                <a:effectLst/>
                <a:uLnTx/>
                <a:uFillTx/>
                <a:latin typeface="Arial"/>
                <a:ea typeface="+mn-ea"/>
                <a:cs typeface="Arial" pitchFamily="34" charset="0"/>
                <a:sym typeface="Arial"/>
              </a:endParaRPr>
            </a:p>
          </p:txBody>
        </p:sp>
        <p:cxnSp>
          <p:nvCxnSpPr>
            <p:cNvPr id="49" name="Elbow Connector 86">
              <a:extLst>
                <a:ext uri="{FF2B5EF4-FFF2-40B4-BE49-F238E27FC236}">
                  <a16:creationId xmlns:a16="http://schemas.microsoft.com/office/drawing/2014/main" id="{27723E08-EAF3-55D0-9734-4643348C90D8}"/>
                </a:ext>
              </a:extLst>
            </p:cNvPr>
            <p:cNvCxnSpPr/>
            <p:nvPr/>
          </p:nvCxnSpPr>
          <p:spPr>
            <a:xfrm>
              <a:off x="4882662" y="2720079"/>
              <a:ext cx="351392" cy="985883"/>
            </a:xfrm>
            <a:prstGeom prst="bentConnector3">
              <a:avLst/>
            </a:prstGeom>
            <a:noFill/>
            <a:ln w="9525" cap="flat" cmpd="sng" algn="ctr">
              <a:solidFill>
                <a:srgbClr val="FFFFFF">
                  <a:lumMod val="50000"/>
                </a:srgbClr>
              </a:solidFill>
              <a:prstDash val="solid"/>
            </a:ln>
            <a:effectLst/>
          </p:spPr>
        </p:cxnSp>
        <p:cxnSp>
          <p:nvCxnSpPr>
            <p:cNvPr id="50" name="Elbow Connector 87">
              <a:extLst>
                <a:ext uri="{FF2B5EF4-FFF2-40B4-BE49-F238E27FC236}">
                  <a16:creationId xmlns:a16="http://schemas.microsoft.com/office/drawing/2014/main" id="{B726CB97-76A2-CA08-C4ED-E5FD92910AA2}"/>
                </a:ext>
              </a:extLst>
            </p:cNvPr>
            <p:cNvCxnSpPr/>
            <p:nvPr/>
          </p:nvCxnSpPr>
          <p:spPr>
            <a:xfrm>
              <a:off x="4882662" y="2720079"/>
              <a:ext cx="351392" cy="310701"/>
            </a:xfrm>
            <a:prstGeom prst="bentConnector3">
              <a:avLst/>
            </a:prstGeom>
            <a:noFill/>
            <a:ln w="9525" cap="flat" cmpd="sng" algn="ctr">
              <a:solidFill>
                <a:srgbClr val="FFFFFF">
                  <a:lumMod val="50000"/>
                </a:srgbClr>
              </a:solidFill>
              <a:prstDash val="solid"/>
            </a:ln>
            <a:effectLst/>
          </p:spPr>
        </p:cxnSp>
        <p:cxnSp>
          <p:nvCxnSpPr>
            <p:cNvPr id="51" name="Elbow Connector 88">
              <a:extLst>
                <a:ext uri="{FF2B5EF4-FFF2-40B4-BE49-F238E27FC236}">
                  <a16:creationId xmlns:a16="http://schemas.microsoft.com/office/drawing/2014/main" id="{B3040F5C-D41F-E4F9-012B-D3FC824A7EE9}"/>
                </a:ext>
              </a:extLst>
            </p:cNvPr>
            <p:cNvCxnSpPr/>
            <p:nvPr/>
          </p:nvCxnSpPr>
          <p:spPr>
            <a:xfrm flipV="1">
              <a:off x="4882662" y="2340240"/>
              <a:ext cx="351392" cy="379839"/>
            </a:xfrm>
            <a:prstGeom prst="bentConnector3">
              <a:avLst/>
            </a:prstGeom>
            <a:noFill/>
            <a:ln w="9525" cap="flat" cmpd="sng" algn="ctr">
              <a:solidFill>
                <a:srgbClr val="FFFFFF">
                  <a:lumMod val="50000"/>
                </a:srgbClr>
              </a:solidFill>
              <a:prstDash val="solid"/>
            </a:ln>
            <a:effectLst/>
          </p:spPr>
        </p:cxnSp>
        <p:cxnSp>
          <p:nvCxnSpPr>
            <p:cNvPr id="52" name="Elbow Connector 89">
              <a:extLst>
                <a:ext uri="{FF2B5EF4-FFF2-40B4-BE49-F238E27FC236}">
                  <a16:creationId xmlns:a16="http://schemas.microsoft.com/office/drawing/2014/main" id="{9BA43A74-B0E8-EF5F-8956-665C987546B0}"/>
                </a:ext>
              </a:extLst>
            </p:cNvPr>
            <p:cNvCxnSpPr/>
            <p:nvPr/>
          </p:nvCxnSpPr>
          <p:spPr>
            <a:xfrm flipV="1">
              <a:off x="4882662" y="1649700"/>
              <a:ext cx="351392" cy="1070379"/>
            </a:xfrm>
            <a:prstGeom prst="bentConnector3">
              <a:avLst/>
            </a:prstGeom>
            <a:noFill/>
            <a:ln w="9525" cap="flat" cmpd="sng" algn="ctr">
              <a:solidFill>
                <a:srgbClr val="FFFFFF">
                  <a:lumMod val="50000"/>
                </a:srgbClr>
              </a:solidFill>
              <a:prstDash val="solid"/>
            </a:ln>
            <a:effectLst/>
          </p:spPr>
        </p:cxnSp>
        <p:sp>
          <p:nvSpPr>
            <p:cNvPr id="53" name="Rectangle: Rounded Corners 52">
              <a:extLst>
                <a:ext uri="{FF2B5EF4-FFF2-40B4-BE49-F238E27FC236}">
                  <a16:creationId xmlns:a16="http://schemas.microsoft.com/office/drawing/2014/main" id="{82539D5B-6E47-8593-E74F-83D2E953CCDE}"/>
                </a:ext>
              </a:extLst>
            </p:cNvPr>
            <p:cNvSpPr/>
            <p:nvPr/>
          </p:nvSpPr>
          <p:spPr bwMode="gray">
            <a:xfrm>
              <a:off x="6741091" y="2014269"/>
              <a:ext cx="2103504" cy="630845"/>
            </a:xfrm>
            <a:prstGeom prst="roundRect">
              <a:avLst/>
            </a:prstGeom>
            <a:solidFill>
              <a:schemeClr val="tx2"/>
            </a:solidFill>
            <a:ln w="9525">
              <a:noFill/>
              <a:miter lim="800000"/>
              <a:headEnd/>
              <a:tailEnd/>
            </a:ln>
            <a:effectLst/>
          </p:spPr>
          <p:txBody>
            <a:bodyPr rot="0" spcFirstLastPara="0" vertOverflow="overflow" horzOverflow="overflow" vert="horz" wrap="square" lIns="0" tIns="45720" rIns="45720" bIns="45720" numCol="1" spcCol="0" rtlCol="0" fromWordArt="0" anchor="ctr" anchorCtr="0" forceAA="0" compatLnSpc="1">
              <a:prstTxWarp prst="textNoShape">
                <a:avLst/>
              </a:prstTxWarp>
              <a:noAutofit/>
            </a:bodyPr>
            <a:lstStyle/>
            <a:p>
              <a:pPr marL="76200" marR="0" lvl="1" indent="0" algn="l" defTabSz="914400" rtl="0" eaLnBrk="1" fontAlgn="auto" latinLnBrk="0" hangingPunct="1">
                <a:lnSpc>
                  <a:spcPct val="100000"/>
                </a:lnSpc>
                <a:spcBef>
                  <a:spcPts val="0"/>
                </a:spcBef>
                <a:spcAft>
                  <a:spcPts val="0"/>
                </a:spcAft>
                <a:buClr>
                  <a:srgbClr val="000000"/>
                </a:buClr>
                <a:buSzPct val="65000"/>
                <a:buFont typeface="Arial"/>
                <a:buNone/>
                <a:tabLst/>
                <a:defRPr/>
              </a:pPr>
              <a:r>
                <a:rPr kumimoji="0" lang="en-US" sz="1200" b="0" i="1" u="none" strike="noStrike" kern="0" cap="none" spc="0" normalizeH="0" baseline="0" noProof="0" dirty="0">
                  <a:ln>
                    <a:noFill/>
                  </a:ln>
                  <a:solidFill>
                    <a:srgbClr val="000000"/>
                  </a:solidFill>
                  <a:effectLst/>
                  <a:uLnTx/>
                  <a:uFillTx/>
                  <a:latin typeface="Arial"/>
                  <a:ea typeface="+mn-ea"/>
                  <a:cs typeface="Arial" pitchFamily="34" charset="0"/>
                  <a:sym typeface="Arial"/>
                </a:rPr>
                <a:t>Use condoms, OCPs, IUDs, ICs, ECPs, LAM</a:t>
              </a:r>
              <a:r>
                <a:rPr kumimoji="0" lang="en-US" sz="1200" b="0" i="1" u="none" strike="noStrike" kern="0" cap="none" spc="0" normalizeH="0" baseline="30000" noProof="0" dirty="0">
                  <a:ln>
                    <a:noFill/>
                  </a:ln>
                  <a:solidFill>
                    <a:srgbClr val="000000"/>
                  </a:solidFill>
                  <a:effectLst/>
                  <a:uLnTx/>
                  <a:uFillTx/>
                  <a:latin typeface="Arial"/>
                  <a:ea typeface="+mn-ea"/>
                  <a:cs typeface="Arial" pitchFamily="34" charset="0"/>
                  <a:sym typeface="Arial"/>
                </a:rPr>
                <a:t>1</a:t>
              </a:r>
              <a:r>
                <a:rPr kumimoji="0" lang="en-US" sz="1200" b="0" i="1" u="none" strike="noStrike" kern="0" cap="none" spc="0" normalizeH="0" baseline="0" noProof="0" dirty="0">
                  <a:ln>
                    <a:noFill/>
                  </a:ln>
                  <a:solidFill>
                    <a:srgbClr val="000000"/>
                  </a:solidFill>
                  <a:effectLst/>
                  <a:uLnTx/>
                  <a:uFillTx/>
                  <a:latin typeface="Arial"/>
                  <a:ea typeface="+mn-ea"/>
                  <a:cs typeface="Arial" pitchFamily="34" charset="0"/>
                  <a:sym typeface="Arial"/>
                </a:rPr>
                <a:t>, SDM</a:t>
              </a:r>
              <a:r>
                <a:rPr kumimoji="0" lang="en-US" sz="1200" b="0" i="1" u="none" strike="noStrike" kern="0" cap="none" spc="0" normalizeH="0" baseline="30000" noProof="0" dirty="0">
                  <a:ln>
                    <a:noFill/>
                  </a:ln>
                  <a:solidFill>
                    <a:srgbClr val="000000"/>
                  </a:solidFill>
                  <a:effectLst/>
                  <a:uLnTx/>
                  <a:uFillTx/>
                  <a:latin typeface="Arial"/>
                  <a:ea typeface="+mn-ea"/>
                  <a:cs typeface="Arial" pitchFamily="34" charset="0"/>
                  <a:sym typeface="Arial"/>
                </a:rPr>
                <a:t>2</a:t>
              </a:r>
              <a:r>
                <a:rPr kumimoji="0" lang="en-US" sz="1200" b="0" i="1" u="none" strike="noStrike" kern="0" cap="none" spc="0" normalizeH="0" baseline="0" noProof="0" dirty="0">
                  <a:ln>
                    <a:noFill/>
                  </a:ln>
                  <a:solidFill>
                    <a:srgbClr val="000000"/>
                  </a:solidFill>
                  <a:effectLst/>
                  <a:uLnTx/>
                  <a:uFillTx/>
                  <a:latin typeface="Arial"/>
                  <a:ea typeface="+mn-ea"/>
                  <a:cs typeface="Arial" pitchFamily="34" charset="0"/>
                  <a:sym typeface="Arial"/>
                </a:rPr>
                <a:t>, other modern methods</a:t>
              </a:r>
              <a:endParaRPr kumimoji="0" lang="en-US" sz="1200" b="0" i="1" u="none" strike="noStrike" kern="0" cap="none" spc="0" normalizeH="0" baseline="30000" noProof="0" dirty="0">
                <a:ln>
                  <a:noFill/>
                </a:ln>
                <a:solidFill>
                  <a:srgbClr val="000000"/>
                </a:solidFill>
                <a:effectLst/>
                <a:uLnTx/>
                <a:uFillTx/>
                <a:latin typeface="Arial"/>
                <a:ea typeface="+mn-ea"/>
                <a:cs typeface="Arial" pitchFamily="34" charset="0"/>
                <a:sym typeface="Arial"/>
              </a:endParaRPr>
            </a:p>
          </p:txBody>
        </p:sp>
        <p:sp>
          <p:nvSpPr>
            <p:cNvPr id="54" name="Rectangle: Rounded Corners 53">
              <a:extLst>
                <a:ext uri="{FF2B5EF4-FFF2-40B4-BE49-F238E27FC236}">
                  <a16:creationId xmlns:a16="http://schemas.microsoft.com/office/drawing/2014/main" id="{2312C49D-B89A-D69B-8F4A-32C19CBBA37C}"/>
                </a:ext>
              </a:extLst>
            </p:cNvPr>
            <p:cNvSpPr/>
            <p:nvPr/>
          </p:nvSpPr>
          <p:spPr bwMode="gray">
            <a:xfrm>
              <a:off x="6741091" y="2696865"/>
              <a:ext cx="2103504" cy="630845"/>
            </a:xfrm>
            <a:prstGeom prst="roundRect">
              <a:avLst/>
            </a:prstGeom>
            <a:solidFill>
              <a:schemeClr val="bg2"/>
            </a:solidFill>
            <a:ln w="9525">
              <a:noFill/>
              <a:miter lim="800000"/>
              <a:headEnd/>
              <a:tailEnd/>
            </a:ln>
            <a:effectLst/>
          </p:spPr>
          <p:txBody>
            <a:bodyPr rot="0" spcFirstLastPara="0" vertOverflow="overflow" horzOverflow="overflow" vert="horz" wrap="square" lIns="0" tIns="45720" rIns="45720" bIns="45720" numCol="1" spcCol="0" rtlCol="0" fromWordArt="0" anchor="ctr" anchorCtr="0" forceAA="0" compatLnSpc="1">
              <a:prstTxWarp prst="textNoShape">
                <a:avLst/>
              </a:prstTxWarp>
              <a:noAutofit/>
            </a:bodyPr>
            <a:lstStyle/>
            <a:p>
              <a:pPr marL="76200" marR="0" lvl="1" indent="0" algn="l" defTabSz="914400" rtl="0" eaLnBrk="1" fontAlgn="auto" latinLnBrk="0" hangingPunct="1">
                <a:lnSpc>
                  <a:spcPct val="100000"/>
                </a:lnSpc>
                <a:spcBef>
                  <a:spcPts val="0"/>
                </a:spcBef>
                <a:spcAft>
                  <a:spcPts val="0"/>
                </a:spcAft>
                <a:buClrTx/>
                <a:buSzPct val="65000"/>
                <a:buFontTx/>
                <a:buNone/>
                <a:tabLst/>
                <a:defRPr/>
              </a:pPr>
              <a:r>
                <a:rPr kumimoji="0" lang="en-US" sz="1200" b="0" i="1" u="none" strike="noStrike" kern="0" cap="none" spc="0" normalizeH="0" baseline="0" noProof="0" dirty="0">
                  <a:ln>
                    <a:noFill/>
                  </a:ln>
                  <a:solidFill>
                    <a:srgbClr val="FFFFFF"/>
                  </a:solidFill>
                  <a:effectLst/>
                  <a:uLnTx/>
                  <a:uFillTx/>
                  <a:latin typeface="Arial"/>
                  <a:ea typeface="+mn-ea"/>
                  <a:cs typeface="Arial" pitchFamily="34" charset="0"/>
                  <a:sym typeface="Arial"/>
                </a:rPr>
                <a:t>Use periodic abstinence, withdrawal and other traditional methods</a:t>
              </a:r>
            </a:p>
          </p:txBody>
        </p:sp>
        <p:sp>
          <p:nvSpPr>
            <p:cNvPr id="55" name="Rectangle: Rounded Corners 54">
              <a:extLst>
                <a:ext uri="{FF2B5EF4-FFF2-40B4-BE49-F238E27FC236}">
                  <a16:creationId xmlns:a16="http://schemas.microsoft.com/office/drawing/2014/main" id="{486A2482-BCD6-9E18-8109-3B276156D58D}"/>
                </a:ext>
              </a:extLst>
            </p:cNvPr>
            <p:cNvSpPr/>
            <p:nvPr/>
          </p:nvSpPr>
          <p:spPr bwMode="gray">
            <a:xfrm>
              <a:off x="6741091" y="3369028"/>
              <a:ext cx="2103504" cy="630845"/>
            </a:xfrm>
            <a:prstGeom prst="roundRect">
              <a:avLst/>
            </a:prstGeom>
            <a:solidFill>
              <a:schemeClr val="bg2"/>
            </a:solidFill>
            <a:ln w="9525">
              <a:noFill/>
              <a:miter lim="800000"/>
              <a:headEnd/>
              <a:tailEnd/>
            </a:ln>
            <a:effectLst/>
          </p:spPr>
          <p:txBody>
            <a:bodyPr rot="0" spcFirstLastPara="0" vertOverflow="overflow" horzOverflow="overflow" vert="horz" wrap="square" lIns="0" tIns="45720" rIns="45720" bIns="45720" numCol="1" spcCol="0" rtlCol="0" fromWordArt="0" anchor="ctr" anchorCtr="0" forceAA="0" compatLnSpc="1">
              <a:prstTxWarp prst="textNoShape">
                <a:avLst/>
              </a:prstTxWarp>
              <a:noAutofit/>
            </a:bodyPr>
            <a:lstStyle/>
            <a:p>
              <a:pPr marL="76200" marR="0" lvl="1" indent="0" algn="l" defTabSz="914400" rtl="0" eaLnBrk="1" fontAlgn="auto" latinLnBrk="0" hangingPunct="1">
                <a:lnSpc>
                  <a:spcPct val="100000"/>
                </a:lnSpc>
                <a:spcBef>
                  <a:spcPts val="0"/>
                </a:spcBef>
                <a:spcAft>
                  <a:spcPts val="0"/>
                </a:spcAft>
                <a:buClrTx/>
                <a:buSzPct val="65000"/>
                <a:buFontTx/>
                <a:buNone/>
                <a:tabLst/>
                <a:defRPr/>
              </a:pPr>
              <a:r>
                <a:rPr kumimoji="0" lang="en-US" sz="1200" b="0" i="1" u="none" strike="noStrike" kern="0" cap="none" spc="0" normalizeH="0" baseline="0" noProof="0" dirty="0">
                  <a:ln>
                    <a:noFill/>
                  </a:ln>
                  <a:solidFill>
                    <a:srgbClr val="FFFFFF"/>
                  </a:solidFill>
                  <a:effectLst/>
                  <a:uLnTx/>
                  <a:uFillTx/>
                  <a:latin typeface="Arial"/>
                  <a:ea typeface="+mn-ea"/>
                  <a:cs typeface="Arial" pitchFamily="34" charset="0"/>
                  <a:sym typeface="Arial"/>
                </a:rPr>
                <a:t>Do not use any contraceptive method (modern or traditional)</a:t>
              </a:r>
            </a:p>
          </p:txBody>
        </p:sp>
        <p:sp>
          <p:nvSpPr>
            <p:cNvPr id="60" name="Rectangle: Rounded Corners 59">
              <a:extLst>
                <a:ext uri="{FF2B5EF4-FFF2-40B4-BE49-F238E27FC236}">
                  <a16:creationId xmlns:a16="http://schemas.microsoft.com/office/drawing/2014/main" id="{9579AAD3-0FA2-30A0-554D-9BDA15FEDB06}"/>
                </a:ext>
              </a:extLst>
            </p:cNvPr>
            <p:cNvSpPr/>
            <p:nvPr/>
          </p:nvSpPr>
          <p:spPr bwMode="gray">
            <a:xfrm>
              <a:off x="5234054" y="1334278"/>
              <a:ext cx="1242946" cy="630844"/>
            </a:xfrm>
            <a:prstGeom prst="roundRect">
              <a:avLst/>
            </a:prstGeom>
            <a:solidFill>
              <a:schemeClr val="tx2"/>
            </a:solidFill>
            <a:ln w="19050">
              <a:solidFill>
                <a:srgbClr val="000000"/>
              </a:solid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rPr>
                <a:t>Using permanent m</a:t>
              </a:r>
              <a:r>
                <a:rPr kumimoji="0" lang="en-US" sz="1200" b="1" i="0" u="none" strike="noStrike" kern="0" cap="none" spc="0" normalizeH="0" baseline="0" noProof="0" dirty="0" err="1">
                  <a:ln>
                    <a:noFill/>
                  </a:ln>
                  <a:solidFill>
                    <a:srgbClr val="000000"/>
                  </a:solidFill>
                  <a:effectLst/>
                  <a:uLnTx/>
                  <a:uFillTx/>
                  <a:latin typeface="Arial"/>
                  <a:ea typeface="+mn-ea"/>
                  <a:cs typeface="Arial" pitchFamily="34" charset="0"/>
                  <a:sym typeface="Arial"/>
                </a:rPr>
                <a:t>ethods</a:t>
              </a:r>
              <a:endPar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grpSp>
          <p:nvGrpSpPr>
            <p:cNvPr id="61" name="Group 60">
              <a:extLst>
                <a:ext uri="{FF2B5EF4-FFF2-40B4-BE49-F238E27FC236}">
                  <a16:creationId xmlns:a16="http://schemas.microsoft.com/office/drawing/2014/main" id="{AB2F9D17-F835-0E5C-824B-8089330ABB4D}"/>
                </a:ext>
              </a:extLst>
            </p:cNvPr>
            <p:cNvGrpSpPr/>
            <p:nvPr/>
          </p:nvGrpSpPr>
          <p:grpSpPr>
            <a:xfrm>
              <a:off x="255931" y="1534430"/>
              <a:ext cx="1557042" cy="805811"/>
              <a:chOff x="7556296" y="695285"/>
              <a:chExt cx="1557042" cy="805811"/>
            </a:xfrm>
          </p:grpSpPr>
          <p:sp>
            <p:nvSpPr>
              <p:cNvPr id="62" name="Rectangle 61">
                <a:extLst>
                  <a:ext uri="{FF2B5EF4-FFF2-40B4-BE49-F238E27FC236}">
                    <a16:creationId xmlns:a16="http://schemas.microsoft.com/office/drawing/2014/main" id="{D297BA31-7821-B051-444C-FAF3112F5108}"/>
                  </a:ext>
                </a:extLst>
              </p:cNvPr>
              <p:cNvSpPr/>
              <p:nvPr/>
            </p:nvSpPr>
            <p:spPr bwMode="gray">
              <a:xfrm>
                <a:off x="7556296" y="782498"/>
                <a:ext cx="257175" cy="133350"/>
              </a:xfrm>
              <a:prstGeom prst="rect">
                <a:avLst/>
              </a:prstGeom>
              <a:solidFill>
                <a:srgbClr val="FFFFFF"/>
              </a:solidFill>
              <a:ln w="38100">
                <a:solidFill>
                  <a:srgbClr val="000000"/>
                </a:solidFill>
                <a:miter lim="800000"/>
                <a:headEnd/>
                <a:tailEnd/>
              </a:ln>
              <a:effectLst/>
            </p:spPr>
            <p:txBody>
              <a:bodyPr vert="horz" wrap="square" lIns="45720" tIns="45720" rIns="45720"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sp>
            <p:nvSpPr>
              <p:cNvPr id="63" name="Rectangle 62">
                <a:extLst>
                  <a:ext uri="{FF2B5EF4-FFF2-40B4-BE49-F238E27FC236}">
                    <a16:creationId xmlns:a16="http://schemas.microsoft.com/office/drawing/2014/main" id="{03C6E4D4-ACAC-3142-8D87-572AA640E01D}"/>
                  </a:ext>
                </a:extLst>
              </p:cNvPr>
              <p:cNvSpPr/>
              <p:nvPr/>
            </p:nvSpPr>
            <p:spPr bwMode="gray">
              <a:xfrm>
                <a:off x="7556296" y="1075122"/>
                <a:ext cx="257175" cy="133350"/>
              </a:xfrm>
              <a:prstGeom prst="rect">
                <a:avLst/>
              </a:prstGeom>
              <a:solidFill>
                <a:schemeClr val="bg2"/>
              </a:solidFill>
              <a:ln w="19050">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sp>
            <p:nvSpPr>
              <p:cNvPr id="64" name="Rectangle 63">
                <a:extLst>
                  <a:ext uri="{FF2B5EF4-FFF2-40B4-BE49-F238E27FC236}">
                    <a16:creationId xmlns:a16="http://schemas.microsoft.com/office/drawing/2014/main" id="{945F6941-D6F9-9878-7D6C-4CBB070181DD}"/>
                  </a:ext>
                </a:extLst>
              </p:cNvPr>
              <p:cNvSpPr/>
              <p:nvPr/>
            </p:nvSpPr>
            <p:spPr bwMode="gray">
              <a:xfrm>
                <a:off x="7556296" y="1367746"/>
                <a:ext cx="257175" cy="133350"/>
              </a:xfrm>
              <a:prstGeom prst="rect">
                <a:avLst/>
              </a:prstGeom>
              <a:solidFill>
                <a:schemeClr val="tx2"/>
              </a:solidFill>
              <a:ln w="19050">
                <a:noFill/>
                <a:miter lim="800000"/>
                <a:headEnd/>
                <a:tailEnd/>
              </a:ln>
              <a:effectLst/>
            </p:spPr>
            <p:txBody>
              <a:bodyPr vert="horz" wrap="square" lIns="45720" tIns="45720" rIns="45720"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srgbClr val="000000"/>
                  </a:solidFill>
                  <a:effectLst/>
                  <a:uLnTx/>
                  <a:uFillTx/>
                  <a:latin typeface="Arial"/>
                  <a:ea typeface="+mn-ea"/>
                  <a:cs typeface="Arial" pitchFamily="34" charset="0"/>
                  <a:sym typeface="Arial"/>
                </a:endParaRPr>
              </a:p>
            </p:txBody>
          </p:sp>
          <p:sp>
            <p:nvSpPr>
              <p:cNvPr id="66" name="TextBox 65">
                <a:extLst>
                  <a:ext uri="{FF2B5EF4-FFF2-40B4-BE49-F238E27FC236}">
                    <a16:creationId xmlns:a16="http://schemas.microsoft.com/office/drawing/2014/main" id="{9EC736BF-7B20-5ABA-0C25-D595243F8F30}"/>
                  </a:ext>
                </a:extLst>
              </p:cNvPr>
              <p:cNvSpPr txBox="1"/>
              <p:nvPr/>
            </p:nvSpPr>
            <p:spPr>
              <a:xfrm>
                <a:off x="7893452" y="695285"/>
                <a:ext cx="1219886" cy="307777"/>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a:ea typeface="+mn-ea"/>
                    <a:cs typeface="Arial"/>
                    <a:sym typeface="Arial"/>
                  </a:rPr>
                  <a:t>Population in need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a:ea typeface="+mn-ea"/>
                    <a:cs typeface="Arial"/>
                    <a:sym typeface="Arial"/>
                  </a:rPr>
                  <a:t>Focus of this analysis</a:t>
                </a:r>
              </a:p>
            </p:txBody>
          </p:sp>
          <p:sp>
            <p:nvSpPr>
              <p:cNvPr id="67" name="TextBox 66">
                <a:extLst>
                  <a:ext uri="{FF2B5EF4-FFF2-40B4-BE49-F238E27FC236}">
                    <a16:creationId xmlns:a16="http://schemas.microsoft.com/office/drawing/2014/main" id="{3ED2AF78-921C-5009-C26A-C0BF42748704}"/>
                  </a:ext>
                </a:extLst>
              </p:cNvPr>
              <p:cNvSpPr txBox="1"/>
              <p:nvPr/>
            </p:nvSpPr>
            <p:spPr>
              <a:xfrm>
                <a:off x="7893452" y="1090502"/>
                <a:ext cx="304571" cy="153888"/>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a:ea typeface="+mn-ea"/>
                    <a:cs typeface="Arial"/>
                    <a:sym typeface="Arial"/>
                  </a:rPr>
                  <a:t>Need</a:t>
                </a:r>
              </a:p>
            </p:txBody>
          </p:sp>
          <p:sp>
            <p:nvSpPr>
              <p:cNvPr id="68" name="TextBox 67">
                <a:extLst>
                  <a:ext uri="{FF2B5EF4-FFF2-40B4-BE49-F238E27FC236}">
                    <a16:creationId xmlns:a16="http://schemas.microsoft.com/office/drawing/2014/main" id="{E8D45F2B-43AD-E1A0-578E-6BFF350D31D6}"/>
                  </a:ext>
                </a:extLst>
              </p:cNvPr>
              <p:cNvSpPr txBox="1"/>
              <p:nvPr/>
            </p:nvSpPr>
            <p:spPr>
              <a:xfrm>
                <a:off x="7893452" y="1331830"/>
                <a:ext cx="335028" cy="153888"/>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a:ea typeface="+mn-ea"/>
                    <a:cs typeface="Arial"/>
                    <a:sym typeface="Arial"/>
                  </a:rPr>
                  <a:t>Users</a:t>
                </a:r>
              </a:p>
            </p:txBody>
          </p:sp>
        </p:grpSp>
      </p:grpSp>
    </p:spTree>
    <p:extLst>
      <p:ext uri="{BB962C8B-B14F-4D97-AF65-F5344CB8AC3E}">
        <p14:creationId xmlns:p14="http://schemas.microsoft.com/office/powerpoint/2010/main" val="21145770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nvPr>
        </p:nvGraphicFramePr>
        <p:xfrm>
          <a:off x="1525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7" name="Object 6" hidden="1"/>
                      <p:cNvPicPr/>
                      <p:nvPr/>
                    </p:nvPicPr>
                    <p:blipFill>
                      <a:blip r:embed="rId4"/>
                      <a:stretch>
                        <a:fillRect/>
                      </a:stretch>
                    </p:blipFill>
                    <p:spPr>
                      <a:xfrm>
                        <a:off x="1525589" y="1589"/>
                        <a:ext cx="1587" cy="1587"/>
                      </a:xfrm>
                      <a:prstGeom prst="rect">
                        <a:avLst/>
                      </a:prstGeom>
                    </p:spPr>
                  </p:pic>
                </p:oleObj>
              </mc:Fallback>
            </mc:AlternateContent>
          </a:graphicData>
        </a:graphic>
      </p:graphicFrame>
      <p:sp>
        <p:nvSpPr>
          <p:cNvPr id="2" name="Title 1"/>
          <p:cNvSpPr>
            <a:spLocks noGrp="1"/>
          </p:cNvSpPr>
          <p:nvPr>
            <p:ph type="title"/>
          </p:nvPr>
        </p:nvSpPr>
        <p:spPr>
          <a:xfrm>
            <a:off x="462501" y="297515"/>
            <a:ext cx="11388840" cy="769286"/>
          </a:xfrm>
        </p:spPr>
        <p:txBody>
          <a:bodyPr>
            <a:normAutofit fontScale="90000"/>
          </a:bodyPr>
          <a:lstStyle/>
          <a:p>
            <a:r>
              <a:rPr lang="en-US" dirty="0">
                <a:latin typeface="Gill Sans MT" panose="020B0502020104020203" pitchFamily="34" charset="77"/>
              </a:rPr>
              <a:t>Nepal: Understanding the size of Use/Need among women of reproductive age</a:t>
            </a:r>
          </a:p>
        </p:txBody>
      </p:sp>
      <p:sp>
        <p:nvSpPr>
          <p:cNvPr id="149" name="Rectangle 6"/>
          <p:cNvSpPr>
            <a:spLocks noGrp="1" noChangeArrowheads="1"/>
          </p:cNvSpPr>
          <p:nvPr>
            <p:ph type="sldNum" idx="12"/>
          </p:nvPr>
        </p:nvSpPr>
        <p:spPr bwMode="auto">
          <a:xfrm>
            <a:off x="11280901" y="6393515"/>
            <a:ext cx="451899" cy="182880"/>
          </a:xfrm>
          <a:prstGeom prst="rect">
            <a:avLst/>
          </a:prstGeom>
          <a:noFill/>
          <a:ln>
            <a:noFill/>
          </a:ln>
          <a:effectLst/>
        </p:spPr>
        <p:txBody>
          <a:bodyPr spcFirstLastPara="1" vert="horz" wrap="square" lIns="0" tIns="0" rIns="0" bIns="0" numCol="1" anchor="t" anchorCtr="0" compatLnSpc="1">
            <a:prstTxWarp prst="textNoShape">
              <a:avLst/>
            </a:prstTxWarp>
            <a:noAutofit/>
          </a:bodyPr>
          <a:lstStyle>
            <a:defPPr>
              <a:defRPr lang="en-US"/>
            </a:defPPr>
            <a:lvl1pPr marL="0" marR="0" lvl="0" indent="0" algn="r" defTabSz="914400" rtl="0" eaLnBrk="1" latinLnBrk="0" hangingPunct="1">
              <a:spcBef>
                <a:spcPts val="0"/>
              </a:spcBef>
              <a:buNone/>
              <a:defRPr sz="1100" kern="1200">
                <a:solidFill>
                  <a:schemeClr val="dk2"/>
                </a:solidFill>
                <a:latin typeface="Gill Sans"/>
                <a:ea typeface="Gill Sans"/>
                <a:cs typeface="Gill Sans"/>
                <a:sym typeface="Gill Sans"/>
              </a:defRPr>
            </a:lvl1pPr>
            <a:lvl2pPr marL="0" marR="0" lvl="1" indent="0" algn="r" defTabSz="914400" rtl="0" eaLnBrk="1" latinLnBrk="0" hangingPunct="1">
              <a:spcBef>
                <a:spcPts val="0"/>
              </a:spcBef>
              <a:buNone/>
              <a:defRPr sz="1100" kern="1200">
                <a:solidFill>
                  <a:schemeClr val="dk2"/>
                </a:solidFill>
                <a:latin typeface="Gill Sans"/>
                <a:ea typeface="Gill Sans"/>
                <a:cs typeface="Gill Sans"/>
                <a:sym typeface="Gill Sans"/>
              </a:defRPr>
            </a:lvl2pPr>
            <a:lvl3pPr marL="0" marR="0" lvl="2" indent="0" algn="r" defTabSz="914400" rtl="0" eaLnBrk="1" latinLnBrk="0" hangingPunct="1">
              <a:spcBef>
                <a:spcPts val="0"/>
              </a:spcBef>
              <a:buNone/>
              <a:defRPr sz="1100" kern="1200">
                <a:solidFill>
                  <a:schemeClr val="dk2"/>
                </a:solidFill>
                <a:latin typeface="Gill Sans"/>
                <a:ea typeface="Gill Sans"/>
                <a:cs typeface="Gill Sans"/>
                <a:sym typeface="Gill Sans"/>
              </a:defRPr>
            </a:lvl3pPr>
            <a:lvl4pPr marL="0" marR="0" lvl="3" indent="0" algn="r" defTabSz="914400" rtl="0" eaLnBrk="1" latinLnBrk="0" hangingPunct="1">
              <a:spcBef>
                <a:spcPts val="0"/>
              </a:spcBef>
              <a:buNone/>
              <a:defRPr sz="1100" kern="1200">
                <a:solidFill>
                  <a:schemeClr val="dk2"/>
                </a:solidFill>
                <a:latin typeface="Gill Sans"/>
                <a:ea typeface="Gill Sans"/>
                <a:cs typeface="Gill Sans"/>
                <a:sym typeface="Gill Sans"/>
              </a:defRPr>
            </a:lvl4pPr>
            <a:lvl5pPr marL="0" marR="0" lvl="4" indent="0" algn="r" defTabSz="914400" rtl="0" eaLnBrk="1" latinLnBrk="0" hangingPunct="1">
              <a:spcBef>
                <a:spcPts val="0"/>
              </a:spcBef>
              <a:buNone/>
              <a:defRPr sz="1100" kern="1200">
                <a:solidFill>
                  <a:schemeClr val="dk2"/>
                </a:solidFill>
                <a:latin typeface="Gill Sans"/>
                <a:ea typeface="Gill Sans"/>
                <a:cs typeface="Gill Sans"/>
                <a:sym typeface="Gill Sans"/>
              </a:defRPr>
            </a:lvl5pPr>
            <a:lvl6pPr marL="0" marR="0" lvl="5" indent="0" algn="r" defTabSz="914400" rtl="0" eaLnBrk="1" latinLnBrk="0" hangingPunct="1">
              <a:spcBef>
                <a:spcPts val="0"/>
              </a:spcBef>
              <a:buNone/>
              <a:defRPr sz="1100" kern="1200">
                <a:solidFill>
                  <a:schemeClr val="dk2"/>
                </a:solidFill>
                <a:latin typeface="Gill Sans"/>
                <a:ea typeface="Gill Sans"/>
                <a:cs typeface="Gill Sans"/>
                <a:sym typeface="Gill Sans"/>
              </a:defRPr>
            </a:lvl6pPr>
            <a:lvl7pPr marL="0" marR="0" lvl="6" indent="0" algn="r" defTabSz="914400" rtl="0" eaLnBrk="1" latinLnBrk="0" hangingPunct="1">
              <a:spcBef>
                <a:spcPts val="0"/>
              </a:spcBef>
              <a:buNone/>
              <a:defRPr sz="1100" kern="1200">
                <a:solidFill>
                  <a:schemeClr val="dk2"/>
                </a:solidFill>
                <a:latin typeface="Gill Sans"/>
                <a:ea typeface="Gill Sans"/>
                <a:cs typeface="Gill Sans"/>
                <a:sym typeface="Gill Sans"/>
              </a:defRPr>
            </a:lvl7pPr>
            <a:lvl8pPr marL="0" marR="0" lvl="7" indent="0" algn="r" defTabSz="914400" rtl="0" eaLnBrk="1" latinLnBrk="0" hangingPunct="1">
              <a:spcBef>
                <a:spcPts val="0"/>
              </a:spcBef>
              <a:buNone/>
              <a:defRPr sz="1100" kern="1200">
                <a:solidFill>
                  <a:schemeClr val="dk2"/>
                </a:solidFill>
                <a:latin typeface="Gill Sans"/>
                <a:ea typeface="Gill Sans"/>
                <a:cs typeface="Gill Sans"/>
                <a:sym typeface="Gill Sans"/>
              </a:defRPr>
            </a:lvl8pPr>
            <a:lvl9pPr marL="0" marR="0" lvl="8" indent="0" algn="r" defTabSz="914400" rtl="0" eaLnBrk="1" latinLnBrk="0" hangingPunct="1">
              <a:spcBef>
                <a:spcPts val="0"/>
              </a:spcBef>
              <a:buNone/>
              <a:defRPr sz="1100" kern="1200">
                <a:solidFill>
                  <a:schemeClr val="dk2"/>
                </a:solidFill>
                <a:latin typeface="Gill Sans"/>
                <a:ea typeface="Gill Sans"/>
                <a:cs typeface="Gill Sans"/>
                <a:sym typeface="Gill Sans"/>
              </a:defRPr>
            </a:lvl9pPr>
          </a:lstStyle>
          <a:p>
            <a:pPr marL="0" marR="0" lvl="0" indent="0" algn="ctr" defTabSz="914400" rtl="0" eaLnBrk="0" fontAlgn="base" latinLnBrk="0" hangingPunct="0">
              <a:lnSpc>
                <a:spcPct val="100000"/>
              </a:lnSpc>
              <a:spcBef>
                <a:spcPct val="0"/>
              </a:spcBef>
              <a:spcAft>
                <a:spcPct val="0"/>
              </a:spcAft>
              <a:buClr>
                <a:srgbClr val="000000"/>
              </a:buClr>
              <a:buSzTx/>
              <a:buFont typeface="Arial"/>
              <a:buNone/>
              <a:tabLst/>
              <a:defRPr/>
            </a:pPr>
            <a:fld id="{00000000-1234-1234-1234-123412341234}" type="slidenum">
              <a:rPr kumimoji="0" lang="en-US" sz="1100" b="0" i="0" u="none" strike="noStrike" kern="1200" cap="none" spc="0" normalizeH="0" baseline="0" noProof="0" smtClean="0">
                <a:ln>
                  <a:noFill/>
                </a:ln>
                <a:solidFill>
                  <a:srgbClr val="112E38"/>
                </a:solidFill>
                <a:effectLst/>
                <a:uLnTx/>
                <a:uFillTx/>
                <a:latin typeface="Gill Sans MT" panose="020B0502020104020203"/>
                <a:sym typeface="Gill Sans"/>
              </a:rPr>
              <a:pPr marL="0" marR="0" lvl="0" indent="0" algn="ctr" defTabSz="914400" rtl="0" eaLnBrk="0" fontAlgn="base" latinLnBrk="0" hangingPunct="0">
                <a:lnSpc>
                  <a:spcPct val="100000"/>
                </a:lnSpc>
                <a:spcBef>
                  <a:spcPct val="0"/>
                </a:spcBef>
                <a:spcAft>
                  <a:spcPct val="0"/>
                </a:spcAft>
                <a:buClr>
                  <a:srgbClr val="000000"/>
                </a:buClr>
                <a:buSzTx/>
                <a:buFont typeface="Arial"/>
                <a:buNone/>
                <a:tabLst/>
                <a:defRPr/>
              </a:pPr>
              <a:t>12</a:t>
            </a:fld>
            <a:endParaRPr kumimoji="0" lang="en-US" sz="800" b="0" i="0" u="none" strike="noStrike" kern="1200" cap="none" spc="0" normalizeH="0" baseline="0" noProof="0" dirty="0">
              <a:ln>
                <a:noFill/>
              </a:ln>
              <a:solidFill>
                <a:srgbClr val="112E38"/>
              </a:solidFill>
              <a:effectLst/>
              <a:uLnTx/>
              <a:uFillTx/>
              <a:latin typeface="Gill Sans MT" panose="020B0502020104020203"/>
              <a:ea typeface="+mn-ea"/>
              <a:cs typeface="+mn-cs"/>
              <a:sym typeface="Gill Sans"/>
            </a:endParaRPr>
          </a:p>
        </p:txBody>
      </p:sp>
      <p:sp>
        <p:nvSpPr>
          <p:cNvPr id="114" name="Rectangle: Rounded Corners 113"/>
          <p:cNvSpPr/>
          <p:nvPr/>
        </p:nvSpPr>
        <p:spPr bwMode="gray">
          <a:xfrm>
            <a:off x="1654410" y="3468255"/>
            <a:ext cx="1312809" cy="1513748"/>
          </a:xfrm>
          <a:prstGeom prst="roundRect">
            <a:avLst/>
          </a:prstGeom>
          <a:noFill/>
          <a:ln w="3175">
            <a:solidFill>
              <a:schemeClr val="tx2"/>
            </a:solid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prstClr val="black"/>
                </a:solidFill>
                <a:effectLst/>
                <a:uLnTx/>
                <a:uFillTx/>
                <a:latin typeface="Gill Sans MT" panose="020B0502020104020203"/>
                <a:ea typeface="+mn-ea"/>
                <a:cs typeface="Arial" pitchFamily="34" charset="0"/>
                <a:sym typeface="Arial"/>
              </a:rPr>
              <a:t> Women of reproductive age (15-49 years)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prstClr val="black"/>
                </a:solidFill>
                <a:effectLst/>
                <a:uLnTx/>
                <a:uFillTx/>
                <a:latin typeface="Gill Sans MT" panose="020B0502020104020203"/>
                <a:ea typeface="+mn-ea"/>
                <a:cs typeface="Arial" pitchFamily="34" charset="0"/>
                <a:sym typeface="Arial"/>
              </a:rPr>
              <a:t>8.2 Mn</a:t>
            </a:r>
          </a:p>
        </p:txBody>
      </p:sp>
      <p:sp>
        <p:nvSpPr>
          <p:cNvPr id="119" name="Rectangle: Rounded Corners 118"/>
          <p:cNvSpPr/>
          <p:nvPr/>
        </p:nvSpPr>
        <p:spPr bwMode="gray">
          <a:xfrm>
            <a:off x="3668979" y="4498740"/>
            <a:ext cx="1242946" cy="728708"/>
          </a:xfrm>
          <a:prstGeom prst="roundRect">
            <a:avLst/>
          </a:prstGeom>
          <a:solidFill>
            <a:schemeClr val="accent4"/>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Pregnant / Infertile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0.58 Mn (7%)</a:t>
            </a:r>
          </a:p>
        </p:txBody>
      </p:sp>
      <p:sp>
        <p:nvSpPr>
          <p:cNvPr id="120" name="Rectangle: Rounded Corners 119"/>
          <p:cNvSpPr/>
          <p:nvPr/>
        </p:nvSpPr>
        <p:spPr bwMode="gray">
          <a:xfrm>
            <a:off x="3668979" y="3408025"/>
            <a:ext cx="1242946" cy="728708"/>
          </a:xfrm>
          <a:prstGeom prst="roundRect">
            <a:avLst/>
          </a:prstGeom>
          <a:solidFill>
            <a:schemeClr val="accent4"/>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Want to get pregnant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0.85 Mn (10%)</a:t>
            </a:r>
          </a:p>
        </p:txBody>
      </p:sp>
      <p:sp>
        <p:nvSpPr>
          <p:cNvPr id="121" name="Rectangle: Rounded Corners 120"/>
          <p:cNvSpPr/>
          <p:nvPr/>
        </p:nvSpPr>
        <p:spPr bwMode="gray">
          <a:xfrm>
            <a:off x="3668979" y="2228133"/>
            <a:ext cx="1242946" cy="728708"/>
          </a:xfrm>
          <a:prstGeom prst="roundRect">
            <a:avLst/>
          </a:prstGeom>
          <a:solidFill>
            <a:schemeClr val="tx2"/>
          </a:solidFill>
          <a:ln w="6350">
            <a:solidFill>
              <a:srgbClr val="000000"/>
            </a:solid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Does not want to get pregnant</a:t>
            </a:r>
            <a:endParaRPr kumimoji="0" lang="en-US" sz="1200" b="1" i="0" u="none" strike="noStrike" kern="0" cap="none" spc="0" normalizeH="0" baseline="30000" noProof="0" dirty="0">
              <a:ln>
                <a:noFill/>
              </a:ln>
              <a:solidFill>
                <a:prstClr val="white"/>
              </a:solidFill>
              <a:effectLst/>
              <a:uLnTx/>
              <a:uFillTx/>
              <a:latin typeface="Gill Sans MT" panose="020B0502020104020203"/>
              <a:ea typeface="+mn-ea"/>
              <a:cs typeface="Arial"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4.88 Mn (59%)</a:t>
            </a:r>
          </a:p>
        </p:txBody>
      </p:sp>
      <p:sp>
        <p:nvSpPr>
          <p:cNvPr id="125" name="Rectangle: Rounded Corners 124"/>
          <p:cNvSpPr/>
          <p:nvPr/>
        </p:nvSpPr>
        <p:spPr bwMode="gray">
          <a:xfrm>
            <a:off x="5263317" y="2418788"/>
            <a:ext cx="1312796" cy="826051"/>
          </a:xfrm>
          <a:prstGeom prst="roundRect">
            <a:avLst/>
          </a:prstGeom>
          <a:solidFill>
            <a:schemeClr val="bg2"/>
          </a:solidFill>
          <a:ln w="38100">
            <a:solidFill>
              <a:schemeClr val="bg2"/>
            </a:solid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 b="1" i="0" u="none" strike="noStrike" kern="0" cap="none" spc="0" normalizeH="0" baseline="0" noProof="0" dirty="0">
                <a:ln>
                  <a:noFill/>
                </a:ln>
                <a:solidFill>
                  <a:srgbClr val="000000"/>
                </a:solidFill>
                <a:effectLst/>
                <a:uLnTx/>
                <a:uFillTx/>
                <a:latin typeface="Gill Sans MT" panose="020B0502020104020203"/>
                <a:ea typeface="+mn-ea"/>
                <a:cs typeface="Arial" pitchFamily="34" charset="0"/>
                <a:sym typeface="Arial"/>
              </a:rPr>
              <a:t>Using reversible modern methods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 b="0" i="0" u="none" strike="noStrike" kern="0" cap="none" spc="0" normalizeH="0" baseline="0" noProof="0" dirty="0">
                <a:ln>
                  <a:noFill/>
                </a:ln>
                <a:solidFill>
                  <a:srgbClr val="000000"/>
                </a:solidFill>
                <a:effectLst/>
                <a:uLnTx/>
                <a:uFillTx/>
                <a:latin typeface="Gill Sans MT" panose="020B0502020104020203"/>
                <a:ea typeface="+mn-ea"/>
                <a:cs typeface="Arial" pitchFamily="34" charset="0"/>
                <a:sym typeface="Arial"/>
              </a:rPr>
              <a:t>1.60 Mn (19%)</a:t>
            </a:r>
          </a:p>
        </p:txBody>
      </p:sp>
      <p:sp>
        <p:nvSpPr>
          <p:cNvPr id="126" name="Rectangle: Rounded Corners 125"/>
          <p:cNvSpPr/>
          <p:nvPr/>
        </p:nvSpPr>
        <p:spPr bwMode="gray">
          <a:xfrm>
            <a:off x="5263317" y="3483593"/>
            <a:ext cx="1242946" cy="826051"/>
          </a:xfrm>
          <a:prstGeom prst="roundRect">
            <a:avLst/>
          </a:prstGeom>
          <a:solidFill>
            <a:schemeClr val="tx2"/>
          </a:solidFill>
          <a:ln w="38100">
            <a:no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Using traditional methods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0.90 Mn (11%)</a:t>
            </a:r>
          </a:p>
        </p:txBody>
      </p:sp>
      <p:sp>
        <p:nvSpPr>
          <p:cNvPr id="127" name="Rectangle: Rounded Corners 126"/>
          <p:cNvSpPr/>
          <p:nvPr/>
        </p:nvSpPr>
        <p:spPr bwMode="gray">
          <a:xfrm>
            <a:off x="5263317" y="4548398"/>
            <a:ext cx="1242946" cy="826051"/>
          </a:xfrm>
          <a:prstGeom prst="roundRect">
            <a:avLst/>
          </a:prstGeom>
          <a:solidFill>
            <a:schemeClr val="tx2"/>
          </a:solidFill>
          <a:ln w="38100">
            <a:no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Does not use contraception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1.29 Mn (16%)</a:t>
            </a:r>
          </a:p>
        </p:txBody>
      </p:sp>
      <p:cxnSp>
        <p:nvCxnSpPr>
          <p:cNvPr id="128" name="Elbow Connector 127"/>
          <p:cNvCxnSpPr/>
          <p:nvPr/>
        </p:nvCxnSpPr>
        <p:spPr>
          <a:xfrm>
            <a:off x="4911925" y="2592487"/>
            <a:ext cx="351392" cy="2368936"/>
          </a:xfrm>
          <a:prstGeom prst="bentConnector3">
            <a:avLst>
              <a:gd name="adj1" fmla="val 50000"/>
            </a:avLst>
          </a:prstGeom>
          <a:noFill/>
          <a:ln w="9525" cap="flat" cmpd="sng" algn="ctr">
            <a:solidFill>
              <a:srgbClr val="FFFFFF">
                <a:lumMod val="50000"/>
              </a:srgbClr>
            </a:solidFill>
            <a:prstDash val="solid"/>
          </a:ln>
          <a:effectLst/>
        </p:spPr>
      </p:cxnSp>
      <p:cxnSp>
        <p:nvCxnSpPr>
          <p:cNvPr id="129" name="Elbow Connector 128"/>
          <p:cNvCxnSpPr/>
          <p:nvPr/>
        </p:nvCxnSpPr>
        <p:spPr>
          <a:xfrm>
            <a:off x="4911925" y="2592488"/>
            <a:ext cx="351392" cy="1304131"/>
          </a:xfrm>
          <a:prstGeom prst="bentConnector3">
            <a:avLst>
              <a:gd name="adj1" fmla="val 50000"/>
            </a:avLst>
          </a:prstGeom>
          <a:noFill/>
          <a:ln w="9525" cap="flat" cmpd="sng" algn="ctr">
            <a:solidFill>
              <a:srgbClr val="FFFFFF">
                <a:lumMod val="50000"/>
              </a:srgbClr>
            </a:solidFill>
            <a:prstDash val="solid"/>
          </a:ln>
          <a:effectLst/>
        </p:spPr>
      </p:cxnSp>
      <p:cxnSp>
        <p:nvCxnSpPr>
          <p:cNvPr id="130" name="Elbow Connector 129"/>
          <p:cNvCxnSpPr>
            <a:cxnSpLocks/>
          </p:cNvCxnSpPr>
          <p:nvPr/>
        </p:nvCxnSpPr>
        <p:spPr>
          <a:xfrm>
            <a:off x="4911925" y="2592487"/>
            <a:ext cx="351392" cy="239327"/>
          </a:xfrm>
          <a:prstGeom prst="bentConnector3">
            <a:avLst>
              <a:gd name="adj1" fmla="val 50000"/>
            </a:avLst>
          </a:prstGeom>
          <a:noFill/>
          <a:ln w="9525" cap="flat" cmpd="sng" algn="ctr">
            <a:solidFill>
              <a:srgbClr val="FFFFFF">
                <a:lumMod val="50000"/>
              </a:srgbClr>
            </a:solidFill>
            <a:prstDash val="solid"/>
          </a:ln>
          <a:effectLst/>
        </p:spPr>
      </p:cxnSp>
      <p:cxnSp>
        <p:nvCxnSpPr>
          <p:cNvPr id="131" name="Elbow Connector 130"/>
          <p:cNvCxnSpPr/>
          <p:nvPr/>
        </p:nvCxnSpPr>
        <p:spPr>
          <a:xfrm flipV="1">
            <a:off x="4911925" y="1767009"/>
            <a:ext cx="351392" cy="825479"/>
          </a:xfrm>
          <a:prstGeom prst="bentConnector3">
            <a:avLst/>
          </a:prstGeom>
          <a:noFill/>
          <a:ln w="9525" cap="flat" cmpd="sng" algn="ctr">
            <a:solidFill>
              <a:srgbClr val="FFFFFF">
                <a:lumMod val="50000"/>
              </a:srgbClr>
            </a:solidFill>
            <a:prstDash val="solid"/>
          </a:ln>
          <a:effectLst/>
        </p:spPr>
      </p:cxnSp>
      <p:sp>
        <p:nvSpPr>
          <p:cNvPr id="138" name="Rectangle: Rounded Corners 137"/>
          <p:cNvSpPr/>
          <p:nvPr/>
        </p:nvSpPr>
        <p:spPr bwMode="gray">
          <a:xfrm>
            <a:off x="5263317" y="1353983"/>
            <a:ext cx="1242946" cy="826051"/>
          </a:xfrm>
          <a:prstGeom prst="roundRect">
            <a:avLst/>
          </a:prstGeom>
          <a:solidFill>
            <a:schemeClr val="bg2"/>
          </a:solidFill>
          <a:ln w="6350">
            <a:solidFill>
              <a:schemeClr val="bg2"/>
            </a:solidFill>
            <a:miter lim="800000"/>
            <a:headEnd/>
            <a:tailEnd/>
          </a:ln>
          <a:effectLst/>
        </p:spPr>
        <p:txBody>
          <a:bodyPr vert="horz" wrap="square" lIns="45720" tIns="45720" rIns="45720" bIns="45720" numCol="1" rtlCol="0"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dirty="0">
                <a:ln>
                  <a:noFill/>
                </a:ln>
                <a:solidFill>
                  <a:srgbClr val="000000"/>
                </a:solidFill>
                <a:effectLst/>
                <a:uLnTx/>
                <a:uFillTx/>
                <a:latin typeface="Gill Sans MT" panose="020B0502020104020203"/>
                <a:ea typeface="+mn-ea"/>
                <a:cs typeface="Arial" pitchFamily="34" charset="0"/>
                <a:sym typeface="Arial"/>
              </a:rPr>
              <a:t>Using permanent methods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Arial" pitchFamily="34" charset="0"/>
                <a:sym typeface="Arial"/>
              </a:rPr>
              <a:t>1.08 Mn (13%)</a:t>
            </a:r>
          </a:p>
        </p:txBody>
      </p:sp>
      <p:grpSp>
        <p:nvGrpSpPr>
          <p:cNvPr id="167" name="Group 166"/>
          <p:cNvGrpSpPr/>
          <p:nvPr/>
        </p:nvGrpSpPr>
        <p:grpSpPr>
          <a:xfrm>
            <a:off x="8956547" y="1750810"/>
            <a:ext cx="2286000" cy="2286000"/>
            <a:chOff x="6632271" y="3370228"/>
            <a:chExt cx="2286000" cy="2286000"/>
          </a:xfrm>
        </p:grpSpPr>
        <p:sp>
          <p:nvSpPr>
            <p:cNvPr id="168" name="Oval 167"/>
            <p:cNvSpPr/>
            <p:nvPr/>
          </p:nvSpPr>
          <p:spPr>
            <a:xfrm>
              <a:off x="6632271" y="3370228"/>
              <a:ext cx="2286000" cy="2286000"/>
            </a:xfrm>
            <a:prstGeom prst="ellipse">
              <a:avLst/>
            </a:prstGeom>
            <a:solidFill>
              <a:schemeClr val="tx2"/>
            </a:solidFill>
            <a:ln w="12700" cap="flat" cmpd="sng" algn="ctr">
              <a:solidFill>
                <a:schemeClr val="tx1"/>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prstClr val="white"/>
                </a:solidFill>
                <a:effectLst/>
                <a:uLnTx/>
                <a:uFillTx/>
                <a:latin typeface="Gill Sans MT" panose="020B0502020104020203"/>
                <a:ea typeface="+mn-ea"/>
                <a:cs typeface="+mn-cs"/>
                <a:sym typeface="Arial"/>
              </a:endParaRPr>
            </a:p>
          </p:txBody>
        </p:sp>
        <p:sp>
          <p:nvSpPr>
            <p:cNvPr id="169" name="Oval 168"/>
            <p:cNvSpPr/>
            <p:nvPr/>
          </p:nvSpPr>
          <p:spPr>
            <a:xfrm>
              <a:off x="7108073" y="3891607"/>
              <a:ext cx="1335038" cy="1302848"/>
            </a:xfrm>
            <a:prstGeom prst="ellipse">
              <a:avLst/>
            </a:prstGeom>
            <a:solidFill>
              <a:schemeClr val="bg2"/>
            </a:solidFill>
            <a:ln w="12700" cap="flat" cmpd="sng" algn="ctr">
              <a:solidFill>
                <a:schemeClr val="tx1"/>
              </a:solidFill>
              <a:prstDash val="solid"/>
              <a:miter lim="800000"/>
            </a:ln>
            <a:effectLst/>
          </p:spPr>
          <p:txBody>
            <a:bodyPr rot="0" spcFirstLastPara="0" vert="horz" wrap="square" lIns="0" tIns="45720" rIns="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sym typeface="Arial"/>
                </a:rPr>
                <a:t>Use = </a:t>
              </a:r>
              <a:r>
                <a:rPr kumimoji="0" lang="en-US" sz="1200" b="1" i="0" u="none" strike="noStrike" kern="0" cap="none" spc="0" normalizeH="0" baseline="0" noProof="0" dirty="0">
                  <a:ln>
                    <a:noFill/>
                  </a:ln>
                  <a:solidFill>
                    <a:prstClr val="white"/>
                  </a:solidFill>
                  <a:effectLst/>
                  <a:uLnTx/>
                  <a:uFillTx/>
                  <a:latin typeface="Gill Sans MT" panose="020B0502020104020203"/>
                  <a:ea typeface="+mn-ea"/>
                  <a:cs typeface="+mn-cs"/>
                  <a:sym typeface="Arial"/>
                </a:rPr>
                <a:t>2,680,000</a:t>
              </a:r>
            </a:p>
          </p:txBody>
        </p:sp>
        <p:sp>
          <p:nvSpPr>
            <p:cNvPr id="170" name="TextBox 169"/>
            <p:cNvSpPr txBox="1"/>
            <p:nvPr/>
          </p:nvSpPr>
          <p:spPr>
            <a:xfrm>
              <a:off x="7017361" y="3610388"/>
              <a:ext cx="151582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Arial"/>
                  <a:sym typeface="Arial"/>
                </a:rPr>
                <a:t>Need = </a:t>
              </a:r>
              <a:r>
                <a:rPr kumimoji="0" lang="en-US" sz="1200" b="1" i="0" u="none" strike="noStrike" kern="0" cap="none" spc="0" normalizeH="0" baseline="0" noProof="0" dirty="0">
                  <a:ln>
                    <a:noFill/>
                  </a:ln>
                  <a:solidFill>
                    <a:srgbClr val="FFFFFF"/>
                  </a:solidFill>
                  <a:effectLst/>
                  <a:uLnTx/>
                  <a:uFillTx/>
                  <a:latin typeface="Gill Sans MT" panose="020B0502020104020203"/>
                  <a:ea typeface="+mn-ea"/>
                  <a:cs typeface="Arial"/>
                  <a:sym typeface="Arial"/>
                </a:rPr>
                <a:t>4,880,000</a:t>
              </a:r>
            </a:p>
          </p:txBody>
        </p:sp>
      </p:grpSp>
      <p:sp>
        <p:nvSpPr>
          <p:cNvPr id="39" name="TextBox 38"/>
          <p:cNvSpPr txBox="1"/>
          <p:nvPr/>
        </p:nvSpPr>
        <p:spPr>
          <a:xfrm>
            <a:off x="9079991" y="5488301"/>
            <a:ext cx="2771349" cy="1323294"/>
          </a:xfrm>
          <a:prstGeom prst="rect">
            <a:avLst/>
          </a:prstGeom>
          <a:noFill/>
        </p:spPr>
        <p:txBody>
          <a:bodyPr wrap="square" lIns="91296" tIns="45648" rIns="91296" bIns="45648" rtlCol="0" anchor="b">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595959"/>
                </a:solidFill>
                <a:effectLst/>
                <a:uLnTx/>
                <a:uFillTx/>
                <a:latin typeface="Arial"/>
                <a:ea typeface="+mn-ea"/>
                <a:cs typeface="Arial"/>
                <a:sym typeface="Arial"/>
              </a:rPr>
              <a:t>Sources: Based on 2021 female population from Nepal Census; proportion derived from DHS 2022 using sample weights.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dirty="0">
                <a:ln>
                  <a:noFill/>
                </a:ln>
                <a:solidFill>
                  <a:srgbClr val="595959"/>
                </a:solidFill>
                <a:effectLst/>
                <a:uLnTx/>
                <a:uFillTx/>
                <a:latin typeface="Arial"/>
                <a:ea typeface="+mn-ea"/>
                <a:cs typeface="Arial"/>
                <a:sym typeface="Arial"/>
              </a:rPr>
              <a:t>Note: Cited reasons for not using contraceptives were only asked to a subset of women who had sex within the last year and want to delay or not want any additional child/children. </a:t>
            </a:r>
          </a:p>
        </p:txBody>
      </p:sp>
      <p:sp>
        <p:nvSpPr>
          <p:cNvPr id="6" name="Rectangle: Rounded Corners 5">
            <a:extLst>
              <a:ext uri="{FF2B5EF4-FFF2-40B4-BE49-F238E27FC236}">
                <a16:creationId xmlns:a16="http://schemas.microsoft.com/office/drawing/2014/main" id="{61C8D513-47FE-5FC5-D92A-DCF0F3E71FB4}"/>
              </a:ext>
            </a:extLst>
          </p:cNvPr>
          <p:cNvSpPr/>
          <p:nvPr/>
        </p:nvSpPr>
        <p:spPr bwMode="gray">
          <a:xfrm>
            <a:off x="3668979" y="5439582"/>
            <a:ext cx="1485564" cy="735136"/>
          </a:xfrm>
          <a:prstGeom prst="roundRect">
            <a:avLst/>
          </a:prstGeom>
          <a:solidFill>
            <a:schemeClr val="accent4"/>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Never had sex / not married and no sex in last 30 days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FFFFFF"/>
                </a:solidFill>
                <a:effectLst/>
                <a:uLnTx/>
                <a:uFillTx/>
                <a:latin typeface="Gill Sans MT" panose="020B0502020104020203"/>
                <a:ea typeface="+mn-ea"/>
                <a:cs typeface="Arial" pitchFamily="34" charset="0"/>
                <a:sym typeface="Arial"/>
              </a:rPr>
              <a:t>1.92 Mn (23%)</a:t>
            </a:r>
          </a:p>
        </p:txBody>
      </p:sp>
      <p:cxnSp>
        <p:nvCxnSpPr>
          <p:cNvPr id="12" name="Elbow Connector 11">
            <a:extLst>
              <a:ext uri="{FF2B5EF4-FFF2-40B4-BE49-F238E27FC236}">
                <a16:creationId xmlns:a16="http://schemas.microsoft.com/office/drawing/2014/main" id="{5E8DC3F0-C09D-0D6C-48C4-F5A7141EB825}"/>
              </a:ext>
            </a:extLst>
          </p:cNvPr>
          <p:cNvCxnSpPr>
            <a:cxnSpLocks/>
          </p:cNvCxnSpPr>
          <p:nvPr/>
        </p:nvCxnSpPr>
        <p:spPr>
          <a:xfrm flipV="1">
            <a:off x="6506263" y="3974456"/>
            <a:ext cx="339874" cy="986968"/>
          </a:xfrm>
          <a:prstGeom prst="bentConnector3">
            <a:avLst>
              <a:gd name="adj1" fmla="val 50000"/>
            </a:avLst>
          </a:prstGeom>
          <a:noFill/>
          <a:ln w="9525" cap="flat" cmpd="sng" algn="ctr">
            <a:solidFill>
              <a:srgbClr val="FFFFFF">
                <a:lumMod val="50000"/>
              </a:srgbClr>
            </a:solidFill>
            <a:prstDash val="solid"/>
          </a:ln>
          <a:effectLst/>
        </p:spPr>
      </p:cxnSp>
      <p:sp>
        <p:nvSpPr>
          <p:cNvPr id="14" name="Rectangle: Rounded Corners 13">
            <a:extLst>
              <a:ext uri="{FF2B5EF4-FFF2-40B4-BE49-F238E27FC236}">
                <a16:creationId xmlns:a16="http://schemas.microsoft.com/office/drawing/2014/main" id="{E6155135-97BF-BBE7-8B7C-69C3FB2D8878}"/>
              </a:ext>
            </a:extLst>
          </p:cNvPr>
          <p:cNvSpPr/>
          <p:nvPr/>
        </p:nvSpPr>
        <p:spPr bwMode="gray">
          <a:xfrm>
            <a:off x="6846137" y="3561430"/>
            <a:ext cx="1242946" cy="826051"/>
          </a:xfrm>
          <a:prstGeom prst="roundRect">
            <a:avLst/>
          </a:prstGeom>
          <a:solidFill>
            <a:schemeClr val="tx2"/>
          </a:solidFill>
          <a:ln w="38100">
            <a:no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Cited: husband away / infrequent sex (73%)</a:t>
            </a:r>
          </a:p>
        </p:txBody>
      </p:sp>
      <p:sp>
        <p:nvSpPr>
          <p:cNvPr id="17" name="Rectangle: Rounded Corners 16">
            <a:extLst>
              <a:ext uri="{FF2B5EF4-FFF2-40B4-BE49-F238E27FC236}">
                <a16:creationId xmlns:a16="http://schemas.microsoft.com/office/drawing/2014/main" id="{A43428CB-AA8A-A2C9-6918-B7B7A42997B0}"/>
              </a:ext>
            </a:extLst>
          </p:cNvPr>
          <p:cNvSpPr/>
          <p:nvPr/>
        </p:nvSpPr>
        <p:spPr bwMode="gray">
          <a:xfrm>
            <a:off x="6846137" y="4568978"/>
            <a:ext cx="1242946" cy="826051"/>
          </a:xfrm>
          <a:prstGeom prst="roundRect">
            <a:avLst/>
          </a:prstGeom>
          <a:solidFill>
            <a:schemeClr val="tx2"/>
          </a:solidFill>
          <a:ln w="38100">
            <a:no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Cited: Side effects (6%)</a:t>
            </a:r>
          </a:p>
        </p:txBody>
      </p:sp>
      <p:cxnSp>
        <p:nvCxnSpPr>
          <p:cNvPr id="19" name="Elbow Connector 18">
            <a:extLst>
              <a:ext uri="{FF2B5EF4-FFF2-40B4-BE49-F238E27FC236}">
                <a16:creationId xmlns:a16="http://schemas.microsoft.com/office/drawing/2014/main" id="{B5915E18-9896-F18A-F2B0-EBBF51A291DD}"/>
              </a:ext>
            </a:extLst>
          </p:cNvPr>
          <p:cNvCxnSpPr>
            <a:cxnSpLocks/>
          </p:cNvCxnSpPr>
          <p:nvPr/>
        </p:nvCxnSpPr>
        <p:spPr>
          <a:xfrm>
            <a:off x="6506263" y="4961424"/>
            <a:ext cx="339874" cy="20580"/>
          </a:xfrm>
          <a:prstGeom prst="bentConnector3">
            <a:avLst>
              <a:gd name="adj1" fmla="val 50000"/>
            </a:avLst>
          </a:prstGeom>
          <a:noFill/>
          <a:ln w="9525" cap="flat" cmpd="sng" algn="ctr">
            <a:solidFill>
              <a:srgbClr val="FFFFFF">
                <a:lumMod val="50000"/>
              </a:srgbClr>
            </a:solidFill>
            <a:prstDash val="solid"/>
          </a:ln>
          <a:effectLst/>
        </p:spPr>
      </p:cxnSp>
      <p:sp>
        <p:nvSpPr>
          <p:cNvPr id="22" name="Rectangle: Rounded Corners 21">
            <a:extLst>
              <a:ext uri="{FF2B5EF4-FFF2-40B4-BE49-F238E27FC236}">
                <a16:creationId xmlns:a16="http://schemas.microsoft.com/office/drawing/2014/main" id="{6D3952B8-F4B7-8D93-4D96-58F49405396B}"/>
              </a:ext>
            </a:extLst>
          </p:cNvPr>
          <p:cNvSpPr/>
          <p:nvPr/>
        </p:nvSpPr>
        <p:spPr bwMode="gray">
          <a:xfrm>
            <a:off x="6846137" y="5552523"/>
            <a:ext cx="1242946" cy="826051"/>
          </a:xfrm>
          <a:prstGeom prst="roundRect">
            <a:avLst/>
          </a:prstGeom>
          <a:solidFill>
            <a:schemeClr val="tx2"/>
          </a:solidFill>
          <a:ln w="38100">
            <a:noFill/>
            <a:miter lim="800000"/>
            <a:headEnd/>
            <a:tailEn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Arial" pitchFamily="34" charset="0"/>
                <a:sym typeface="Arial"/>
              </a:rPr>
              <a:t>Cited: Changes in menstrual bleeding (5%)</a:t>
            </a:r>
          </a:p>
        </p:txBody>
      </p:sp>
      <p:cxnSp>
        <p:nvCxnSpPr>
          <p:cNvPr id="25" name="Elbow Connector 24">
            <a:extLst>
              <a:ext uri="{FF2B5EF4-FFF2-40B4-BE49-F238E27FC236}">
                <a16:creationId xmlns:a16="http://schemas.microsoft.com/office/drawing/2014/main" id="{7E8E51F6-FD00-C182-A76F-CAD264C233BA}"/>
              </a:ext>
            </a:extLst>
          </p:cNvPr>
          <p:cNvCxnSpPr>
            <a:cxnSpLocks/>
          </p:cNvCxnSpPr>
          <p:nvPr/>
        </p:nvCxnSpPr>
        <p:spPr>
          <a:xfrm>
            <a:off x="6506263" y="4961424"/>
            <a:ext cx="339874" cy="1004125"/>
          </a:xfrm>
          <a:prstGeom prst="bentConnector3">
            <a:avLst>
              <a:gd name="adj1" fmla="val 50000"/>
            </a:avLst>
          </a:prstGeom>
          <a:noFill/>
          <a:ln w="9525" cap="flat" cmpd="sng" algn="ctr">
            <a:solidFill>
              <a:srgbClr val="FFFFFF">
                <a:lumMod val="50000"/>
              </a:srgbClr>
            </a:solidFill>
            <a:prstDash val="solid"/>
          </a:ln>
          <a:effectLst/>
        </p:spPr>
      </p:cxnSp>
      <p:sp>
        <p:nvSpPr>
          <p:cNvPr id="4" name="TextBox 3">
            <a:extLst>
              <a:ext uri="{FF2B5EF4-FFF2-40B4-BE49-F238E27FC236}">
                <a16:creationId xmlns:a16="http://schemas.microsoft.com/office/drawing/2014/main" id="{89F7BA3F-309B-56E5-5E66-D91A772BFDA0}"/>
              </a:ext>
            </a:extLst>
          </p:cNvPr>
          <p:cNvSpPr txBox="1"/>
          <p:nvPr/>
        </p:nvSpPr>
        <p:spPr>
          <a:xfrm>
            <a:off x="9979152" y="4107313"/>
            <a:ext cx="2024009"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77976"/>
                </a:solidFill>
                <a:effectLst/>
                <a:uLnTx/>
                <a:uFillTx/>
                <a:latin typeface="Gill Sans MT" panose="020B0502020104020203"/>
                <a:ea typeface="+mn-ea"/>
                <a:cs typeface="+mn-cs"/>
              </a:rPr>
              <a:t>Use/Need gap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77976"/>
                </a:solidFill>
                <a:effectLst/>
                <a:uLnTx/>
                <a:uFillTx/>
                <a:latin typeface="Gill Sans MT" panose="020B0502020104020203"/>
                <a:ea typeface="+mn-ea"/>
                <a:cs typeface="+mn-cs"/>
              </a:rPr>
              <a:t>2,200,000 women</a:t>
            </a:r>
          </a:p>
        </p:txBody>
      </p:sp>
      <p:cxnSp>
        <p:nvCxnSpPr>
          <p:cNvPr id="11" name="Straight Connector 10">
            <a:extLst>
              <a:ext uri="{FF2B5EF4-FFF2-40B4-BE49-F238E27FC236}">
                <a16:creationId xmlns:a16="http://schemas.microsoft.com/office/drawing/2014/main" id="{4EBCC181-CFB1-47ED-BA06-08398667B0DA}"/>
              </a:ext>
            </a:extLst>
          </p:cNvPr>
          <p:cNvCxnSpPr>
            <a:stCxn id="114" idx="3"/>
            <a:endCxn id="121" idx="1"/>
          </p:cNvCxnSpPr>
          <p:nvPr/>
        </p:nvCxnSpPr>
        <p:spPr>
          <a:xfrm flipV="1">
            <a:off x="2967219" y="2592487"/>
            <a:ext cx="701760" cy="1632642"/>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9ADA8AFC-A199-2D67-B329-2A2B54E95A47}"/>
              </a:ext>
            </a:extLst>
          </p:cNvPr>
          <p:cNvCxnSpPr>
            <a:stCxn id="114" idx="3"/>
            <a:endCxn id="120" idx="1"/>
          </p:cNvCxnSpPr>
          <p:nvPr/>
        </p:nvCxnSpPr>
        <p:spPr>
          <a:xfrm flipV="1">
            <a:off x="2967219" y="3772379"/>
            <a:ext cx="701760" cy="45275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D4F0FF66-6293-F023-E25F-5E9FD7BD89EC}"/>
              </a:ext>
            </a:extLst>
          </p:cNvPr>
          <p:cNvCxnSpPr>
            <a:stCxn id="114" idx="3"/>
            <a:endCxn id="119" idx="1"/>
          </p:cNvCxnSpPr>
          <p:nvPr/>
        </p:nvCxnSpPr>
        <p:spPr>
          <a:xfrm>
            <a:off x="2967219" y="4225129"/>
            <a:ext cx="701760" cy="637965"/>
          </a:xfrm>
          <a:prstGeom prst="line">
            <a:avLst/>
          </a:prstGeom>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08AD471-FEA9-008B-FBCE-86473779B796}"/>
              </a:ext>
            </a:extLst>
          </p:cNvPr>
          <p:cNvCxnSpPr>
            <a:stCxn id="114" idx="3"/>
            <a:endCxn id="6" idx="1"/>
          </p:cNvCxnSpPr>
          <p:nvPr/>
        </p:nvCxnSpPr>
        <p:spPr>
          <a:xfrm>
            <a:off x="2967219" y="4225129"/>
            <a:ext cx="701760" cy="1582021"/>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540196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C5A309-DF5B-F4D2-EF85-64121B895B95}"/>
              </a:ext>
            </a:extLst>
          </p:cNvPr>
          <p:cNvSpPr>
            <a:spLocks noGrp="1"/>
          </p:cNvSpPr>
          <p:nvPr>
            <p:ph type="title"/>
          </p:nvPr>
        </p:nvSpPr>
        <p:spPr>
          <a:xfrm>
            <a:off x="462501" y="96323"/>
            <a:ext cx="11270299" cy="970478"/>
          </a:xfrm>
        </p:spPr>
        <p:txBody>
          <a:bodyPr>
            <a:normAutofit fontScale="90000"/>
          </a:bodyPr>
          <a:lstStyle/>
          <a:p>
            <a:r>
              <a:rPr lang="en-US" dirty="0">
                <a:latin typeface="Gill Sans MT" panose="020B0502020104020203" pitchFamily="34" charset="77"/>
              </a:rPr>
              <a:t>Disaggregating by residence and ecological zone show different distributions in reversible modern methods and permanent methods </a:t>
            </a:r>
          </a:p>
        </p:txBody>
      </p:sp>
      <p:sp>
        <p:nvSpPr>
          <p:cNvPr id="3" name="Slide Number Placeholder 2">
            <a:extLst>
              <a:ext uri="{FF2B5EF4-FFF2-40B4-BE49-F238E27FC236}">
                <a16:creationId xmlns:a16="http://schemas.microsoft.com/office/drawing/2014/main" id="{3928988D-AB88-6188-3606-F53E31346694}"/>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smtClean="0">
                <a:ln>
                  <a:noFill/>
                </a:ln>
                <a:solidFill>
                  <a:srgbClr val="112E38"/>
                </a:solidFill>
                <a:effectLst/>
                <a:uLnTx/>
                <a:uFillTx/>
                <a:latin typeface="Gill Sans"/>
                <a:sym typeface="Gill San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a:ln>
                <a:noFill/>
              </a:ln>
              <a:solidFill>
                <a:srgbClr val="112E38"/>
              </a:solidFill>
              <a:effectLst/>
              <a:uLnTx/>
              <a:uFillTx/>
              <a:latin typeface="Gill Sans"/>
              <a:sym typeface="Gill Sans"/>
            </a:endParaRPr>
          </a:p>
        </p:txBody>
      </p:sp>
      <p:graphicFrame>
        <p:nvGraphicFramePr>
          <p:cNvPr id="8" name="Chart 7">
            <a:extLst>
              <a:ext uri="{FF2B5EF4-FFF2-40B4-BE49-F238E27FC236}">
                <a16:creationId xmlns:a16="http://schemas.microsoft.com/office/drawing/2014/main" id="{B7A35808-92B6-715B-F496-B7926A151AD6}"/>
              </a:ext>
            </a:extLst>
          </p:cNvPr>
          <p:cNvGraphicFramePr>
            <a:graphicFrameLocks/>
          </p:cNvGraphicFramePr>
          <p:nvPr/>
        </p:nvGraphicFramePr>
        <p:xfrm>
          <a:off x="662609" y="2394444"/>
          <a:ext cx="5748130" cy="39990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28FB219-5107-123C-5F1D-C678A5990F56}"/>
              </a:ext>
            </a:extLst>
          </p:cNvPr>
          <p:cNvGraphicFramePr>
            <a:graphicFrameLocks/>
          </p:cNvGraphicFramePr>
          <p:nvPr/>
        </p:nvGraphicFramePr>
        <p:xfrm>
          <a:off x="6225209" y="2394444"/>
          <a:ext cx="5304182" cy="3887086"/>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DCA04106-AF28-9AB2-2113-D0EE8D68CF2B}"/>
              </a:ext>
            </a:extLst>
          </p:cNvPr>
          <p:cNvSpPr txBox="1"/>
          <p:nvPr/>
        </p:nvSpPr>
        <p:spPr>
          <a:xfrm>
            <a:off x="462501" y="1311981"/>
            <a:ext cx="11216244" cy="970478"/>
          </a:xfrm>
          <a:prstGeom prst="roundRect">
            <a:avLst/>
          </a:prstGeom>
          <a:solidFill>
            <a:schemeClr val="tx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While urban areas consist of a higher population, proportionately more women in rural areas use reversible modern contraceptive methods. More women in urban areas use traditional methods.  A higher proportion of women in Terai use permanent contraceptive methods. </a:t>
            </a:r>
          </a:p>
        </p:txBody>
      </p:sp>
      <p:sp>
        <p:nvSpPr>
          <p:cNvPr id="4" name="TextBox 3">
            <a:extLst>
              <a:ext uri="{FF2B5EF4-FFF2-40B4-BE49-F238E27FC236}">
                <a16:creationId xmlns:a16="http://schemas.microsoft.com/office/drawing/2014/main" id="{C1709698-B75E-7258-FFA6-CAC9B91D8084}"/>
              </a:ext>
            </a:extLst>
          </p:cNvPr>
          <p:cNvSpPr txBox="1"/>
          <p:nvPr/>
        </p:nvSpPr>
        <p:spPr>
          <a:xfrm>
            <a:off x="355600" y="6393514"/>
            <a:ext cx="109253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Proportion indicates the corresponding group of women in relation to all women by residence / ecological zone. </a:t>
            </a:r>
          </a:p>
        </p:txBody>
      </p:sp>
      <p:sp>
        <p:nvSpPr>
          <p:cNvPr id="6" name="TextBox 5">
            <a:extLst>
              <a:ext uri="{FF2B5EF4-FFF2-40B4-BE49-F238E27FC236}">
                <a16:creationId xmlns:a16="http://schemas.microsoft.com/office/drawing/2014/main" id="{F2B308C9-B23F-FD8A-FF17-438B50AD90CB}"/>
              </a:ext>
            </a:extLst>
          </p:cNvPr>
          <p:cNvSpPr txBox="1"/>
          <p:nvPr/>
        </p:nvSpPr>
        <p:spPr>
          <a:xfrm>
            <a:off x="1802147" y="4030210"/>
            <a:ext cx="109450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37%</a:t>
            </a:r>
          </a:p>
        </p:txBody>
      </p:sp>
      <p:sp>
        <p:nvSpPr>
          <p:cNvPr id="7" name="TextBox 5">
            <a:extLst>
              <a:ext uri="{FF2B5EF4-FFF2-40B4-BE49-F238E27FC236}">
                <a16:creationId xmlns:a16="http://schemas.microsoft.com/office/drawing/2014/main" id="{7A846FA6-5C4B-02D9-239C-1C7876951896}"/>
              </a:ext>
            </a:extLst>
          </p:cNvPr>
          <p:cNvSpPr txBox="1"/>
          <p:nvPr/>
        </p:nvSpPr>
        <p:spPr>
          <a:xfrm>
            <a:off x="7292478" y="3268492"/>
            <a:ext cx="1118391"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30%</a:t>
            </a:r>
          </a:p>
        </p:txBody>
      </p:sp>
      <p:sp>
        <p:nvSpPr>
          <p:cNvPr id="11" name="TextBox 5">
            <a:extLst>
              <a:ext uri="{FF2B5EF4-FFF2-40B4-BE49-F238E27FC236}">
                <a16:creationId xmlns:a16="http://schemas.microsoft.com/office/drawing/2014/main" id="{4352D425-F4A0-1709-8D00-B1FC3D47786B}"/>
              </a:ext>
            </a:extLst>
          </p:cNvPr>
          <p:cNvSpPr txBox="1"/>
          <p:nvPr/>
        </p:nvSpPr>
        <p:spPr>
          <a:xfrm>
            <a:off x="8761060" y="5066178"/>
            <a:ext cx="1118391"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40%</a:t>
            </a:r>
          </a:p>
        </p:txBody>
      </p:sp>
      <p:sp>
        <p:nvSpPr>
          <p:cNvPr id="12" name="TextBox 5">
            <a:extLst>
              <a:ext uri="{FF2B5EF4-FFF2-40B4-BE49-F238E27FC236}">
                <a16:creationId xmlns:a16="http://schemas.microsoft.com/office/drawing/2014/main" id="{69293B29-FECE-9B07-CB97-08EEE0CAD3CB}"/>
              </a:ext>
            </a:extLst>
          </p:cNvPr>
          <p:cNvSpPr txBox="1"/>
          <p:nvPr/>
        </p:nvSpPr>
        <p:spPr>
          <a:xfrm>
            <a:off x="10162510" y="2643711"/>
            <a:ext cx="1118391"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34%</a:t>
            </a:r>
          </a:p>
        </p:txBody>
      </p:sp>
    </p:spTree>
    <p:extLst>
      <p:ext uri="{BB962C8B-B14F-4D97-AF65-F5344CB8AC3E}">
        <p14:creationId xmlns:p14="http://schemas.microsoft.com/office/powerpoint/2010/main" val="42256811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9BDA826-9124-9202-01E3-B0CC858DCCF5}"/>
              </a:ext>
            </a:extLst>
          </p:cNvPr>
          <p:cNvSpPr>
            <a:spLocks noGrp="1"/>
          </p:cNvSpPr>
          <p:nvPr>
            <p:ph type="title"/>
          </p:nvPr>
        </p:nvSpPr>
        <p:spPr>
          <a:xfrm>
            <a:off x="0" y="158496"/>
            <a:ext cx="12192000" cy="908305"/>
          </a:xfrm>
        </p:spPr>
        <p:txBody>
          <a:bodyPr>
            <a:normAutofit fontScale="90000"/>
          </a:bodyPr>
          <a:lstStyle/>
          <a:p>
            <a:r>
              <a:rPr lang="en-US" sz="2200" dirty="0">
                <a:latin typeface="Gill Sans MT" panose="020B0502020104020203" pitchFamily="34" charset="77"/>
              </a:rPr>
              <a:t>Disaggregation by caste suggests most reversible modern contraceptive users are from </a:t>
            </a:r>
            <a:r>
              <a:rPr lang="en-US" sz="2200" dirty="0" err="1">
                <a:latin typeface="Gill Sans MT" panose="020B0502020104020203" pitchFamily="34" charset="77"/>
              </a:rPr>
              <a:t>Janajati</a:t>
            </a:r>
            <a:r>
              <a:rPr lang="en-US" sz="2200" dirty="0">
                <a:latin typeface="Gill Sans MT" panose="020B0502020104020203" pitchFamily="34" charset="77"/>
              </a:rPr>
              <a:t>, while proportionately Dalit and Muslim women have the most unmet need for contraceptives</a:t>
            </a:r>
          </a:p>
        </p:txBody>
      </p:sp>
      <p:graphicFrame>
        <p:nvGraphicFramePr>
          <p:cNvPr id="4" name="Chart 3">
            <a:extLst>
              <a:ext uri="{FF2B5EF4-FFF2-40B4-BE49-F238E27FC236}">
                <a16:creationId xmlns:a16="http://schemas.microsoft.com/office/drawing/2014/main" id="{5C6003D0-E8C0-B400-CA6D-FF290B45A02F}"/>
              </a:ext>
            </a:extLst>
          </p:cNvPr>
          <p:cNvGraphicFramePr>
            <a:graphicFrameLocks/>
          </p:cNvGraphicFramePr>
          <p:nvPr/>
        </p:nvGraphicFramePr>
        <p:xfrm>
          <a:off x="1170432" y="1599692"/>
          <a:ext cx="10192512" cy="4666996"/>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2E637AC8-D9A9-9BF2-66E2-FA78643D6F7E}"/>
              </a:ext>
            </a:extLst>
          </p:cNvPr>
          <p:cNvSpPr txBox="1"/>
          <p:nvPr/>
        </p:nvSpPr>
        <p:spPr>
          <a:xfrm>
            <a:off x="355600" y="6393514"/>
            <a:ext cx="109253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Proportion indicates the corresponding group of women in relation to all women within the same caste.</a:t>
            </a:r>
          </a:p>
        </p:txBody>
      </p:sp>
      <p:sp>
        <p:nvSpPr>
          <p:cNvPr id="2" name="TextBox 1">
            <a:extLst>
              <a:ext uri="{FF2B5EF4-FFF2-40B4-BE49-F238E27FC236}">
                <a16:creationId xmlns:a16="http://schemas.microsoft.com/office/drawing/2014/main" id="{06F8FE95-8919-0518-B7FB-E941E0561FF7}"/>
              </a:ext>
            </a:extLst>
          </p:cNvPr>
          <p:cNvSpPr txBox="1"/>
          <p:nvPr/>
        </p:nvSpPr>
        <p:spPr>
          <a:xfrm>
            <a:off x="2148511" y="2145991"/>
            <a:ext cx="109450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29%</a:t>
            </a:r>
          </a:p>
        </p:txBody>
      </p:sp>
      <p:sp>
        <p:nvSpPr>
          <p:cNvPr id="6" name="TextBox 1">
            <a:extLst>
              <a:ext uri="{FF2B5EF4-FFF2-40B4-BE49-F238E27FC236}">
                <a16:creationId xmlns:a16="http://schemas.microsoft.com/office/drawing/2014/main" id="{8FB9EE28-71B3-A040-5F79-342249B81AA5}"/>
              </a:ext>
            </a:extLst>
          </p:cNvPr>
          <p:cNvSpPr txBox="1"/>
          <p:nvPr/>
        </p:nvSpPr>
        <p:spPr>
          <a:xfrm>
            <a:off x="7419109" y="1737256"/>
            <a:ext cx="1094508"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35%</a:t>
            </a:r>
          </a:p>
        </p:txBody>
      </p:sp>
      <p:sp>
        <p:nvSpPr>
          <p:cNvPr id="7" name="TextBox 1">
            <a:extLst>
              <a:ext uri="{FF2B5EF4-FFF2-40B4-BE49-F238E27FC236}">
                <a16:creationId xmlns:a16="http://schemas.microsoft.com/office/drawing/2014/main" id="{AFF2B1E0-7185-DD9E-B4F5-E5010DD33DF3}"/>
              </a:ext>
            </a:extLst>
          </p:cNvPr>
          <p:cNvSpPr txBox="1"/>
          <p:nvPr/>
        </p:nvSpPr>
        <p:spPr>
          <a:xfrm>
            <a:off x="8859982" y="4147947"/>
            <a:ext cx="1094508"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Gill Sans MT" panose="020B0502020104020203" pitchFamily="34" charset="77"/>
                <a:ea typeface="+mn-ea"/>
                <a:cs typeface="+mn-cs"/>
              </a:rPr>
              <a:t>mCPR</a:t>
            </a:r>
            <a:r>
              <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22%</a:t>
            </a:r>
          </a:p>
        </p:txBody>
      </p:sp>
    </p:spTree>
    <p:extLst>
      <p:ext uri="{BB962C8B-B14F-4D97-AF65-F5344CB8AC3E}">
        <p14:creationId xmlns:p14="http://schemas.microsoft.com/office/powerpoint/2010/main" val="13017166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44C69-E60A-ECB8-B87F-AB72D138A149}"/>
              </a:ext>
            </a:extLst>
          </p:cNvPr>
          <p:cNvSpPr>
            <a:spLocks noGrp="1"/>
          </p:cNvSpPr>
          <p:nvPr>
            <p:ph type="title"/>
          </p:nvPr>
        </p:nvSpPr>
        <p:spPr/>
        <p:txBody>
          <a:bodyPr>
            <a:normAutofit fontScale="90000"/>
          </a:bodyPr>
          <a:lstStyle/>
          <a:p>
            <a:r>
              <a:rPr lang="en-US" dirty="0">
                <a:latin typeface="Gill Sans MT" panose="020B0502020104020203" pitchFamily="34" charset="77"/>
              </a:rPr>
              <a:t>Most women not in union/living with a man are sexually inactive, with a very small proportion using reversible modern methods   </a:t>
            </a:r>
          </a:p>
        </p:txBody>
      </p:sp>
      <p:graphicFrame>
        <p:nvGraphicFramePr>
          <p:cNvPr id="5" name="Chart 4">
            <a:extLst>
              <a:ext uri="{FF2B5EF4-FFF2-40B4-BE49-F238E27FC236}">
                <a16:creationId xmlns:a16="http://schemas.microsoft.com/office/drawing/2014/main" id="{1C1F8D91-5F3E-E3CC-1550-F72D12642640}"/>
              </a:ext>
            </a:extLst>
          </p:cNvPr>
          <p:cNvGraphicFramePr>
            <a:graphicFrameLocks/>
          </p:cNvGraphicFramePr>
          <p:nvPr/>
        </p:nvGraphicFramePr>
        <p:xfrm>
          <a:off x="203199" y="1346200"/>
          <a:ext cx="4559299" cy="3251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413F7079-4DD0-4340-AF71-31B06639A506}"/>
              </a:ext>
            </a:extLst>
          </p:cNvPr>
          <p:cNvGraphicFramePr>
            <a:graphicFrameLocks/>
          </p:cNvGraphicFramePr>
          <p:nvPr/>
        </p:nvGraphicFramePr>
        <p:xfrm>
          <a:off x="3187700" y="2349500"/>
          <a:ext cx="5791200" cy="421098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14CD42A3-68B3-0645-82B4-18C4EF6DFAED}"/>
              </a:ext>
            </a:extLst>
          </p:cNvPr>
          <p:cNvGraphicFramePr>
            <a:graphicFrameLocks/>
          </p:cNvGraphicFramePr>
          <p:nvPr/>
        </p:nvGraphicFramePr>
        <p:xfrm>
          <a:off x="7429503" y="1346200"/>
          <a:ext cx="4533898" cy="31496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1996858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C5A309-DF5B-F4D2-EF85-64121B895B95}"/>
              </a:ext>
            </a:extLst>
          </p:cNvPr>
          <p:cNvSpPr>
            <a:spLocks noGrp="1"/>
          </p:cNvSpPr>
          <p:nvPr>
            <p:ph type="title"/>
          </p:nvPr>
        </p:nvSpPr>
        <p:spPr>
          <a:xfrm>
            <a:off x="241465" y="261400"/>
            <a:ext cx="11709070" cy="769286"/>
          </a:xfrm>
        </p:spPr>
        <p:txBody>
          <a:bodyPr>
            <a:noAutofit/>
          </a:bodyPr>
          <a:lstStyle/>
          <a:p>
            <a:r>
              <a:rPr lang="en-US" sz="2200" dirty="0">
                <a:latin typeface="Gill Sans MT" panose="020B0502020104020203" pitchFamily="34" charset="77"/>
              </a:rPr>
              <a:t>The proportion of women using reversible modern methods increases before age 35, while those using permanent methods incrementally increase as women age</a:t>
            </a:r>
          </a:p>
        </p:txBody>
      </p:sp>
      <p:sp>
        <p:nvSpPr>
          <p:cNvPr id="3" name="Slide Number Placeholder 2">
            <a:extLst>
              <a:ext uri="{FF2B5EF4-FFF2-40B4-BE49-F238E27FC236}">
                <a16:creationId xmlns:a16="http://schemas.microsoft.com/office/drawing/2014/main" id="{3928988D-AB88-6188-3606-F53E31346694}"/>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smtClean="0">
                <a:ln>
                  <a:noFill/>
                </a:ln>
                <a:solidFill>
                  <a:srgbClr val="112E38"/>
                </a:solidFill>
                <a:effectLst/>
                <a:uLnTx/>
                <a:uFillTx/>
                <a:latin typeface="Gill Sans"/>
                <a:sym typeface="Gill San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a:ln>
                <a:noFill/>
              </a:ln>
              <a:solidFill>
                <a:srgbClr val="112E38"/>
              </a:solidFill>
              <a:effectLst/>
              <a:uLnTx/>
              <a:uFillTx/>
              <a:latin typeface="Gill Sans"/>
              <a:sym typeface="Gill Sans"/>
            </a:endParaRPr>
          </a:p>
        </p:txBody>
      </p:sp>
      <p:sp>
        <p:nvSpPr>
          <p:cNvPr id="7" name="TextBox 6">
            <a:extLst>
              <a:ext uri="{FF2B5EF4-FFF2-40B4-BE49-F238E27FC236}">
                <a16:creationId xmlns:a16="http://schemas.microsoft.com/office/drawing/2014/main" id="{6792714D-10BA-9B65-797A-D095A834EE00}"/>
              </a:ext>
            </a:extLst>
          </p:cNvPr>
          <p:cNvSpPr txBox="1"/>
          <p:nvPr/>
        </p:nvSpPr>
        <p:spPr>
          <a:xfrm>
            <a:off x="638299" y="5957455"/>
            <a:ext cx="11094501" cy="323165"/>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Note that a high proportion of women aged 15-19 are not included above due to being sexually inactive (77%) or having no unmet need (9%). </a:t>
            </a:r>
          </a:p>
        </p:txBody>
      </p:sp>
      <p:graphicFrame>
        <p:nvGraphicFramePr>
          <p:cNvPr id="5" name="Chart 4">
            <a:extLst>
              <a:ext uri="{FF2B5EF4-FFF2-40B4-BE49-F238E27FC236}">
                <a16:creationId xmlns:a16="http://schemas.microsoft.com/office/drawing/2014/main" id="{68BD0301-E5FF-C538-9E9D-2FE01509E807}"/>
              </a:ext>
            </a:extLst>
          </p:cNvPr>
          <p:cNvGraphicFramePr>
            <a:graphicFrameLocks/>
          </p:cNvGraphicFramePr>
          <p:nvPr/>
        </p:nvGraphicFramePr>
        <p:xfrm>
          <a:off x="638300" y="1274618"/>
          <a:ext cx="10971810" cy="456119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BE189D49-3561-C8E7-4D20-23908D1C368C}"/>
              </a:ext>
            </a:extLst>
          </p:cNvPr>
          <p:cNvSpPr txBox="1"/>
          <p:nvPr/>
        </p:nvSpPr>
        <p:spPr>
          <a:xfrm>
            <a:off x="355600" y="6393514"/>
            <a:ext cx="109253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Proportion indicates the corresponding group of women in relation to women within the age group.</a:t>
            </a:r>
          </a:p>
        </p:txBody>
      </p:sp>
    </p:spTree>
    <p:extLst>
      <p:ext uri="{BB962C8B-B14F-4D97-AF65-F5344CB8AC3E}">
        <p14:creationId xmlns:p14="http://schemas.microsoft.com/office/powerpoint/2010/main" val="6415577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C5A309-DF5B-F4D2-EF85-64121B895B95}"/>
              </a:ext>
            </a:extLst>
          </p:cNvPr>
          <p:cNvSpPr>
            <a:spLocks noGrp="1"/>
          </p:cNvSpPr>
          <p:nvPr>
            <p:ph type="title"/>
          </p:nvPr>
        </p:nvSpPr>
        <p:spPr>
          <a:xfrm>
            <a:off x="95003" y="122717"/>
            <a:ext cx="11887200" cy="922311"/>
          </a:xfrm>
        </p:spPr>
        <p:txBody>
          <a:bodyPr>
            <a:normAutofit/>
          </a:bodyPr>
          <a:lstStyle/>
          <a:p>
            <a:r>
              <a:rPr lang="en-US" sz="2500" dirty="0">
                <a:latin typeface="Gill Sans MT" panose="020B0502020104020203" pitchFamily="34" charset="77"/>
              </a:rPr>
              <a:t>Across different ages, types of contraceptive method use appear to correlate with education levels, such as permanent methods and traditional methods</a:t>
            </a:r>
          </a:p>
        </p:txBody>
      </p:sp>
      <p:sp>
        <p:nvSpPr>
          <p:cNvPr id="3" name="Slide Number Placeholder 2">
            <a:extLst>
              <a:ext uri="{FF2B5EF4-FFF2-40B4-BE49-F238E27FC236}">
                <a16:creationId xmlns:a16="http://schemas.microsoft.com/office/drawing/2014/main" id="{3928988D-AB88-6188-3606-F53E31346694}"/>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smtClean="0">
                <a:ln>
                  <a:noFill/>
                </a:ln>
                <a:solidFill>
                  <a:srgbClr val="112E38"/>
                </a:solidFill>
                <a:effectLst/>
                <a:uLnTx/>
                <a:uFillTx/>
                <a:latin typeface="Gill Sans"/>
                <a:sym typeface="Gill San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a:ln>
                <a:noFill/>
              </a:ln>
              <a:solidFill>
                <a:srgbClr val="112E38"/>
              </a:solidFill>
              <a:effectLst/>
              <a:uLnTx/>
              <a:uFillTx/>
              <a:latin typeface="Gill Sans"/>
              <a:sym typeface="Gill Sans"/>
            </a:endParaRPr>
          </a:p>
        </p:txBody>
      </p:sp>
      <p:graphicFrame>
        <p:nvGraphicFramePr>
          <p:cNvPr id="4" name="Chart 3">
            <a:extLst>
              <a:ext uri="{FF2B5EF4-FFF2-40B4-BE49-F238E27FC236}">
                <a16:creationId xmlns:a16="http://schemas.microsoft.com/office/drawing/2014/main" id="{6452E41D-777C-C0CF-568D-8A98CE2DE903}"/>
              </a:ext>
            </a:extLst>
          </p:cNvPr>
          <p:cNvGraphicFramePr>
            <a:graphicFrameLocks/>
          </p:cNvGraphicFramePr>
          <p:nvPr/>
        </p:nvGraphicFramePr>
        <p:xfrm>
          <a:off x="462501" y="1212571"/>
          <a:ext cx="6382248" cy="30910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1091B9D2-D261-E04C-A258-9DFA31F93025}"/>
              </a:ext>
            </a:extLst>
          </p:cNvPr>
          <p:cNvGraphicFramePr>
            <a:graphicFrameLocks/>
          </p:cNvGraphicFramePr>
          <p:nvPr/>
        </p:nvGraphicFramePr>
        <p:xfrm>
          <a:off x="6931538" y="1212571"/>
          <a:ext cx="4575312" cy="30910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21ACD26E-C5B8-014A-95A3-E0DBFD597E4C}"/>
              </a:ext>
            </a:extLst>
          </p:cNvPr>
          <p:cNvGraphicFramePr>
            <a:graphicFrameLocks/>
          </p:cNvGraphicFramePr>
          <p:nvPr/>
        </p:nvGraphicFramePr>
        <p:xfrm>
          <a:off x="3496578" y="3941528"/>
          <a:ext cx="4682651" cy="2814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661857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6FEFA4-78D2-FB18-2FEE-7601E6081A43}"/>
              </a:ext>
            </a:extLst>
          </p:cNvPr>
          <p:cNvSpPr>
            <a:spLocks noGrp="1"/>
          </p:cNvSpPr>
          <p:nvPr>
            <p:ph type="title"/>
          </p:nvPr>
        </p:nvSpPr>
        <p:spPr/>
        <p:txBody>
          <a:bodyPr anchor="b">
            <a:normAutofit/>
          </a:bodyPr>
          <a:lstStyle/>
          <a:p>
            <a:r>
              <a:rPr lang="en-US" sz="2400" dirty="0">
                <a:latin typeface="Gill Sans MT" panose="020B0502020104020203" pitchFamily="34" charset="77"/>
              </a:rPr>
              <a:t>Provinces have a similar proportion of contraceptive demand satisfied by modern moderns, except Gandaki</a:t>
            </a:r>
          </a:p>
        </p:txBody>
      </p:sp>
      <p:sp>
        <p:nvSpPr>
          <p:cNvPr id="9" name="Oval 8">
            <a:extLst>
              <a:ext uri="{FF2B5EF4-FFF2-40B4-BE49-F238E27FC236}">
                <a16:creationId xmlns:a16="http://schemas.microsoft.com/office/drawing/2014/main" id="{E3D96826-0783-8321-6081-F587A25C706A}"/>
              </a:ext>
            </a:extLst>
          </p:cNvPr>
          <p:cNvSpPr/>
          <p:nvPr/>
        </p:nvSpPr>
        <p:spPr>
          <a:xfrm>
            <a:off x="10104853" y="4515357"/>
            <a:ext cx="251432" cy="23521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TextBox 1">
            <a:extLst>
              <a:ext uri="{FF2B5EF4-FFF2-40B4-BE49-F238E27FC236}">
                <a16:creationId xmlns:a16="http://schemas.microsoft.com/office/drawing/2014/main" id="{F405509D-E9CB-0160-9838-DE0B6AFE44C5}"/>
              </a:ext>
            </a:extLst>
          </p:cNvPr>
          <p:cNvSpPr txBox="1"/>
          <p:nvPr/>
        </p:nvSpPr>
        <p:spPr>
          <a:xfrm>
            <a:off x="10356285" y="4308533"/>
            <a:ext cx="1541038" cy="87370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768096" rtl="0" eaLnBrk="1" fontAlgn="auto" latinLnBrk="0" hangingPunct="1">
              <a:lnSpc>
                <a:spcPct val="100000"/>
              </a:lnSpc>
              <a:spcBef>
                <a:spcPts val="0"/>
              </a:spcBef>
              <a:spcAft>
                <a:spcPts val="600"/>
              </a:spcAft>
              <a:buClrTx/>
              <a:buSzTx/>
              <a:buFontTx/>
              <a:buNone/>
              <a:tabLst/>
              <a:defRPr/>
            </a:pPr>
            <a:r>
              <a:rPr kumimoji="0" lang="en-IN" sz="1176"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Number of women of reproductive age </a:t>
            </a:r>
            <a:r>
              <a:rPr lang="en-IN" sz="1176" dirty="0">
                <a:solidFill>
                  <a:srgbClr val="000000"/>
                </a:solidFill>
                <a:latin typeface="Gill Sans MT" panose="020B0502020104020203" pitchFamily="34" charset="77"/>
              </a:rPr>
              <a:t>  </a:t>
            </a:r>
            <a:r>
              <a:rPr kumimoji="0" lang="en-IN" sz="1176"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(15-49) (x100000)</a:t>
            </a:r>
            <a:endParaRPr kumimoji="0" lang="en-US" sz="14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endParaRPr>
          </a:p>
        </p:txBody>
      </p:sp>
      <p:graphicFrame>
        <p:nvGraphicFramePr>
          <p:cNvPr id="4" name="Chart 3">
            <a:extLst>
              <a:ext uri="{FF2B5EF4-FFF2-40B4-BE49-F238E27FC236}">
                <a16:creationId xmlns:a16="http://schemas.microsoft.com/office/drawing/2014/main" id="{8AEDE9F0-5CD3-F10B-19E3-675A3863D1B2}"/>
              </a:ext>
            </a:extLst>
          </p:cNvPr>
          <p:cNvGraphicFramePr>
            <a:graphicFrameLocks/>
          </p:cNvGraphicFramePr>
          <p:nvPr/>
        </p:nvGraphicFramePr>
        <p:xfrm>
          <a:off x="788670" y="1675764"/>
          <a:ext cx="9955530" cy="441642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828365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67EA166-D484-6E60-BB86-077CD181458C}"/>
              </a:ext>
            </a:extLst>
          </p:cNvPr>
          <p:cNvSpPr>
            <a:spLocks noGrp="1"/>
          </p:cNvSpPr>
          <p:nvPr>
            <p:ph type="title"/>
          </p:nvPr>
        </p:nvSpPr>
        <p:spPr/>
        <p:txBody>
          <a:bodyPr>
            <a:normAutofit fontScale="90000"/>
          </a:bodyPr>
          <a:lstStyle/>
          <a:p>
            <a:r>
              <a:rPr lang="en-US" dirty="0">
                <a:latin typeface="Gill Sans MT" panose="020B0502020104020203" pitchFamily="34" charset="77"/>
              </a:rPr>
              <a:t>However, the composition of reversible vs permanent contraceptive methods differs by provinces</a:t>
            </a:r>
          </a:p>
        </p:txBody>
      </p:sp>
      <p:graphicFrame>
        <p:nvGraphicFramePr>
          <p:cNvPr id="4" name="Chart 3">
            <a:extLst>
              <a:ext uri="{FF2B5EF4-FFF2-40B4-BE49-F238E27FC236}">
                <a16:creationId xmlns:a16="http://schemas.microsoft.com/office/drawing/2014/main" id="{C3C0D791-B521-B3F8-32C1-23DC00A31C48}"/>
              </a:ext>
            </a:extLst>
          </p:cNvPr>
          <p:cNvGraphicFramePr>
            <a:graphicFrameLocks/>
          </p:cNvGraphicFramePr>
          <p:nvPr/>
        </p:nvGraphicFramePr>
        <p:xfrm>
          <a:off x="640080" y="1535628"/>
          <a:ext cx="11092720" cy="4663440"/>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a:extLst>
              <a:ext uri="{FF2B5EF4-FFF2-40B4-BE49-F238E27FC236}">
                <a16:creationId xmlns:a16="http://schemas.microsoft.com/office/drawing/2014/main" id="{BDB3E8DB-5DA9-AE17-47A6-9242B8C3CDBD}"/>
              </a:ext>
            </a:extLst>
          </p:cNvPr>
          <p:cNvSpPr txBox="1"/>
          <p:nvPr/>
        </p:nvSpPr>
        <p:spPr>
          <a:xfrm>
            <a:off x="355600" y="6393514"/>
            <a:ext cx="109253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Gill Sans MT" panose="020B0502020104020203" pitchFamily="34" charset="77"/>
                <a:ea typeface="+mn-ea"/>
                <a:cs typeface="+mn-cs"/>
              </a:rPr>
              <a:t>* Proportion indicates the corresponding group of women in relation to all women within the same province.</a:t>
            </a:r>
          </a:p>
        </p:txBody>
      </p:sp>
    </p:spTree>
    <p:extLst>
      <p:ext uri="{BB962C8B-B14F-4D97-AF65-F5344CB8AC3E}">
        <p14:creationId xmlns:p14="http://schemas.microsoft.com/office/powerpoint/2010/main" val="1524143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5F17EAF-AA95-12EA-4F17-C52939410CCE}"/>
              </a:ext>
            </a:extLst>
          </p:cNvPr>
          <p:cNvSpPr>
            <a:spLocks noGrp="1"/>
          </p:cNvSpPr>
          <p:nvPr>
            <p:ph type="sldNum" sz="quarter" idx="4"/>
          </p:nvPr>
        </p:nvSpPr>
        <p:spPr/>
        <p:txBody>
          <a:bodyPr/>
          <a:lstStyle/>
          <a:p>
            <a:fld id="{4755468B-C2BA-8B42-ABD6-597061763577}" type="slidenum">
              <a:rPr lang="en-US" smtClean="0"/>
              <a:pPr/>
              <a:t>2</a:t>
            </a:fld>
            <a:endParaRPr lang="en-US" dirty="0"/>
          </a:p>
        </p:txBody>
      </p:sp>
      <p:grpSp>
        <p:nvGrpSpPr>
          <p:cNvPr id="23" name="Group 22">
            <a:extLst>
              <a:ext uri="{FF2B5EF4-FFF2-40B4-BE49-F238E27FC236}">
                <a16:creationId xmlns:a16="http://schemas.microsoft.com/office/drawing/2014/main" id="{DABF0875-17E4-425C-12F7-2F74361961D8}"/>
              </a:ext>
            </a:extLst>
          </p:cNvPr>
          <p:cNvGrpSpPr/>
          <p:nvPr/>
        </p:nvGrpSpPr>
        <p:grpSpPr>
          <a:xfrm>
            <a:off x="3901858" y="794413"/>
            <a:ext cx="8023183" cy="4911365"/>
            <a:chOff x="3846310" y="594139"/>
            <a:chExt cx="8023183" cy="4911365"/>
          </a:xfrm>
        </p:grpSpPr>
        <p:sp>
          <p:nvSpPr>
            <p:cNvPr id="5" name="Oval 4">
              <a:extLst>
                <a:ext uri="{FF2B5EF4-FFF2-40B4-BE49-F238E27FC236}">
                  <a16:creationId xmlns:a16="http://schemas.microsoft.com/office/drawing/2014/main" id="{D1CFC744-AA84-5FFD-B93D-45A227CCC25C}"/>
                </a:ext>
              </a:extLst>
            </p:cNvPr>
            <p:cNvSpPr/>
            <p:nvPr/>
          </p:nvSpPr>
          <p:spPr>
            <a:xfrm>
              <a:off x="3846310" y="807720"/>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01</a:t>
              </a:r>
            </a:p>
          </p:txBody>
        </p:sp>
        <p:sp>
          <p:nvSpPr>
            <p:cNvPr id="6" name="Oval 5">
              <a:extLst>
                <a:ext uri="{FF2B5EF4-FFF2-40B4-BE49-F238E27FC236}">
                  <a16:creationId xmlns:a16="http://schemas.microsoft.com/office/drawing/2014/main" id="{BA8BA06F-B0E8-56B6-A2CB-EC89D7DC931A}"/>
                </a:ext>
              </a:extLst>
            </p:cNvPr>
            <p:cNvSpPr/>
            <p:nvPr/>
          </p:nvSpPr>
          <p:spPr>
            <a:xfrm>
              <a:off x="3846310" y="2601480"/>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02</a:t>
              </a:r>
            </a:p>
          </p:txBody>
        </p:sp>
        <p:sp>
          <p:nvSpPr>
            <p:cNvPr id="7" name="Oval 6">
              <a:extLst>
                <a:ext uri="{FF2B5EF4-FFF2-40B4-BE49-F238E27FC236}">
                  <a16:creationId xmlns:a16="http://schemas.microsoft.com/office/drawing/2014/main" id="{9979E99D-587C-FBBB-B188-6F1555C3F427}"/>
                </a:ext>
              </a:extLst>
            </p:cNvPr>
            <p:cNvSpPr/>
            <p:nvPr/>
          </p:nvSpPr>
          <p:spPr>
            <a:xfrm>
              <a:off x="3846310" y="4682544"/>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03</a:t>
              </a:r>
            </a:p>
          </p:txBody>
        </p:sp>
        <p:sp>
          <p:nvSpPr>
            <p:cNvPr id="8" name="Oval 7">
              <a:extLst>
                <a:ext uri="{FF2B5EF4-FFF2-40B4-BE49-F238E27FC236}">
                  <a16:creationId xmlns:a16="http://schemas.microsoft.com/office/drawing/2014/main" id="{0DE4ABF6-C5D5-1AD2-2534-896BC55C262D}"/>
                </a:ext>
              </a:extLst>
            </p:cNvPr>
            <p:cNvSpPr/>
            <p:nvPr/>
          </p:nvSpPr>
          <p:spPr>
            <a:xfrm>
              <a:off x="7907167" y="712506"/>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04</a:t>
              </a:r>
            </a:p>
          </p:txBody>
        </p:sp>
        <p:sp>
          <p:nvSpPr>
            <p:cNvPr id="10" name="Rectangle 9">
              <a:extLst>
                <a:ext uri="{FF2B5EF4-FFF2-40B4-BE49-F238E27FC236}">
                  <a16:creationId xmlns:a16="http://schemas.microsoft.com/office/drawing/2014/main" id="{D1B27EA3-62C9-95EF-45DD-9BF6774977FD}"/>
                </a:ext>
              </a:extLst>
            </p:cNvPr>
            <p:cNvSpPr/>
            <p:nvPr/>
          </p:nvSpPr>
          <p:spPr>
            <a:xfrm>
              <a:off x="4902442" y="888296"/>
              <a:ext cx="2574136" cy="822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600" b="1" dirty="0">
                  <a:solidFill>
                    <a:schemeClr val="accent1"/>
                  </a:solidFill>
                  <a:latin typeface="Gill Sans ( Body) "/>
                </a:rPr>
                <a:t>Nepal: An Introduction </a:t>
              </a:r>
              <a:endParaRPr lang="en-US" sz="1600" dirty="0">
                <a:solidFill>
                  <a:schemeClr val="tx2"/>
                </a:solidFill>
                <a:latin typeface="Gill Sans ( Body) "/>
              </a:endParaRPr>
            </a:p>
            <a:p>
              <a:r>
                <a:rPr lang="en-US" sz="1600" dirty="0">
                  <a:solidFill>
                    <a:schemeClr val="tx2"/>
                  </a:solidFill>
                  <a:latin typeface="Gill Sans ( Body) "/>
                </a:rPr>
                <a:t>Population, Market, and Health Context</a:t>
              </a:r>
            </a:p>
          </p:txBody>
        </p:sp>
        <p:sp>
          <p:nvSpPr>
            <p:cNvPr id="11" name="Rectangle 10">
              <a:extLst>
                <a:ext uri="{FF2B5EF4-FFF2-40B4-BE49-F238E27FC236}">
                  <a16:creationId xmlns:a16="http://schemas.microsoft.com/office/drawing/2014/main" id="{596FB878-FF9E-08B5-59AB-CC88C34E1810}"/>
                </a:ext>
              </a:extLst>
            </p:cNvPr>
            <p:cNvSpPr/>
            <p:nvPr/>
          </p:nvSpPr>
          <p:spPr>
            <a:xfrm>
              <a:off x="4892195" y="2593161"/>
              <a:ext cx="2677867" cy="891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accent1"/>
                  </a:solidFill>
                  <a:effectLst/>
                  <a:uLnTx/>
                  <a:uFillTx/>
                  <a:latin typeface="Gill Sans ( Body) "/>
                </a:rPr>
                <a:t>Core Function</a:t>
              </a:r>
              <a:r>
                <a:rPr lang="en-US" sz="1600" b="1" dirty="0">
                  <a:solidFill>
                    <a:schemeClr val="accent1"/>
                  </a:solidFill>
                  <a:latin typeface="Gill Sans ( Body) "/>
                </a:rPr>
                <a:t>: </a:t>
              </a:r>
              <a:r>
                <a:rPr kumimoji="0" lang="en-US" sz="1600" b="1" i="0" u="none" strike="noStrike" kern="1200" cap="none" spc="0" normalizeH="0" baseline="0" noProof="0" dirty="0">
                  <a:ln>
                    <a:noFill/>
                  </a:ln>
                  <a:solidFill>
                    <a:schemeClr val="accent1"/>
                  </a:solidFill>
                  <a:effectLst/>
                  <a:uLnTx/>
                  <a:uFillTx/>
                  <a:latin typeface="Gill Sans ( Body) "/>
                </a:rPr>
                <a:t>Demand</a:t>
              </a:r>
              <a:endParaRPr kumimoji="0" lang="en-US" sz="1600" b="0" i="0" u="none" strike="noStrike" kern="1200" cap="none" spc="0" normalizeH="0" baseline="0" noProof="0" dirty="0">
                <a:ln>
                  <a:noFill/>
                </a:ln>
                <a:solidFill>
                  <a:schemeClr val="accent1"/>
                </a:solidFill>
                <a:effectLst/>
                <a:uLnTx/>
                <a:uFillTx/>
                <a:latin typeface="Gill Sans ( Body) "/>
              </a:endParaRPr>
            </a:p>
            <a:p>
              <a:r>
                <a:rPr lang="en-US" sz="1600" dirty="0">
                  <a:solidFill>
                    <a:schemeClr val="tx2"/>
                  </a:solidFill>
                  <a:latin typeface="Gill Sans ( Body) "/>
                </a:rPr>
                <a:t> DHS 2022 Use, Trends related to Use, Quality of Use</a:t>
              </a:r>
            </a:p>
          </p:txBody>
        </p:sp>
        <p:sp>
          <p:nvSpPr>
            <p:cNvPr id="12" name="Rectangle 11">
              <a:extLst>
                <a:ext uri="{FF2B5EF4-FFF2-40B4-BE49-F238E27FC236}">
                  <a16:creationId xmlns:a16="http://schemas.microsoft.com/office/drawing/2014/main" id="{14AE4D1B-5318-65A8-88D8-874D4469540B}"/>
                </a:ext>
              </a:extLst>
            </p:cNvPr>
            <p:cNvSpPr/>
            <p:nvPr/>
          </p:nvSpPr>
          <p:spPr>
            <a:xfrm>
              <a:off x="9019104" y="2643664"/>
              <a:ext cx="2574136" cy="822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600" b="1" dirty="0">
                  <a:solidFill>
                    <a:schemeClr val="accent1"/>
                  </a:solidFill>
                  <a:latin typeface="Gill Sans ( Body) "/>
                </a:rPr>
                <a:t>Policy, Rules, and Regulations Trends</a:t>
              </a:r>
              <a:endParaRPr lang="en-US" sz="1600" dirty="0">
                <a:solidFill>
                  <a:schemeClr val="tx2"/>
                </a:solidFill>
                <a:latin typeface="Gill Sans ( Body) "/>
              </a:endParaRPr>
            </a:p>
            <a:p>
              <a:r>
                <a:rPr lang="en-US" sz="1600" dirty="0">
                  <a:solidFill>
                    <a:schemeClr val="tx2"/>
                  </a:solidFill>
                  <a:latin typeface="Gill Sans ( Body) "/>
                </a:rPr>
                <a:t>Country Health &amp; FP policy trends</a:t>
              </a:r>
            </a:p>
          </p:txBody>
        </p:sp>
        <p:sp>
          <p:nvSpPr>
            <p:cNvPr id="13" name="Rectangle 12">
              <a:extLst>
                <a:ext uri="{FF2B5EF4-FFF2-40B4-BE49-F238E27FC236}">
                  <a16:creationId xmlns:a16="http://schemas.microsoft.com/office/drawing/2014/main" id="{BB35DBDA-D386-A1F6-6C94-D205D8A7E3EB}"/>
                </a:ext>
              </a:extLst>
            </p:cNvPr>
            <p:cNvSpPr/>
            <p:nvPr/>
          </p:nvSpPr>
          <p:spPr>
            <a:xfrm>
              <a:off x="4929499" y="4366481"/>
              <a:ext cx="2563889" cy="1139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600" b="1" dirty="0">
                  <a:solidFill>
                    <a:schemeClr val="accent1"/>
                  </a:solidFill>
                  <a:latin typeface="Gill Sans ( Body) "/>
                </a:rPr>
                <a:t>Core Function: Supply</a:t>
              </a:r>
            </a:p>
            <a:p>
              <a:r>
                <a:rPr lang="en-US" sz="1600" b="1" dirty="0">
                  <a:solidFill>
                    <a:schemeClr val="accent1"/>
                  </a:solidFill>
                  <a:latin typeface="Gill Sans ( Body) "/>
                </a:rPr>
                <a:t>Market Breadth &amp; Depth</a:t>
              </a:r>
            </a:p>
            <a:p>
              <a:r>
                <a:rPr lang="en-US" sz="1600" dirty="0">
                  <a:solidFill>
                    <a:schemeClr val="tx2"/>
                  </a:solidFill>
                  <a:latin typeface="Gill Sans ( Body) "/>
                </a:rPr>
                <a:t>Describe FP category, Brands, Market Actors’ Price, Channel analysis, Market Sizing</a:t>
              </a:r>
            </a:p>
          </p:txBody>
        </p:sp>
        <p:sp>
          <p:nvSpPr>
            <p:cNvPr id="9" name="Oval 8">
              <a:extLst>
                <a:ext uri="{FF2B5EF4-FFF2-40B4-BE49-F238E27FC236}">
                  <a16:creationId xmlns:a16="http://schemas.microsoft.com/office/drawing/2014/main" id="{7210D032-C86B-68E7-AF58-3BC358E566F4}"/>
                </a:ext>
              </a:extLst>
            </p:cNvPr>
            <p:cNvSpPr/>
            <p:nvPr/>
          </p:nvSpPr>
          <p:spPr>
            <a:xfrm>
              <a:off x="7970098" y="2601480"/>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05</a:t>
              </a:r>
            </a:p>
          </p:txBody>
        </p:sp>
        <p:sp>
          <p:nvSpPr>
            <p:cNvPr id="14" name="Oval 13">
              <a:extLst>
                <a:ext uri="{FF2B5EF4-FFF2-40B4-BE49-F238E27FC236}">
                  <a16:creationId xmlns:a16="http://schemas.microsoft.com/office/drawing/2014/main" id="{9855D7BC-A095-45E7-0557-6AFCA3897917}"/>
                </a:ext>
              </a:extLst>
            </p:cNvPr>
            <p:cNvSpPr/>
            <p:nvPr/>
          </p:nvSpPr>
          <p:spPr>
            <a:xfrm>
              <a:off x="8033515" y="4583643"/>
              <a:ext cx="822960" cy="8229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Gill Sans ( Body) "/>
                </a:rPr>
                <a:t>06</a:t>
              </a:r>
            </a:p>
          </p:txBody>
        </p:sp>
        <p:sp>
          <p:nvSpPr>
            <p:cNvPr id="17" name="Rectangle 16">
              <a:extLst>
                <a:ext uri="{FF2B5EF4-FFF2-40B4-BE49-F238E27FC236}">
                  <a16:creationId xmlns:a16="http://schemas.microsoft.com/office/drawing/2014/main" id="{FC52F324-07BB-6B12-C7EC-4C4D6D91ADAF}"/>
                </a:ext>
              </a:extLst>
            </p:cNvPr>
            <p:cNvSpPr/>
            <p:nvPr/>
          </p:nvSpPr>
          <p:spPr>
            <a:xfrm>
              <a:off x="9198243" y="820823"/>
              <a:ext cx="2671250" cy="891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600" b="1" dirty="0">
                  <a:solidFill>
                    <a:schemeClr val="accent1"/>
                  </a:solidFill>
                  <a:latin typeface="Gill Sans ( Body) "/>
                </a:rPr>
                <a:t>Supporting Functions</a:t>
              </a:r>
            </a:p>
            <a:p>
              <a:r>
                <a:rPr lang="en-US" sz="1600" dirty="0">
                  <a:solidFill>
                    <a:schemeClr val="tx2"/>
                  </a:solidFill>
                  <a:latin typeface="Gill Sans ( Body) "/>
                </a:rPr>
                <a:t>Stewardship, Financing, Skills,</a:t>
              </a:r>
            </a:p>
            <a:p>
              <a:r>
                <a:rPr lang="en-US" sz="1600" dirty="0">
                  <a:solidFill>
                    <a:schemeClr val="tx2"/>
                  </a:solidFill>
                  <a:latin typeface="Gill Sans ( Body) "/>
                </a:rPr>
                <a:t>Technology, Information &amp; Coordination </a:t>
              </a:r>
            </a:p>
          </p:txBody>
        </p:sp>
        <p:sp>
          <p:nvSpPr>
            <p:cNvPr id="19" name="Rectangle 18">
              <a:extLst>
                <a:ext uri="{FF2B5EF4-FFF2-40B4-BE49-F238E27FC236}">
                  <a16:creationId xmlns:a16="http://schemas.microsoft.com/office/drawing/2014/main" id="{7C6434F7-04AF-261C-2ED4-4DBD234D91EB}"/>
                </a:ext>
              </a:extLst>
            </p:cNvPr>
            <p:cNvSpPr/>
            <p:nvPr/>
          </p:nvSpPr>
          <p:spPr>
            <a:xfrm>
              <a:off x="9120406" y="4583643"/>
              <a:ext cx="2574136" cy="822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600" b="1" dirty="0">
                  <a:solidFill>
                    <a:schemeClr val="accent1"/>
                  </a:solidFill>
                  <a:latin typeface="Gill Sans ( Body) "/>
                </a:rPr>
                <a:t>Key FP Market Constraints</a:t>
              </a:r>
            </a:p>
            <a:p>
              <a:r>
                <a:rPr lang="en-US" sz="1600" dirty="0">
                  <a:solidFill>
                    <a:schemeClr val="tx2"/>
                  </a:solidFill>
                  <a:latin typeface="Gill Sans ( Body) "/>
                </a:rPr>
                <a:t>A summary of key constraints identified by market function using the AIM framework</a:t>
              </a:r>
            </a:p>
          </p:txBody>
        </p:sp>
        <p:cxnSp>
          <p:nvCxnSpPr>
            <p:cNvPr id="22" name="Straight Connector 21">
              <a:extLst>
                <a:ext uri="{FF2B5EF4-FFF2-40B4-BE49-F238E27FC236}">
                  <a16:creationId xmlns:a16="http://schemas.microsoft.com/office/drawing/2014/main" id="{4450A7B3-ACCA-B3F5-CBDF-394B39899A98}"/>
                </a:ext>
              </a:extLst>
            </p:cNvPr>
            <p:cNvCxnSpPr>
              <a:cxnSpLocks/>
            </p:cNvCxnSpPr>
            <p:nvPr/>
          </p:nvCxnSpPr>
          <p:spPr>
            <a:xfrm flipH="1">
              <a:off x="7726560" y="594139"/>
              <a:ext cx="17492" cy="4911365"/>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18" name="Title 1">
            <a:extLst>
              <a:ext uri="{FF2B5EF4-FFF2-40B4-BE49-F238E27FC236}">
                <a16:creationId xmlns:a16="http://schemas.microsoft.com/office/drawing/2014/main" id="{0BFDEB7E-43E6-4446-AE2B-E0BC9D2FB2C8}"/>
              </a:ext>
            </a:extLst>
          </p:cNvPr>
          <p:cNvSpPr txBox="1">
            <a:spLocks/>
          </p:cNvSpPr>
          <p:nvPr/>
        </p:nvSpPr>
        <p:spPr>
          <a:xfrm>
            <a:off x="67543" y="2048688"/>
            <a:ext cx="3201301" cy="845485"/>
          </a:xfrm>
          <a:prstGeom prst="rect">
            <a:avLst/>
          </a:prstGeom>
        </p:spPr>
        <p:txBody>
          <a:bodyPr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r>
              <a:rPr lang="en-US" dirty="0"/>
              <a:t>STRUCTURE OF PRESENTATION</a:t>
            </a:r>
          </a:p>
        </p:txBody>
      </p:sp>
      <p:sp>
        <p:nvSpPr>
          <p:cNvPr id="21" name="Text Placeholder 3">
            <a:extLst>
              <a:ext uri="{FF2B5EF4-FFF2-40B4-BE49-F238E27FC236}">
                <a16:creationId xmlns:a16="http://schemas.microsoft.com/office/drawing/2014/main" id="{004E90F0-A093-35EA-0341-871C33FC4B56}"/>
              </a:ext>
            </a:extLst>
          </p:cNvPr>
          <p:cNvSpPr>
            <a:spLocks noGrp="1"/>
          </p:cNvSpPr>
          <p:nvPr>
            <p:ph type="body" sz="quarter" idx="10"/>
          </p:nvPr>
        </p:nvSpPr>
        <p:spPr>
          <a:xfrm>
            <a:off x="413143" y="3213234"/>
            <a:ext cx="2509837" cy="1074738"/>
          </a:xfrm>
        </p:spPr>
        <p:txBody>
          <a:bodyPr>
            <a:normAutofit fontScale="70000" lnSpcReduction="20000"/>
          </a:bodyPr>
          <a:lstStyle/>
          <a:p>
            <a:r>
              <a:rPr lang="en-US" sz="2400" dirty="0">
                <a:solidFill>
                  <a:schemeClr val="bg1"/>
                </a:solidFill>
                <a:latin typeface="Gill Sans MT (Body)"/>
              </a:rPr>
              <a:t>FP Market Description is a diagnosis of constraints for effective private sector market participation.  </a:t>
            </a:r>
          </a:p>
        </p:txBody>
      </p:sp>
    </p:spTree>
    <p:extLst>
      <p:ext uri="{BB962C8B-B14F-4D97-AF65-F5344CB8AC3E}">
        <p14:creationId xmlns:p14="http://schemas.microsoft.com/office/powerpoint/2010/main" val="99068777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5BD6F47B-6DEB-7E8C-FAFF-50D4323BEE92}"/>
              </a:ext>
            </a:extLst>
          </p:cNvPr>
          <p:cNvSpPr>
            <a:spLocks noGrp="1"/>
          </p:cNvSpPr>
          <p:nvPr>
            <p:ph type="body" sz="quarter" idx="14"/>
          </p:nvPr>
        </p:nvSpPr>
        <p:spPr/>
        <p:txBody>
          <a:bodyPr/>
          <a:lstStyle/>
          <a:p>
            <a:r>
              <a:rPr lang="en-US" dirty="0"/>
              <a:t>Summary | Use Need analysis</a:t>
            </a:r>
          </a:p>
        </p:txBody>
      </p:sp>
      <p:sp>
        <p:nvSpPr>
          <p:cNvPr id="8" name="TextBox 7">
            <a:extLst>
              <a:ext uri="{FF2B5EF4-FFF2-40B4-BE49-F238E27FC236}">
                <a16:creationId xmlns:a16="http://schemas.microsoft.com/office/drawing/2014/main" id="{2B95C96A-F908-5045-6793-59DF7327DA1C}"/>
              </a:ext>
            </a:extLst>
          </p:cNvPr>
          <p:cNvSpPr txBox="1"/>
          <p:nvPr/>
        </p:nvSpPr>
        <p:spPr>
          <a:xfrm>
            <a:off x="228600" y="6489050"/>
            <a:ext cx="5410200" cy="307777"/>
          </a:xfrm>
          <a:prstGeom prst="rect">
            <a:avLst/>
          </a:prstGeom>
          <a:noFill/>
        </p:spPr>
        <p:txBody>
          <a:bodyPr wrap="square" rtlCol="0">
            <a:spAutoFit/>
          </a:bodyPr>
          <a:lstStyle/>
          <a:p>
            <a:r>
              <a:rPr lang="en-US" sz="1400" dirty="0">
                <a:solidFill>
                  <a:schemeClr val="bg1"/>
                </a:solidFill>
              </a:rPr>
              <a:t>Picture Credit: UNDP Nepal</a:t>
            </a:r>
          </a:p>
        </p:txBody>
      </p:sp>
      <p:sp>
        <p:nvSpPr>
          <p:cNvPr id="9" name="Content Placeholder 4">
            <a:extLst>
              <a:ext uri="{FF2B5EF4-FFF2-40B4-BE49-F238E27FC236}">
                <a16:creationId xmlns:a16="http://schemas.microsoft.com/office/drawing/2014/main" id="{336A138F-948F-2848-77A9-97F3D7C611DA}"/>
              </a:ext>
            </a:extLst>
          </p:cNvPr>
          <p:cNvSpPr>
            <a:spLocks noGrp="1"/>
          </p:cNvSpPr>
          <p:nvPr>
            <p:ph sz="quarter" idx="15"/>
          </p:nvPr>
        </p:nvSpPr>
        <p:spPr>
          <a:xfrm>
            <a:off x="457200" y="1371600"/>
            <a:ext cx="5410200" cy="5133975"/>
          </a:xfrm>
        </p:spPr>
        <p:txBody>
          <a:bodyPr>
            <a:normAutofit fontScale="92500"/>
          </a:bodyPr>
          <a:lstStyle/>
          <a:p>
            <a:pPr marL="0" indent="0">
              <a:buNone/>
            </a:pPr>
            <a:r>
              <a:rPr lang="en-US" dirty="0"/>
              <a:t>The Market is currently underserving</a:t>
            </a:r>
          </a:p>
          <a:p>
            <a:pPr marL="0" indent="0">
              <a:buNone/>
            </a:pPr>
            <a:endParaRPr lang="en-US" dirty="0"/>
          </a:p>
          <a:p>
            <a:pPr marL="0" indent="0">
              <a:buNone/>
            </a:pPr>
            <a:r>
              <a:rPr lang="en-US" dirty="0"/>
              <a:t>-Young people</a:t>
            </a:r>
          </a:p>
          <a:p>
            <a:pPr>
              <a:buFontTx/>
              <a:buChar char="-"/>
            </a:pPr>
            <a:r>
              <a:rPr lang="en-US" dirty="0"/>
              <a:t>Higher and Middle-Income Quintiles in Urban Areas.</a:t>
            </a:r>
          </a:p>
          <a:p>
            <a:pPr>
              <a:buFontTx/>
              <a:buChar char="-"/>
            </a:pPr>
            <a:r>
              <a:rPr lang="en-US" dirty="0"/>
              <a:t>Dalit &amp; Muslim WRA</a:t>
            </a:r>
          </a:p>
          <a:p>
            <a:pPr marL="0" indent="0">
              <a:buNone/>
            </a:pPr>
            <a:endParaRPr lang="en-US" dirty="0"/>
          </a:p>
          <a:p>
            <a:pPr marL="0" indent="0">
              <a:buNone/>
            </a:pPr>
            <a:r>
              <a:rPr lang="en-US" dirty="0"/>
              <a:t>Other trends:</a:t>
            </a:r>
          </a:p>
          <a:p>
            <a:pPr>
              <a:buFontTx/>
              <a:buChar char="-"/>
            </a:pPr>
            <a:r>
              <a:rPr lang="en-US" dirty="0"/>
              <a:t>Quality of use (discontinuity): 1 of 2 users discontinue DMPA &amp; 1 of 3, Implants.</a:t>
            </a:r>
          </a:p>
          <a:p>
            <a:pPr>
              <a:buFontTx/>
              <a:buChar char="-"/>
            </a:pPr>
            <a:r>
              <a:rPr lang="en-US" dirty="0"/>
              <a:t>Migration of men and infrequent sex will possibly change FP Modern method use behaviors over the next decade in Nepal.</a:t>
            </a:r>
          </a:p>
          <a:p>
            <a:pPr marL="0" indent="0">
              <a:buNone/>
            </a:pPr>
            <a:endParaRPr lang="en-US" dirty="0"/>
          </a:p>
          <a:p>
            <a:pPr marL="0" indent="0">
              <a:buNone/>
            </a:pPr>
            <a:endParaRPr lang="en-US" sz="2300" i="1" dirty="0"/>
          </a:p>
          <a:p>
            <a:pPr marL="0" indent="0">
              <a:buNone/>
            </a:pPr>
            <a:endParaRPr lang="en-US" dirty="0"/>
          </a:p>
        </p:txBody>
      </p:sp>
      <p:pic>
        <p:nvPicPr>
          <p:cNvPr id="2" name="object 7">
            <a:extLst>
              <a:ext uri="{FF2B5EF4-FFF2-40B4-BE49-F238E27FC236}">
                <a16:creationId xmlns:a16="http://schemas.microsoft.com/office/drawing/2014/main" id="{419344A4-254B-A780-B02D-FC026D0753D3}"/>
              </a:ext>
            </a:extLst>
          </p:cNvPr>
          <p:cNvPicPr>
            <a:picLocks/>
          </p:cNvPicPr>
          <p:nvPr/>
        </p:nvPicPr>
        <p:blipFill>
          <a:blip r:embed="rId2" cstate="print"/>
          <a:stretch>
            <a:fillRect/>
          </a:stretch>
        </p:blipFill>
        <p:spPr>
          <a:xfrm>
            <a:off x="6096000" y="0"/>
            <a:ext cx="6096000" cy="6858000"/>
          </a:xfrm>
          <a:prstGeom prst="rect">
            <a:avLst/>
          </a:prstGeom>
        </p:spPr>
      </p:pic>
    </p:spTree>
    <p:extLst>
      <p:ext uri="{BB962C8B-B14F-4D97-AF65-F5344CB8AC3E}">
        <p14:creationId xmlns:p14="http://schemas.microsoft.com/office/powerpoint/2010/main" val="8948611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790E0210-9E99-7916-3A91-793882B07850}"/>
              </a:ext>
            </a:extLst>
          </p:cNvPr>
          <p:cNvSpPr>
            <a:spLocks noGrp="1"/>
          </p:cNvSpPr>
          <p:nvPr>
            <p:ph type="ctrTitle"/>
          </p:nvPr>
        </p:nvSpPr>
        <p:spPr>
          <a:xfrm>
            <a:off x="2641010" y="2045033"/>
            <a:ext cx="7416800" cy="23669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r>
              <a:rPr lang="en-US" sz="2800" b="1" dirty="0">
                <a:latin typeface="Gill Sans ( Body) "/>
              </a:rPr>
              <a:t>3. Core Function: Supply- Market Breadth &amp; Depth</a:t>
            </a:r>
            <a:endParaRPr lang="en-US" sz="2800" dirty="0">
              <a:latin typeface="Gill Sans ( Body) "/>
            </a:endParaRPr>
          </a:p>
          <a:p>
            <a:r>
              <a:rPr lang="en-US" sz="2800" dirty="0">
                <a:latin typeface="Gill Sans ( Body) "/>
              </a:rPr>
              <a:t>Describe FP category, Brands, Market Actors’ Price, Channel analysis, Market Sizing</a:t>
            </a:r>
          </a:p>
        </p:txBody>
      </p:sp>
    </p:spTree>
    <p:extLst>
      <p:ext uri="{BB962C8B-B14F-4D97-AF65-F5344CB8AC3E}">
        <p14:creationId xmlns:p14="http://schemas.microsoft.com/office/powerpoint/2010/main" val="363009997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B233C5-CAF8-DDFD-F685-98B08563E997}"/>
              </a:ext>
            </a:extLst>
          </p:cNvPr>
          <p:cNvSpPr>
            <a:spLocks noGrp="1"/>
          </p:cNvSpPr>
          <p:nvPr>
            <p:ph type="title"/>
          </p:nvPr>
        </p:nvSpPr>
        <p:spPr/>
        <p:txBody>
          <a:bodyPr/>
          <a:lstStyle/>
          <a:p>
            <a:r>
              <a:rPr lang="en-US" dirty="0"/>
              <a:t>Nepal FP Modern Methods Market Breadth in Private Sector</a:t>
            </a:r>
          </a:p>
        </p:txBody>
      </p:sp>
      <p:sp>
        <p:nvSpPr>
          <p:cNvPr id="3" name="Slide Number Placeholder 2">
            <a:extLst>
              <a:ext uri="{FF2B5EF4-FFF2-40B4-BE49-F238E27FC236}">
                <a16:creationId xmlns:a16="http://schemas.microsoft.com/office/drawing/2014/main" id="{9BCD1FB9-63CD-3028-FCDF-F9BE32477D25}"/>
              </a:ext>
            </a:extLst>
          </p:cNvPr>
          <p:cNvSpPr>
            <a:spLocks noGrp="1"/>
          </p:cNvSpPr>
          <p:nvPr>
            <p:ph type="sldNum" sz="quarter" idx="4"/>
          </p:nvPr>
        </p:nvSpPr>
        <p:spPr/>
        <p:txBody>
          <a:bodyPr/>
          <a:lstStyle/>
          <a:p>
            <a:fld id="{4755468B-C2BA-8B42-ABD6-597061763577}" type="slidenum">
              <a:rPr lang="en-US" smtClean="0"/>
              <a:pPr/>
              <a:t>22</a:t>
            </a:fld>
            <a:endParaRPr lang="en-US" dirty="0"/>
          </a:p>
        </p:txBody>
      </p:sp>
      <p:cxnSp>
        <p:nvCxnSpPr>
          <p:cNvPr id="117" name="Straight Connector 116">
            <a:extLst>
              <a:ext uri="{FF2B5EF4-FFF2-40B4-BE49-F238E27FC236}">
                <a16:creationId xmlns:a16="http://schemas.microsoft.com/office/drawing/2014/main" id="{E05AA32D-6D05-243B-73FC-E68A4DA198E2}"/>
              </a:ext>
            </a:extLst>
          </p:cNvPr>
          <p:cNvCxnSpPr>
            <a:cxnSpLocks/>
          </p:cNvCxnSpPr>
          <p:nvPr/>
        </p:nvCxnSpPr>
        <p:spPr>
          <a:xfrm>
            <a:off x="914400" y="983873"/>
            <a:ext cx="1010489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F4B47C9D-D5E4-0E74-6DE1-8AAB4DBB88E5}"/>
              </a:ext>
            </a:extLst>
          </p:cNvPr>
          <p:cNvGrpSpPr/>
          <p:nvPr/>
        </p:nvGrpSpPr>
        <p:grpSpPr>
          <a:xfrm>
            <a:off x="260888" y="1169700"/>
            <a:ext cx="11670224" cy="5063815"/>
            <a:chOff x="1835822" y="1246773"/>
            <a:chExt cx="8995944" cy="4055502"/>
          </a:xfrm>
        </p:grpSpPr>
        <p:cxnSp>
          <p:nvCxnSpPr>
            <p:cNvPr id="53" name="Elbow Connector 59">
              <a:extLst>
                <a:ext uri="{FF2B5EF4-FFF2-40B4-BE49-F238E27FC236}">
                  <a16:creationId xmlns:a16="http://schemas.microsoft.com/office/drawing/2014/main" id="{F34CDF2C-4465-BE65-2F3A-40F20E6D6B71}"/>
                </a:ext>
              </a:extLst>
            </p:cNvPr>
            <p:cNvCxnSpPr>
              <a:cxnSpLocks/>
            </p:cNvCxnSpPr>
            <p:nvPr/>
          </p:nvCxnSpPr>
          <p:spPr bwMode="gray">
            <a:xfrm rot="10800000" flipV="1">
              <a:off x="3808603" y="1933260"/>
              <a:ext cx="2286000" cy="378608"/>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Elbow Connector 61">
              <a:extLst>
                <a:ext uri="{FF2B5EF4-FFF2-40B4-BE49-F238E27FC236}">
                  <a16:creationId xmlns:a16="http://schemas.microsoft.com/office/drawing/2014/main" id="{F17AC359-A911-CB9F-F5FE-FC191628FA83}"/>
                </a:ext>
              </a:extLst>
            </p:cNvPr>
            <p:cNvCxnSpPr>
              <a:stCxn id="56" idx="2"/>
              <a:endCxn id="59" idx="0"/>
            </p:cNvCxnSpPr>
            <p:nvPr/>
          </p:nvCxnSpPr>
          <p:spPr bwMode="gray">
            <a:xfrm rot="16200000" flipH="1">
              <a:off x="7152601" y="847965"/>
              <a:ext cx="414798" cy="2530795"/>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Elbow Connector 62">
              <a:extLst>
                <a:ext uri="{FF2B5EF4-FFF2-40B4-BE49-F238E27FC236}">
                  <a16:creationId xmlns:a16="http://schemas.microsoft.com/office/drawing/2014/main" id="{2C4ACC7D-6A27-9C6C-0A66-DBB276722097}"/>
                </a:ext>
              </a:extLst>
            </p:cNvPr>
            <p:cNvCxnSpPr>
              <a:stCxn id="56" idx="2"/>
              <a:endCxn id="60" idx="0"/>
            </p:cNvCxnSpPr>
            <p:nvPr/>
          </p:nvCxnSpPr>
          <p:spPr bwMode="gray">
            <a:xfrm rot="16200000" flipH="1">
              <a:off x="6520453" y="1480113"/>
              <a:ext cx="414798" cy="1266499"/>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D0D8FD54-2FB1-F508-0456-25E25E88B6DA}"/>
                </a:ext>
              </a:extLst>
            </p:cNvPr>
            <p:cNvSpPr/>
            <p:nvPr/>
          </p:nvSpPr>
          <p:spPr bwMode="gray">
            <a:xfrm>
              <a:off x="5082951" y="1246773"/>
              <a:ext cx="2023304" cy="659191"/>
            </a:xfrm>
            <a:prstGeom prst="rect">
              <a:avLst/>
            </a:prstGeom>
            <a:solidFill>
              <a:schemeClr val="bg2"/>
            </a:solidFill>
            <a:ln w="57150">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FAMILY</a:t>
              </a:r>
              <a:r>
                <a:rPr kumimoji="0" lang="en-US" sz="1600" b="1" i="0" u="none" strike="noStrike" cap="none" normalizeH="0" dirty="0">
                  <a:ln>
                    <a:noFill/>
                  </a:ln>
                  <a:solidFill>
                    <a:schemeClr val="bg1"/>
                  </a:solidFill>
                  <a:latin typeface="+mn-lt"/>
                  <a:cs typeface="Arial" pitchFamily="34" charset="0"/>
                </a:rPr>
                <a:t> </a:t>
              </a:r>
              <a:r>
                <a:rPr kumimoji="0" lang="en-US" sz="1600" b="1" i="0" u="none" strike="noStrike" cap="none" normalizeH="0" baseline="0" dirty="0">
                  <a:ln>
                    <a:noFill/>
                  </a:ln>
                  <a:solidFill>
                    <a:schemeClr val="bg1"/>
                  </a:solidFill>
                  <a:latin typeface="+mn-lt"/>
                  <a:cs typeface="Arial" pitchFamily="34" charset="0"/>
                </a:rPr>
                <a:t>PLANNING*</a:t>
              </a:r>
              <a:br>
                <a:rPr kumimoji="0" lang="en-US" sz="1600" b="1" i="0" u="none" strike="noStrike" cap="none" normalizeH="0" baseline="0" dirty="0">
                  <a:ln>
                    <a:noFill/>
                  </a:ln>
                  <a:solidFill>
                    <a:schemeClr val="bg1"/>
                  </a:solidFill>
                  <a:latin typeface="+mn-lt"/>
                  <a:cs typeface="Arial" pitchFamily="34" charset="0"/>
                </a:rPr>
              </a:br>
              <a:endParaRPr kumimoji="0" lang="en-US" sz="1600" b="1" i="0" u="none" strike="noStrike" cap="none" normalizeH="0" baseline="0" dirty="0">
                <a:ln>
                  <a:noFill/>
                </a:ln>
                <a:solidFill>
                  <a:schemeClr val="bg1"/>
                </a:solidFill>
                <a:latin typeface="+mn-lt"/>
                <a:cs typeface="Arial" pitchFamily="34" charset="0"/>
              </a:endParaRPr>
            </a:p>
          </p:txBody>
        </p:sp>
        <p:sp>
          <p:nvSpPr>
            <p:cNvPr id="57" name="Rectangle 56">
              <a:extLst>
                <a:ext uri="{FF2B5EF4-FFF2-40B4-BE49-F238E27FC236}">
                  <a16:creationId xmlns:a16="http://schemas.microsoft.com/office/drawing/2014/main" id="{80EB5FE9-BE6B-1316-EEF5-8CDA4E582CF6}"/>
                </a:ext>
              </a:extLst>
            </p:cNvPr>
            <p:cNvSpPr/>
            <p:nvPr/>
          </p:nvSpPr>
          <p:spPr bwMode="gray">
            <a:xfrm>
              <a:off x="5578744" y="2325517"/>
              <a:ext cx="1031042" cy="659191"/>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lang="en-US" sz="1600" b="1" dirty="0">
                  <a:solidFill>
                    <a:schemeClr val="bg1"/>
                  </a:solidFill>
                  <a:cs typeface="Arial" pitchFamily="34" charset="0"/>
                </a:rPr>
                <a:t>Long-acting Reversible Method</a:t>
              </a:r>
            </a:p>
          </p:txBody>
        </p:sp>
        <p:sp>
          <p:nvSpPr>
            <p:cNvPr id="58" name="Rectangle 57">
              <a:extLst>
                <a:ext uri="{FF2B5EF4-FFF2-40B4-BE49-F238E27FC236}">
                  <a16:creationId xmlns:a16="http://schemas.microsoft.com/office/drawing/2014/main" id="{C7557D0B-016F-6F8D-9D3A-C117026340C6}"/>
                </a:ext>
              </a:extLst>
            </p:cNvPr>
            <p:cNvSpPr/>
            <p:nvPr/>
          </p:nvSpPr>
          <p:spPr bwMode="gray">
            <a:xfrm>
              <a:off x="3301253" y="2325517"/>
              <a:ext cx="1031042" cy="659191"/>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lang="en-US" sz="1600" b="1" dirty="0">
                  <a:solidFill>
                    <a:schemeClr val="bg1"/>
                  </a:solidFill>
                  <a:cs typeface="Arial" pitchFamily="34" charset="0"/>
                </a:rPr>
                <a:t>Short-acting Reversible Method</a:t>
              </a:r>
            </a:p>
          </p:txBody>
        </p:sp>
        <p:sp>
          <p:nvSpPr>
            <p:cNvPr id="59" name="Rectangle 58">
              <a:extLst>
                <a:ext uri="{FF2B5EF4-FFF2-40B4-BE49-F238E27FC236}">
                  <a16:creationId xmlns:a16="http://schemas.microsoft.com/office/drawing/2014/main" id="{150AF94A-B8E6-0D7B-7C86-93BA62B134D1}"/>
                </a:ext>
              </a:extLst>
            </p:cNvPr>
            <p:cNvSpPr/>
            <p:nvPr/>
          </p:nvSpPr>
          <p:spPr bwMode="gray">
            <a:xfrm>
              <a:off x="8109877" y="2320762"/>
              <a:ext cx="1031042" cy="659191"/>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b="1" u="sng" dirty="0">
                  <a:solidFill>
                    <a:schemeClr val="bg1"/>
                  </a:solidFill>
                  <a:cs typeface="Arial" pitchFamily="34" charset="0"/>
                </a:rPr>
                <a:t>Post-coital</a:t>
              </a:r>
              <a:endParaRPr kumimoji="0" lang="en-US" sz="1600" b="1" i="0" u="sng" strike="noStrike" cap="none" normalizeH="0" baseline="0" dirty="0">
                <a:ln>
                  <a:noFill/>
                </a:ln>
                <a:solidFill>
                  <a:schemeClr val="bg1"/>
                </a:solidFill>
                <a:cs typeface="Arial" pitchFamily="34" charset="0"/>
              </a:endParaRPr>
            </a:p>
            <a:p>
              <a:pPr marL="0" marR="0" indent="0" algn="ctr" defTabSz="914400" rtl="0" eaLnBrk="1" fontAlgn="base" latinLnBrk="0" hangingPunct="1">
                <a:lnSpc>
                  <a:spcPct val="100000"/>
                </a:lnSpc>
                <a:spcBef>
                  <a:spcPct val="0"/>
                </a:spcBef>
                <a:spcAft>
                  <a:spcPct val="0"/>
                </a:spcAft>
                <a:buClrTx/>
                <a:buSzTx/>
                <a:buFontTx/>
                <a:buNone/>
                <a:tabLst/>
              </a:pPr>
              <a:r>
                <a:rPr lang="en-US" sz="1600" b="1" u="sng" dirty="0">
                  <a:solidFill>
                    <a:schemeClr val="bg1"/>
                  </a:solidFill>
                  <a:cs typeface="Arial" pitchFamily="34" charset="0"/>
                </a:rPr>
                <a:t>Method</a:t>
              </a:r>
              <a:endParaRPr kumimoji="0" lang="en-US" sz="1600" b="1" i="0" u="sng" strike="noStrike" cap="none" normalizeH="0" baseline="0" dirty="0">
                <a:ln>
                  <a:noFill/>
                </a:ln>
                <a:solidFill>
                  <a:schemeClr val="bg1"/>
                </a:solidFill>
                <a:cs typeface="Arial" pitchFamily="34" charset="0"/>
              </a:endParaRPr>
            </a:p>
          </p:txBody>
        </p:sp>
        <p:sp>
          <p:nvSpPr>
            <p:cNvPr id="60" name="Rectangle 59">
              <a:extLst>
                <a:ext uri="{FF2B5EF4-FFF2-40B4-BE49-F238E27FC236}">
                  <a16:creationId xmlns:a16="http://schemas.microsoft.com/office/drawing/2014/main" id="{38F3B537-06C3-B21B-D43C-64B7E7490F63}"/>
                </a:ext>
              </a:extLst>
            </p:cNvPr>
            <p:cNvSpPr/>
            <p:nvPr/>
          </p:nvSpPr>
          <p:spPr bwMode="gray">
            <a:xfrm>
              <a:off x="6845581" y="2320762"/>
              <a:ext cx="1031042" cy="659191"/>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lang="en-US" sz="1600" b="1" u="sng" dirty="0">
                  <a:solidFill>
                    <a:schemeClr val="bg1"/>
                  </a:solidFill>
                  <a:cs typeface="Arial" pitchFamily="34" charset="0"/>
                </a:rPr>
                <a:t>Long-acting Permanent Method</a:t>
              </a:r>
            </a:p>
          </p:txBody>
        </p:sp>
        <p:sp>
          <p:nvSpPr>
            <p:cNvPr id="61" name="Rectangle 60">
              <a:extLst>
                <a:ext uri="{FF2B5EF4-FFF2-40B4-BE49-F238E27FC236}">
                  <a16:creationId xmlns:a16="http://schemas.microsoft.com/office/drawing/2014/main" id="{C9DB2F75-EC86-7234-6031-FDE30343D28F}"/>
                </a:ext>
              </a:extLst>
            </p:cNvPr>
            <p:cNvSpPr/>
            <p:nvPr/>
          </p:nvSpPr>
          <p:spPr bwMode="gray">
            <a:xfrm>
              <a:off x="3248439" y="3462991"/>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OCP</a:t>
              </a:r>
              <a:r>
                <a:rPr lang="en-US" sz="1600" b="1" dirty="0">
                  <a:solidFill>
                    <a:schemeClr val="bg1"/>
                  </a:solidFill>
                  <a:cs typeface="Arial" pitchFamily="34" charset="0"/>
                </a:rPr>
                <a:t>**</a:t>
              </a:r>
              <a:endParaRPr kumimoji="0" lang="en-US" sz="1600" b="1" i="0" u="none" strike="noStrike" cap="none" normalizeH="0" baseline="0" dirty="0">
                <a:ln>
                  <a:noFill/>
                </a:ln>
                <a:solidFill>
                  <a:schemeClr val="bg1"/>
                </a:solidFill>
                <a:latin typeface="+mn-lt"/>
                <a:cs typeface="Arial" pitchFamily="34" charset="0"/>
              </a:endParaRP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latin typeface="+mn-lt"/>
                <a:cs typeface="Arial" pitchFamily="34" charset="0"/>
              </a:endParaRPr>
            </a:p>
          </p:txBody>
        </p:sp>
        <p:sp>
          <p:nvSpPr>
            <p:cNvPr id="62" name="Rectangle 61">
              <a:extLst>
                <a:ext uri="{FF2B5EF4-FFF2-40B4-BE49-F238E27FC236}">
                  <a16:creationId xmlns:a16="http://schemas.microsoft.com/office/drawing/2014/main" id="{87F2D61A-413B-0055-B37E-03D3DAFD612F}"/>
                </a:ext>
              </a:extLst>
            </p:cNvPr>
            <p:cNvSpPr/>
            <p:nvPr/>
          </p:nvSpPr>
          <p:spPr bwMode="gray">
            <a:xfrm>
              <a:off x="4449063" y="3449343"/>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b="1" dirty="0">
                  <a:solidFill>
                    <a:schemeClr val="bg1"/>
                  </a:solidFill>
                  <a:cs typeface="Arial" pitchFamily="34" charset="0"/>
                </a:rPr>
                <a:t>I</a:t>
              </a:r>
              <a:r>
                <a:rPr kumimoji="0" lang="en-US" sz="1600" b="1" i="0" u="none" strike="noStrike" cap="none" normalizeH="0" baseline="0" dirty="0">
                  <a:ln>
                    <a:noFill/>
                  </a:ln>
                  <a:solidFill>
                    <a:schemeClr val="bg1"/>
                  </a:solidFill>
                  <a:latin typeface="+mn-lt"/>
                  <a:cs typeface="Arial" pitchFamily="34" charset="0"/>
                </a:rPr>
                <a:t>C</a:t>
              </a: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latin typeface="+mn-lt"/>
                <a:cs typeface="Arial" pitchFamily="34" charset="0"/>
              </a:endParaRPr>
            </a:p>
          </p:txBody>
        </p:sp>
        <p:sp>
          <p:nvSpPr>
            <p:cNvPr id="63" name="Rectangle 62">
              <a:extLst>
                <a:ext uri="{FF2B5EF4-FFF2-40B4-BE49-F238E27FC236}">
                  <a16:creationId xmlns:a16="http://schemas.microsoft.com/office/drawing/2014/main" id="{021AA8DE-93EC-8D2C-B085-838B88772879}"/>
                </a:ext>
              </a:extLst>
            </p:cNvPr>
            <p:cNvSpPr/>
            <p:nvPr/>
          </p:nvSpPr>
          <p:spPr bwMode="gray">
            <a:xfrm>
              <a:off x="5581448" y="3449343"/>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b="1" dirty="0">
                  <a:solidFill>
                    <a:schemeClr val="bg1"/>
                  </a:solidFill>
                  <a:cs typeface="Arial" pitchFamily="34" charset="0"/>
                </a:rPr>
                <a:t>LARC</a:t>
              </a:r>
              <a:endParaRPr kumimoji="0" lang="en-US" sz="1600" b="1" i="0" u="none" strike="noStrike" cap="none" normalizeH="0" baseline="0" dirty="0">
                <a:ln>
                  <a:noFill/>
                </a:ln>
                <a:solidFill>
                  <a:schemeClr val="bg1"/>
                </a:solidFill>
                <a:latin typeface="+mn-lt"/>
                <a:cs typeface="Arial" pitchFamily="34" charset="0"/>
              </a:endParaRPr>
            </a:p>
          </p:txBody>
        </p:sp>
        <p:sp>
          <p:nvSpPr>
            <p:cNvPr id="64" name="Rectangle 63">
              <a:extLst>
                <a:ext uri="{FF2B5EF4-FFF2-40B4-BE49-F238E27FC236}">
                  <a16:creationId xmlns:a16="http://schemas.microsoft.com/office/drawing/2014/main" id="{195A0ED6-A201-D98A-C630-13B5287D7E48}"/>
                </a:ext>
              </a:extLst>
            </p:cNvPr>
            <p:cNvSpPr/>
            <p:nvPr/>
          </p:nvSpPr>
          <p:spPr bwMode="gray">
            <a:xfrm>
              <a:off x="1908816" y="3462991"/>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Condoms</a:t>
              </a: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latin typeface="+mn-lt"/>
                <a:cs typeface="Arial" pitchFamily="34" charset="0"/>
              </a:endParaRPr>
            </a:p>
          </p:txBody>
        </p:sp>
        <p:sp>
          <p:nvSpPr>
            <p:cNvPr id="65" name="Rectangle 64">
              <a:extLst>
                <a:ext uri="{FF2B5EF4-FFF2-40B4-BE49-F238E27FC236}">
                  <a16:creationId xmlns:a16="http://schemas.microsoft.com/office/drawing/2014/main" id="{5CB51788-24A0-A623-15EA-632AD4660A22}"/>
                </a:ext>
              </a:extLst>
            </p:cNvPr>
            <p:cNvSpPr/>
            <p:nvPr/>
          </p:nvSpPr>
          <p:spPr bwMode="gray">
            <a:xfrm>
              <a:off x="8158086" y="3449343"/>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ECP</a:t>
              </a: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latin typeface="+mn-lt"/>
                <a:cs typeface="Arial" pitchFamily="34" charset="0"/>
              </a:endParaRPr>
            </a:p>
          </p:txBody>
        </p:sp>
        <p:sp>
          <p:nvSpPr>
            <p:cNvPr id="66" name="Rectangle 65">
              <a:extLst>
                <a:ext uri="{FF2B5EF4-FFF2-40B4-BE49-F238E27FC236}">
                  <a16:creationId xmlns:a16="http://schemas.microsoft.com/office/drawing/2014/main" id="{33814602-C3D7-82D5-3F45-856174EBC50E}"/>
                </a:ext>
              </a:extLst>
            </p:cNvPr>
            <p:cNvSpPr/>
            <p:nvPr/>
          </p:nvSpPr>
          <p:spPr bwMode="gray">
            <a:xfrm>
              <a:off x="9473779" y="3449343"/>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MA</a:t>
              </a:r>
            </a:p>
          </p:txBody>
        </p:sp>
        <p:sp>
          <p:nvSpPr>
            <p:cNvPr id="67" name="Rectangle 66">
              <a:extLst>
                <a:ext uri="{FF2B5EF4-FFF2-40B4-BE49-F238E27FC236}">
                  <a16:creationId xmlns:a16="http://schemas.microsoft.com/office/drawing/2014/main" id="{C38E4E87-DBBB-5E72-F4D7-688FE63314DF}"/>
                </a:ext>
              </a:extLst>
            </p:cNvPr>
            <p:cNvSpPr/>
            <p:nvPr/>
          </p:nvSpPr>
          <p:spPr bwMode="gray">
            <a:xfrm>
              <a:off x="6845581" y="3449343"/>
              <a:ext cx="1031042" cy="513917"/>
            </a:xfrm>
            <a:prstGeom prst="rect">
              <a:avLst/>
            </a:prstGeom>
            <a:solidFill>
              <a:schemeClr val="tx2">
                <a:lumMod val="25000"/>
                <a:lumOff val="75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latin typeface="+mn-lt"/>
                  <a:cs typeface="Arial" pitchFamily="34" charset="0"/>
                </a:rPr>
                <a:t>Sterilization</a:t>
              </a: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latin typeface="+mn-lt"/>
                <a:cs typeface="Arial" pitchFamily="34" charset="0"/>
              </a:endParaRPr>
            </a:p>
          </p:txBody>
        </p:sp>
        <p:sp>
          <p:nvSpPr>
            <p:cNvPr id="68" name="Rectangle 67">
              <a:extLst>
                <a:ext uri="{FF2B5EF4-FFF2-40B4-BE49-F238E27FC236}">
                  <a16:creationId xmlns:a16="http://schemas.microsoft.com/office/drawing/2014/main" id="{57D5B032-FF95-AF47-EA82-D421F0D6E2AA}"/>
                </a:ext>
              </a:extLst>
            </p:cNvPr>
            <p:cNvSpPr/>
            <p:nvPr/>
          </p:nvSpPr>
          <p:spPr bwMode="gray">
            <a:xfrm>
              <a:off x="4712946" y="4323322"/>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DMPA</a:t>
              </a:r>
              <a:endParaRPr kumimoji="0" lang="en-US" sz="1600" i="0" u="none" strike="noStrike" cap="none" normalizeH="0" baseline="0" dirty="0">
                <a:ln>
                  <a:noFill/>
                </a:ln>
                <a:latin typeface="+mn-lt"/>
                <a:cs typeface="Arial" pitchFamily="34" charset="0"/>
              </a:endParaRPr>
            </a:p>
          </p:txBody>
        </p:sp>
        <p:sp>
          <p:nvSpPr>
            <p:cNvPr id="69" name="Rectangle 68">
              <a:extLst>
                <a:ext uri="{FF2B5EF4-FFF2-40B4-BE49-F238E27FC236}">
                  <a16:creationId xmlns:a16="http://schemas.microsoft.com/office/drawing/2014/main" id="{74F9E295-0989-C8A3-23CB-0A2CD1B143E9}"/>
                </a:ext>
              </a:extLst>
            </p:cNvPr>
            <p:cNvSpPr/>
            <p:nvPr/>
          </p:nvSpPr>
          <p:spPr bwMode="gray">
            <a:xfrm>
              <a:off x="1835822" y="4280518"/>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Plain</a:t>
              </a:r>
            </a:p>
          </p:txBody>
        </p:sp>
        <p:sp>
          <p:nvSpPr>
            <p:cNvPr id="70" name="Rectangle 69">
              <a:extLst>
                <a:ext uri="{FF2B5EF4-FFF2-40B4-BE49-F238E27FC236}">
                  <a16:creationId xmlns:a16="http://schemas.microsoft.com/office/drawing/2014/main" id="{7FE1EFC2-BABC-4ADE-B886-F0ABDA973DB5}"/>
                </a:ext>
              </a:extLst>
            </p:cNvPr>
            <p:cNvSpPr/>
            <p:nvPr/>
          </p:nvSpPr>
          <p:spPr bwMode="gray">
            <a:xfrm>
              <a:off x="2434397" y="4275955"/>
              <a:ext cx="737032"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Enhanced</a:t>
              </a:r>
            </a:p>
          </p:txBody>
        </p:sp>
        <p:sp>
          <p:nvSpPr>
            <p:cNvPr id="71" name="Rectangle 70">
              <a:extLst>
                <a:ext uri="{FF2B5EF4-FFF2-40B4-BE49-F238E27FC236}">
                  <a16:creationId xmlns:a16="http://schemas.microsoft.com/office/drawing/2014/main" id="{EFD74D07-1C75-64D5-1BFC-9EB6E5E2D3D3}"/>
                </a:ext>
              </a:extLst>
            </p:cNvPr>
            <p:cNvSpPr/>
            <p:nvPr/>
          </p:nvSpPr>
          <p:spPr bwMode="gray">
            <a:xfrm>
              <a:off x="8421969" y="4323322"/>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cs typeface="Arial" pitchFamily="34" charset="0"/>
                </a:rPr>
                <a:t>1</a:t>
              </a:r>
              <a:r>
                <a:rPr lang="en-US" sz="1600" dirty="0">
                  <a:cs typeface="Arial" pitchFamily="34" charset="0"/>
                </a:rPr>
                <a:t>-</a:t>
              </a:r>
              <a:r>
                <a:rPr kumimoji="0" lang="en-US" sz="1600" i="0" u="none" strike="noStrike" cap="none" normalizeH="0" baseline="0" dirty="0">
                  <a:ln>
                    <a:noFill/>
                  </a:ln>
                  <a:cs typeface="Arial" pitchFamily="34" charset="0"/>
                </a:rPr>
                <a:t>pill</a:t>
              </a:r>
            </a:p>
          </p:txBody>
        </p:sp>
        <p:sp>
          <p:nvSpPr>
            <p:cNvPr id="72" name="Rectangle 71">
              <a:extLst>
                <a:ext uri="{FF2B5EF4-FFF2-40B4-BE49-F238E27FC236}">
                  <a16:creationId xmlns:a16="http://schemas.microsoft.com/office/drawing/2014/main" id="{5F6B9719-45AE-D9B5-43D0-04D4435B31D6}"/>
                </a:ext>
              </a:extLst>
            </p:cNvPr>
            <p:cNvSpPr/>
            <p:nvPr/>
          </p:nvSpPr>
          <p:spPr bwMode="gray">
            <a:xfrm>
              <a:off x="9252312" y="4332407"/>
              <a:ext cx="449354"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Combi</a:t>
              </a:r>
              <a:endParaRPr kumimoji="0" lang="en-US" sz="1600" i="0" u="none" strike="noStrike" cap="none" normalizeH="0" baseline="0" dirty="0">
                <a:ln>
                  <a:noFill/>
                </a:ln>
                <a:latin typeface="+mn-lt"/>
                <a:cs typeface="Arial" pitchFamily="34" charset="0"/>
              </a:endParaRPr>
            </a:p>
          </p:txBody>
        </p:sp>
        <p:sp>
          <p:nvSpPr>
            <p:cNvPr id="73" name="Rectangle 72">
              <a:extLst>
                <a:ext uri="{FF2B5EF4-FFF2-40B4-BE49-F238E27FC236}">
                  <a16:creationId xmlns:a16="http://schemas.microsoft.com/office/drawing/2014/main" id="{FA254CD5-75A7-EA1A-4978-928671206353}"/>
                </a:ext>
              </a:extLst>
            </p:cNvPr>
            <p:cNvSpPr/>
            <p:nvPr/>
          </p:nvSpPr>
          <p:spPr bwMode="gray">
            <a:xfrm>
              <a:off x="10289787" y="4332407"/>
              <a:ext cx="541979"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Surgical</a:t>
              </a:r>
            </a:p>
          </p:txBody>
        </p:sp>
        <p:sp>
          <p:nvSpPr>
            <p:cNvPr id="74" name="Rectangle 73">
              <a:extLst>
                <a:ext uri="{FF2B5EF4-FFF2-40B4-BE49-F238E27FC236}">
                  <a16:creationId xmlns:a16="http://schemas.microsoft.com/office/drawing/2014/main" id="{2E49EEB9-A521-1646-14AC-D2F55079D8B9}"/>
                </a:ext>
              </a:extLst>
            </p:cNvPr>
            <p:cNvSpPr/>
            <p:nvPr/>
          </p:nvSpPr>
          <p:spPr bwMode="gray">
            <a:xfrm>
              <a:off x="7384402" y="4318759"/>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Male</a:t>
              </a:r>
            </a:p>
          </p:txBody>
        </p:sp>
        <p:sp>
          <p:nvSpPr>
            <p:cNvPr id="75" name="Rectangle 74">
              <a:extLst>
                <a:ext uri="{FF2B5EF4-FFF2-40B4-BE49-F238E27FC236}">
                  <a16:creationId xmlns:a16="http://schemas.microsoft.com/office/drawing/2014/main" id="{FB140682-4FAD-81D3-4631-CECC6808A1FE}"/>
                </a:ext>
              </a:extLst>
            </p:cNvPr>
            <p:cNvSpPr/>
            <p:nvPr/>
          </p:nvSpPr>
          <p:spPr bwMode="gray">
            <a:xfrm>
              <a:off x="6792471" y="4318759"/>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Female</a:t>
              </a:r>
            </a:p>
          </p:txBody>
        </p:sp>
        <p:sp>
          <p:nvSpPr>
            <p:cNvPr id="76" name="Rectangle 75">
              <a:extLst>
                <a:ext uri="{FF2B5EF4-FFF2-40B4-BE49-F238E27FC236}">
                  <a16:creationId xmlns:a16="http://schemas.microsoft.com/office/drawing/2014/main" id="{9622D0FF-9689-6755-D491-1CDC64455109}"/>
                </a:ext>
              </a:extLst>
            </p:cNvPr>
            <p:cNvSpPr/>
            <p:nvPr/>
          </p:nvSpPr>
          <p:spPr bwMode="gray">
            <a:xfrm>
              <a:off x="5389504" y="4332347"/>
              <a:ext cx="660295" cy="378610"/>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kumimoji="0" lang="en-US" sz="1600" i="0" u="none" strike="noStrike" cap="none" normalizeH="0" baseline="0" dirty="0">
                  <a:ln>
                    <a:noFill/>
                  </a:ln>
                  <a:cs typeface="Arial" pitchFamily="34" charset="0"/>
                </a:rPr>
                <a:t>Implant</a:t>
              </a:r>
            </a:p>
          </p:txBody>
        </p:sp>
        <p:sp>
          <p:nvSpPr>
            <p:cNvPr id="77" name="Rectangle 76">
              <a:extLst>
                <a:ext uri="{FF2B5EF4-FFF2-40B4-BE49-F238E27FC236}">
                  <a16:creationId xmlns:a16="http://schemas.microsoft.com/office/drawing/2014/main" id="{06FCF7BB-60AD-98B2-EE65-7B463AB6AD6C}"/>
                </a:ext>
              </a:extLst>
            </p:cNvPr>
            <p:cNvSpPr/>
            <p:nvPr/>
          </p:nvSpPr>
          <p:spPr bwMode="gray">
            <a:xfrm>
              <a:off x="6131439" y="4318759"/>
              <a:ext cx="503276"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kumimoji="0" lang="en-US" sz="1600" i="0" u="none" strike="noStrike" cap="none" normalizeH="0" baseline="0" dirty="0">
                  <a:ln>
                    <a:noFill/>
                  </a:ln>
                  <a:cs typeface="Arial" pitchFamily="34" charset="0"/>
                </a:rPr>
                <a:t>LNG-IUD</a:t>
              </a:r>
            </a:p>
          </p:txBody>
        </p:sp>
        <p:cxnSp>
          <p:nvCxnSpPr>
            <p:cNvPr id="78" name="Elbow Connector 97">
              <a:extLst>
                <a:ext uri="{FF2B5EF4-FFF2-40B4-BE49-F238E27FC236}">
                  <a16:creationId xmlns:a16="http://schemas.microsoft.com/office/drawing/2014/main" id="{3A7681DB-1CA1-A8FB-0C7D-CCA787AAAFAE}"/>
                </a:ext>
              </a:extLst>
            </p:cNvPr>
            <p:cNvCxnSpPr>
              <a:cxnSpLocks/>
            </p:cNvCxnSpPr>
            <p:nvPr/>
          </p:nvCxnSpPr>
          <p:spPr bwMode="gray">
            <a:xfrm rot="10800000" flipV="1">
              <a:off x="2490895" y="2994498"/>
              <a:ext cx="1325880" cy="464634"/>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Elbow Connector 99">
              <a:extLst>
                <a:ext uri="{FF2B5EF4-FFF2-40B4-BE49-F238E27FC236}">
                  <a16:creationId xmlns:a16="http://schemas.microsoft.com/office/drawing/2014/main" id="{C3E79356-38B4-740A-DF1F-11C5CE558F80}"/>
                </a:ext>
              </a:extLst>
            </p:cNvPr>
            <p:cNvCxnSpPr>
              <a:stCxn id="57" idx="2"/>
              <a:endCxn id="63" idx="0"/>
            </p:cNvCxnSpPr>
            <p:nvPr/>
          </p:nvCxnSpPr>
          <p:spPr bwMode="gray">
            <a:xfrm rot="16200000" flipH="1">
              <a:off x="5863300" y="3215673"/>
              <a:ext cx="464635" cy="2704"/>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FEB270E6-D853-0A83-EB85-8559A9082D8B}"/>
                </a:ext>
              </a:extLst>
            </p:cNvPr>
            <p:cNvCxnSpPr>
              <a:stCxn id="60" idx="2"/>
              <a:endCxn id="67" idx="0"/>
            </p:cNvCxnSpPr>
            <p:nvPr/>
          </p:nvCxnSpPr>
          <p:spPr bwMode="gray">
            <a:xfrm>
              <a:off x="7361102" y="2979953"/>
              <a:ext cx="0" cy="46939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1" name="Rectangle 80">
              <a:extLst>
                <a:ext uri="{FF2B5EF4-FFF2-40B4-BE49-F238E27FC236}">
                  <a16:creationId xmlns:a16="http://schemas.microsoft.com/office/drawing/2014/main" id="{2E9A0B30-0675-6F8E-1CF1-E29125A0AD8B}"/>
                </a:ext>
              </a:extLst>
            </p:cNvPr>
            <p:cNvSpPr/>
            <p:nvPr/>
          </p:nvSpPr>
          <p:spPr bwMode="gray">
            <a:xfrm>
              <a:off x="3829086" y="4264167"/>
              <a:ext cx="503276" cy="392196"/>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lang="en-US" sz="1600" dirty="0">
                  <a:cs typeface="Arial" pitchFamily="34" charset="0"/>
                </a:rPr>
                <a:t>Weekly</a:t>
              </a:r>
              <a:endParaRPr kumimoji="0" lang="en-US" sz="1600" i="0" u="none" strike="noStrike" cap="none" normalizeH="0" baseline="0" dirty="0">
                <a:ln>
                  <a:noFill/>
                </a:ln>
                <a:cs typeface="Arial" pitchFamily="34" charset="0"/>
              </a:endParaRPr>
            </a:p>
          </p:txBody>
        </p:sp>
        <p:sp>
          <p:nvSpPr>
            <p:cNvPr id="82" name="Rectangle 81">
              <a:extLst>
                <a:ext uri="{FF2B5EF4-FFF2-40B4-BE49-F238E27FC236}">
                  <a16:creationId xmlns:a16="http://schemas.microsoft.com/office/drawing/2014/main" id="{5DD5148C-C49A-EAE2-2BA6-8C76648DB2CF}"/>
                </a:ext>
              </a:extLst>
            </p:cNvPr>
            <p:cNvSpPr/>
            <p:nvPr/>
          </p:nvSpPr>
          <p:spPr bwMode="gray">
            <a:xfrm>
              <a:off x="3229389" y="4264167"/>
              <a:ext cx="503276" cy="392196"/>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algn="ctr" defTabSz="914400" fontAlgn="base">
                <a:spcBef>
                  <a:spcPct val="0"/>
                </a:spcBef>
                <a:spcAft>
                  <a:spcPct val="0"/>
                </a:spcAft>
              </a:pPr>
              <a:r>
                <a:rPr lang="en-US" sz="1600" dirty="0">
                  <a:cs typeface="Arial" pitchFamily="34" charset="0"/>
                </a:rPr>
                <a:t>Daily</a:t>
              </a:r>
              <a:endParaRPr kumimoji="0" lang="en-US" sz="1600" i="0" u="none" strike="noStrike" cap="none" normalizeH="0" baseline="0" dirty="0">
                <a:ln>
                  <a:noFill/>
                </a:ln>
                <a:cs typeface="Arial" pitchFamily="34" charset="0"/>
              </a:endParaRPr>
            </a:p>
          </p:txBody>
        </p:sp>
        <p:sp>
          <p:nvSpPr>
            <p:cNvPr id="83" name="Rectangle 82">
              <a:extLst>
                <a:ext uri="{FF2B5EF4-FFF2-40B4-BE49-F238E27FC236}">
                  <a16:creationId xmlns:a16="http://schemas.microsoft.com/office/drawing/2014/main" id="{39A52FDC-6A0B-79CB-E60B-A6F683386630}"/>
                </a:ext>
              </a:extLst>
            </p:cNvPr>
            <p:cNvSpPr/>
            <p:nvPr/>
          </p:nvSpPr>
          <p:spPr bwMode="gray">
            <a:xfrm>
              <a:off x="9771049" y="4332407"/>
              <a:ext cx="449354" cy="392198"/>
            </a:xfrm>
            <a:prstGeom prst="rect">
              <a:avLst/>
            </a:prstGeom>
            <a:solidFill>
              <a:schemeClr val="bg2">
                <a:lumMod val="40000"/>
                <a:lumOff val="60000"/>
              </a:schemeClr>
            </a:solidFill>
            <a:ln w="9525">
              <a:no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Miso</a:t>
              </a:r>
              <a:endParaRPr kumimoji="0" lang="en-US" sz="1600" i="0" u="none" strike="noStrike" cap="none" normalizeH="0" baseline="0" dirty="0">
                <a:ln>
                  <a:noFill/>
                </a:ln>
                <a:cs typeface="Arial" pitchFamily="34" charset="0"/>
              </a:endParaRPr>
            </a:p>
          </p:txBody>
        </p:sp>
        <p:cxnSp>
          <p:nvCxnSpPr>
            <p:cNvPr id="84" name="Elbow Connector 109">
              <a:extLst>
                <a:ext uri="{FF2B5EF4-FFF2-40B4-BE49-F238E27FC236}">
                  <a16:creationId xmlns:a16="http://schemas.microsoft.com/office/drawing/2014/main" id="{47D148FA-E017-83AE-9D7B-A9E6D9D4475A}"/>
                </a:ext>
              </a:extLst>
            </p:cNvPr>
            <p:cNvCxnSpPr>
              <a:stCxn id="61" idx="2"/>
              <a:endCxn id="82" idx="0"/>
            </p:cNvCxnSpPr>
            <p:nvPr/>
          </p:nvCxnSpPr>
          <p:spPr>
            <a:xfrm rot="5400000">
              <a:off x="3478865" y="3979071"/>
              <a:ext cx="287259" cy="282933"/>
            </a:xfrm>
            <a:prstGeom prst="bentConnector3">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5" name="Elbow Connector 110">
              <a:extLst>
                <a:ext uri="{FF2B5EF4-FFF2-40B4-BE49-F238E27FC236}">
                  <a16:creationId xmlns:a16="http://schemas.microsoft.com/office/drawing/2014/main" id="{0189332C-A013-5D70-1CD9-8ECDC8BB87A1}"/>
                </a:ext>
              </a:extLst>
            </p:cNvPr>
            <p:cNvCxnSpPr>
              <a:stCxn id="61" idx="2"/>
              <a:endCxn id="81" idx="0"/>
            </p:cNvCxnSpPr>
            <p:nvPr/>
          </p:nvCxnSpPr>
          <p:spPr>
            <a:xfrm rot="16200000" flipH="1">
              <a:off x="3778713" y="3962155"/>
              <a:ext cx="287259" cy="316764"/>
            </a:xfrm>
            <a:prstGeom prst="bentConnector3">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6" name="Elbow Connector 77">
              <a:extLst>
                <a:ext uri="{FF2B5EF4-FFF2-40B4-BE49-F238E27FC236}">
                  <a16:creationId xmlns:a16="http://schemas.microsoft.com/office/drawing/2014/main" id="{B9A5C75D-5A0C-7733-4B96-426F403AF89A}"/>
                </a:ext>
              </a:extLst>
            </p:cNvPr>
            <p:cNvCxnSpPr>
              <a:stCxn id="62" idx="2"/>
              <a:endCxn id="68" idx="0"/>
            </p:cNvCxnSpPr>
            <p:nvPr/>
          </p:nvCxnSpPr>
          <p:spPr>
            <a:xfrm>
              <a:off x="4964584" y="3963260"/>
              <a:ext cx="0" cy="360062"/>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7" name="Elbow Connector 112">
              <a:extLst>
                <a:ext uri="{FF2B5EF4-FFF2-40B4-BE49-F238E27FC236}">
                  <a16:creationId xmlns:a16="http://schemas.microsoft.com/office/drawing/2014/main" id="{DE523DE5-4DC8-33B5-B1CF-C16639C749AE}"/>
                </a:ext>
              </a:extLst>
            </p:cNvPr>
            <p:cNvCxnSpPr>
              <a:cxnSpLocks/>
              <a:stCxn id="63" idx="2"/>
              <a:endCxn id="76" idx="0"/>
            </p:cNvCxnSpPr>
            <p:nvPr/>
          </p:nvCxnSpPr>
          <p:spPr>
            <a:xfrm rot="5400000">
              <a:off x="5723767" y="3959144"/>
              <a:ext cx="369087" cy="377317"/>
            </a:xfrm>
            <a:prstGeom prst="bentConnector3">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8" name="Elbow Connector 113">
              <a:extLst>
                <a:ext uri="{FF2B5EF4-FFF2-40B4-BE49-F238E27FC236}">
                  <a16:creationId xmlns:a16="http://schemas.microsoft.com/office/drawing/2014/main" id="{AF5B6941-CBE2-C740-55CC-4C733DC5A9FD}"/>
                </a:ext>
              </a:extLst>
            </p:cNvPr>
            <p:cNvCxnSpPr>
              <a:stCxn id="63" idx="2"/>
              <a:endCxn id="77" idx="0"/>
            </p:cNvCxnSpPr>
            <p:nvPr/>
          </p:nvCxnSpPr>
          <p:spPr>
            <a:xfrm rot="16200000" flipH="1">
              <a:off x="6062274" y="3997955"/>
              <a:ext cx="355499" cy="286108"/>
            </a:xfrm>
            <a:prstGeom prst="bentConnector3">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9" name="Elbow Connector 115">
              <a:extLst>
                <a:ext uri="{FF2B5EF4-FFF2-40B4-BE49-F238E27FC236}">
                  <a16:creationId xmlns:a16="http://schemas.microsoft.com/office/drawing/2014/main" id="{EAA61270-4533-FF3F-19D1-7DD869940A2D}"/>
                </a:ext>
              </a:extLst>
            </p:cNvPr>
            <p:cNvCxnSpPr>
              <a:stCxn id="64" idx="2"/>
              <a:endCxn id="69" idx="0"/>
            </p:cNvCxnSpPr>
            <p:nvPr/>
          </p:nvCxnSpPr>
          <p:spPr>
            <a:xfrm rot="5400000">
              <a:off x="2104094" y="3960275"/>
              <a:ext cx="303610" cy="336877"/>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0" name="Elbow Connector 116">
              <a:extLst>
                <a:ext uri="{FF2B5EF4-FFF2-40B4-BE49-F238E27FC236}">
                  <a16:creationId xmlns:a16="http://schemas.microsoft.com/office/drawing/2014/main" id="{4C9C639F-54F4-6A92-9397-A368D6D82408}"/>
                </a:ext>
              </a:extLst>
            </p:cNvPr>
            <p:cNvCxnSpPr>
              <a:stCxn id="64" idx="2"/>
              <a:endCxn id="70" idx="0"/>
            </p:cNvCxnSpPr>
            <p:nvPr/>
          </p:nvCxnSpPr>
          <p:spPr>
            <a:xfrm rot="16200000" flipH="1">
              <a:off x="2464102" y="3937143"/>
              <a:ext cx="299047" cy="378576"/>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1" name="Elbow Connector 92">
              <a:extLst>
                <a:ext uri="{FF2B5EF4-FFF2-40B4-BE49-F238E27FC236}">
                  <a16:creationId xmlns:a16="http://schemas.microsoft.com/office/drawing/2014/main" id="{DA972424-3E8F-F120-3B0C-21E883164CDC}"/>
                </a:ext>
              </a:extLst>
            </p:cNvPr>
            <p:cNvCxnSpPr>
              <a:cxnSpLocks/>
            </p:cNvCxnSpPr>
            <p:nvPr/>
          </p:nvCxnSpPr>
          <p:spPr>
            <a:xfrm>
              <a:off x="8672455" y="3876665"/>
              <a:ext cx="0" cy="446657"/>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2" name="Elbow Connector 119">
              <a:extLst>
                <a:ext uri="{FF2B5EF4-FFF2-40B4-BE49-F238E27FC236}">
                  <a16:creationId xmlns:a16="http://schemas.microsoft.com/office/drawing/2014/main" id="{2B72A1B6-CA30-6B3F-2AD9-CDBB7809FD7E}"/>
                </a:ext>
              </a:extLst>
            </p:cNvPr>
            <p:cNvCxnSpPr>
              <a:stCxn id="66" idx="2"/>
              <a:endCxn id="72" idx="0"/>
            </p:cNvCxnSpPr>
            <p:nvPr/>
          </p:nvCxnSpPr>
          <p:spPr>
            <a:xfrm rot="5400000">
              <a:off x="9548572" y="3891678"/>
              <a:ext cx="369147" cy="512311"/>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3" name="Elbow Connector 121">
              <a:extLst>
                <a:ext uri="{FF2B5EF4-FFF2-40B4-BE49-F238E27FC236}">
                  <a16:creationId xmlns:a16="http://schemas.microsoft.com/office/drawing/2014/main" id="{E97BD708-E8D1-B8B6-6349-4E63266BC2AC}"/>
                </a:ext>
              </a:extLst>
            </p:cNvPr>
            <p:cNvCxnSpPr>
              <a:stCxn id="66" idx="2"/>
              <a:endCxn id="83" idx="0"/>
            </p:cNvCxnSpPr>
            <p:nvPr/>
          </p:nvCxnSpPr>
          <p:spPr>
            <a:xfrm rot="16200000" flipH="1">
              <a:off x="9807940" y="4144620"/>
              <a:ext cx="369147" cy="6426"/>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4" name="Elbow Connector 122">
              <a:extLst>
                <a:ext uri="{FF2B5EF4-FFF2-40B4-BE49-F238E27FC236}">
                  <a16:creationId xmlns:a16="http://schemas.microsoft.com/office/drawing/2014/main" id="{38F2D941-4470-0ED3-AC26-28837ED4D40F}"/>
                </a:ext>
              </a:extLst>
            </p:cNvPr>
            <p:cNvCxnSpPr>
              <a:cxnSpLocks/>
            </p:cNvCxnSpPr>
            <p:nvPr/>
          </p:nvCxnSpPr>
          <p:spPr>
            <a:xfrm>
              <a:off x="9989300" y="3963259"/>
              <a:ext cx="548639" cy="369146"/>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5" name="Elbow Connector 124">
              <a:extLst>
                <a:ext uri="{FF2B5EF4-FFF2-40B4-BE49-F238E27FC236}">
                  <a16:creationId xmlns:a16="http://schemas.microsoft.com/office/drawing/2014/main" id="{AFB4A254-A148-3B08-729F-9372CBEC5E94}"/>
                </a:ext>
              </a:extLst>
            </p:cNvPr>
            <p:cNvCxnSpPr>
              <a:stCxn id="67" idx="2"/>
              <a:endCxn id="75" idx="0"/>
            </p:cNvCxnSpPr>
            <p:nvPr/>
          </p:nvCxnSpPr>
          <p:spPr>
            <a:xfrm rot="5400000">
              <a:off x="7024857" y="3982513"/>
              <a:ext cx="355499" cy="316993"/>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6" name="Elbow Connector 125">
              <a:extLst>
                <a:ext uri="{FF2B5EF4-FFF2-40B4-BE49-F238E27FC236}">
                  <a16:creationId xmlns:a16="http://schemas.microsoft.com/office/drawing/2014/main" id="{D6FA81EE-BD9C-8BAB-4ADB-BCEA1B1FF667}"/>
                </a:ext>
              </a:extLst>
            </p:cNvPr>
            <p:cNvCxnSpPr>
              <a:stCxn id="67" idx="2"/>
              <a:endCxn id="74" idx="0"/>
            </p:cNvCxnSpPr>
            <p:nvPr/>
          </p:nvCxnSpPr>
          <p:spPr>
            <a:xfrm rot="16200000" flipH="1">
              <a:off x="7320822" y="4003540"/>
              <a:ext cx="355499" cy="274938"/>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7" name="Elbow Connector 77">
              <a:extLst>
                <a:ext uri="{FF2B5EF4-FFF2-40B4-BE49-F238E27FC236}">
                  <a16:creationId xmlns:a16="http://schemas.microsoft.com/office/drawing/2014/main" id="{8EE861A9-B507-CF70-B218-C56FA60B7A53}"/>
                </a:ext>
              </a:extLst>
            </p:cNvPr>
            <p:cNvCxnSpPr>
              <a:cxnSpLocks/>
            </p:cNvCxnSpPr>
            <p:nvPr/>
          </p:nvCxnSpPr>
          <p:spPr>
            <a:xfrm>
              <a:off x="2087460" y="4674576"/>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006EAC83-5CC2-2D71-278B-5E52B22379C7}"/>
                </a:ext>
              </a:extLst>
            </p:cNvPr>
            <p:cNvSpPr/>
            <p:nvPr/>
          </p:nvSpPr>
          <p:spPr bwMode="gray">
            <a:xfrm>
              <a:off x="1846704" y="4855012"/>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15-20</a:t>
              </a:r>
              <a:r>
                <a:rPr kumimoji="0" lang="en-US" sz="1600" i="0" u="none" strike="noStrike" cap="none" normalizeH="0" baseline="0" dirty="0">
                  <a:ln>
                    <a:noFill/>
                  </a:ln>
                  <a:latin typeface="+mn-lt"/>
                  <a:cs typeface="Arial" pitchFamily="34" charset="0"/>
                </a:rPr>
                <a:t> brands</a:t>
              </a:r>
            </a:p>
          </p:txBody>
        </p:sp>
        <p:sp>
          <p:nvSpPr>
            <p:cNvPr id="99" name="Rectangle 98">
              <a:extLst>
                <a:ext uri="{FF2B5EF4-FFF2-40B4-BE49-F238E27FC236}">
                  <a16:creationId xmlns:a16="http://schemas.microsoft.com/office/drawing/2014/main" id="{ACEA50AE-9B74-5AE4-B48B-604B7DE172E8}"/>
                </a:ext>
              </a:extLst>
            </p:cNvPr>
            <p:cNvSpPr/>
            <p:nvPr/>
          </p:nvSpPr>
          <p:spPr bwMode="gray">
            <a:xfrm>
              <a:off x="2545024" y="4855012"/>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&gt; 12 brands</a:t>
              </a:r>
            </a:p>
          </p:txBody>
        </p:sp>
        <p:cxnSp>
          <p:nvCxnSpPr>
            <p:cNvPr id="100" name="Elbow Connector 77">
              <a:extLst>
                <a:ext uri="{FF2B5EF4-FFF2-40B4-BE49-F238E27FC236}">
                  <a16:creationId xmlns:a16="http://schemas.microsoft.com/office/drawing/2014/main" id="{807F7C05-251A-042A-02D4-6C7090F0B531}"/>
                </a:ext>
              </a:extLst>
            </p:cNvPr>
            <p:cNvCxnSpPr>
              <a:cxnSpLocks/>
            </p:cNvCxnSpPr>
            <p:nvPr/>
          </p:nvCxnSpPr>
          <p:spPr>
            <a:xfrm>
              <a:off x="2785780" y="4663200"/>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1" name="Rectangle 100">
              <a:extLst>
                <a:ext uri="{FF2B5EF4-FFF2-40B4-BE49-F238E27FC236}">
                  <a16:creationId xmlns:a16="http://schemas.microsoft.com/office/drawing/2014/main" id="{53902172-2EC7-C478-4AD6-E2E86BA186A7}"/>
                </a:ext>
              </a:extLst>
            </p:cNvPr>
            <p:cNvSpPr/>
            <p:nvPr/>
          </p:nvSpPr>
          <p:spPr bwMode="gray">
            <a:xfrm>
              <a:off x="4712947" y="4870663"/>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IM &amp; SubQ</a:t>
              </a:r>
              <a:endParaRPr kumimoji="0" lang="en-US" sz="1600" i="0" u="none" strike="noStrike" cap="none" normalizeH="0" baseline="0" dirty="0">
                <a:ln>
                  <a:noFill/>
                </a:ln>
                <a:latin typeface="+mn-lt"/>
                <a:cs typeface="Arial" pitchFamily="34" charset="0"/>
              </a:endParaRPr>
            </a:p>
          </p:txBody>
        </p:sp>
        <p:cxnSp>
          <p:nvCxnSpPr>
            <p:cNvPr id="102" name="Elbow Connector 77">
              <a:extLst>
                <a:ext uri="{FF2B5EF4-FFF2-40B4-BE49-F238E27FC236}">
                  <a16:creationId xmlns:a16="http://schemas.microsoft.com/office/drawing/2014/main" id="{4F4916D4-A554-8A13-FC60-D001D38DE31F}"/>
                </a:ext>
              </a:extLst>
            </p:cNvPr>
            <p:cNvCxnSpPr>
              <a:cxnSpLocks/>
            </p:cNvCxnSpPr>
            <p:nvPr/>
          </p:nvCxnSpPr>
          <p:spPr>
            <a:xfrm>
              <a:off x="4953703" y="4678851"/>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4BB051B7-C8F2-6ECE-83FA-279EF71B4C9E}"/>
                </a:ext>
              </a:extLst>
            </p:cNvPr>
            <p:cNvSpPr/>
            <p:nvPr/>
          </p:nvSpPr>
          <p:spPr bwMode="gray">
            <a:xfrm>
              <a:off x="5561082" y="4888250"/>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2 </a:t>
              </a:r>
              <a:r>
                <a:rPr lang="en-US" sz="1600" dirty="0">
                  <a:cs typeface="Arial" pitchFamily="34" charset="0"/>
                </a:rPr>
                <a:t>Brands</a:t>
              </a:r>
              <a:endParaRPr kumimoji="0" lang="en-US" sz="1600" i="0" u="none" strike="noStrike" cap="none" normalizeH="0" baseline="0" dirty="0">
                <a:ln>
                  <a:noFill/>
                </a:ln>
                <a:latin typeface="+mn-lt"/>
                <a:cs typeface="Arial" pitchFamily="34" charset="0"/>
              </a:endParaRPr>
            </a:p>
          </p:txBody>
        </p:sp>
        <p:cxnSp>
          <p:nvCxnSpPr>
            <p:cNvPr id="104" name="Elbow Connector 77">
              <a:extLst>
                <a:ext uri="{FF2B5EF4-FFF2-40B4-BE49-F238E27FC236}">
                  <a16:creationId xmlns:a16="http://schemas.microsoft.com/office/drawing/2014/main" id="{057576C2-E968-80A4-B98C-2106A5B0EDAA}"/>
                </a:ext>
              </a:extLst>
            </p:cNvPr>
            <p:cNvCxnSpPr>
              <a:cxnSpLocks/>
            </p:cNvCxnSpPr>
            <p:nvPr/>
          </p:nvCxnSpPr>
          <p:spPr>
            <a:xfrm>
              <a:off x="5801838" y="4696438"/>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DCF2BBB1-0A8E-FCD2-4EC4-4D8876D5D784}"/>
                </a:ext>
              </a:extLst>
            </p:cNvPr>
            <p:cNvSpPr/>
            <p:nvPr/>
          </p:nvSpPr>
          <p:spPr bwMode="gray">
            <a:xfrm>
              <a:off x="6131439" y="4902094"/>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2 Brands</a:t>
              </a:r>
              <a:endParaRPr kumimoji="0" lang="en-US" sz="1600" i="0" u="none" strike="noStrike" cap="none" normalizeH="0" baseline="0" dirty="0">
                <a:ln>
                  <a:noFill/>
                </a:ln>
                <a:latin typeface="+mn-lt"/>
                <a:cs typeface="Arial" pitchFamily="34" charset="0"/>
              </a:endParaRPr>
            </a:p>
          </p:txBody>
        </p:sp>
        <p:cxnSp>
          <p:nvCxnSpPr>
            <p:cNvPr id="106" name="Elbow Connector 77">
              <a:extLst>
                <a:ext uri="{FF2B5EF4-FFF2-40B4-BE49-F238E27FC236}">
                  <a16:creationId xmlns:a16="http://schemas.microsoft.com/office/drawing/2014/main" id="{6A63D429-4B45-414C-ACD5-59D625314D49}"/>
                </a:ext>
              </a:extLst>
            </p:cNvPr>
            <p:cNvCxnSpPr>
              <a:cxnSpLocks/>
            </p:cNvCxnSpPr>
            <p:nvPr/>
          </p:nvCxnSpPr>
          <p:spPr>
            <a:xfrm>
              <a:off x="6372195" y="4710282"/>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7" name="Rectangle 106">
              <a:extLst>
                <a:ext uri="{FF2B5EF4-FFF2-40B4-BE49-F238E27FC236}">
                  <a16:creationId xmlns:a16="http://schemas.microsoft.com/office/drawing/2014/main" id="{6D7AEFBE-DA06-C007-6C14-3903FC96253B}"/>
                </a:ext>
              </a:extLst>
            </p:cNvPr>
            <p:cNvSpPr/>
            <p:nvPr/>
          </p:nvSpPr>
          <p:spPr bwMode="gray">
            <a:xfrm>
              <a:off x="8421969" y="4905399"/>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14+</a:t>
              </a:r>
              <a:r>
                <a:rPr kumimoji="0" lang="en-US" sz="1600" i="0" u="none" strike="noStrike" cap="none" normalizeH="0" baseline="0" dirty="0">
                  <a:ln>
                    <a:noFill/>
                  </a:ln>
                  <a:latin typeface="+mn-lt"/>
                  <a:cs typeface="Arial" pitchFamily="34" charset="0"/>
                </a:rPr>
                <a:t> brands</a:t>
              </a:r>
            </a:p>
          </p:txBody>
        </p:sp>
        <p:cxnSp>
          <p:nvCxnSpPr>
            <p:cNvPr id="108" name="Elbow Connector 77">
              <a:extLst>
                <a:ext uri="{FF2B5EF4-FFF2-40B4-BE49-F238E27FC236}">
                  <a16:creationId xmlns:a16="http://schemas.microsoft.com/office/drawing/2014/main" id="{487FAAC4-0F3F-1862-1384-E19F714CED99}"/>
                </a:ext>
              </a:extLst>
            </p:cNvPr>
            <p:cNvCxnSpPr>
              <a:cxnSpLocks/>
            </p:cNvCxnSpPr>
            <p:nvPr/>
          </p:nvCxnSpPr>
          <p:spPr>
            <a:xfrm>
              <a:off x="8662725" y="4713587"/>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9" name="Rectangle 108">
              <a:extLst>
                <a:ext uri="{FF2B5EF4-FFF2-40B4-BE49-F238E27FC236}">
                  <a16:creationId xmlns:a16="http://schemas.microsoft.com/office/drawing/2014/main" id="{F139D1FF-DA1B-7F2B-CFDA-7F1DD5DB5885}"/>
                </a:ext>
              </a:extLst>
            </p:cNvPr>
            <p:cNvSpPr/>
            <p:nvPr/>
          </p:nvSpPr>
          <p:spPr bwMode="gray">
            <a:xfrm>
              <a:off x="9234893" y="4906852"/>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600" i="0" u="none" strike="noStrike" cap="none" normalizeH="0" baseline="0" dirty="0">
                  <a:ln>
                    <a:noFill/>
                  </a:ln>
                  <a:latin typeface="+mn-lt"/>
                  <a:cs typeface="Arial" pitchFamily="34" charset="0"/>
                </a:rPr>
                <a:t>8 brands</a:t>
              </a:r>
            </a:p>
          </p:txBody>
        </p:sp>
        <p:cxnSp>
          <p:nvCxnSpPr>
            <p:cNvPr id="110" name="Elbow Connector 77">
              <a:extLst>
                <a:ext uri="{FF2B5EF4-FFF2-40B4-BE49-F238E27FC236}">
                  <a16:creationId xmlns:a16="http://schemas.microsoft.com/office/drawing/2014/main" id="{89D2DDEA-34EA-32C2-CE9A-711E65206E30}"/>
                </a:ext>
              </a:extLst>
            </p:cNvPr>
            <p:cNvCxnSpPr>
              <a:cxnSpLocks/>
            </p:cNvCxnSpPr>
            <p:nvPr/>
          </p:nvCxnSpPr>
          <p:spPr>
            <a:xfrm>
              <a:off x="9475649" y="4715040"/>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1" name="Rectangle 110">
              <a:extLst>
                <a:ext uri="{FF2B5EF4-FFF2-40B4-BE49-F238E27FC236}">
                  <a16:creationId xmlns:a16="http://schemas.microsoft.com/office/drawing/2014/main" id="{13C0F64A-4286-18E5-BCC9-A37EE99CCE78}"/>
                </a:ext>
              </a:extLst>
            </p:cNvPr>
            <p:cNvSpPr/>
            <p:nvPr/>
          </p:nvSpPr>
          <p:spPr bwMode="gray">
            <a:xfrm>
              <a:off x="9780913" y="4910077"/>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5</a:t>
              </a:r>
              <a:r>
                <a:rPr kumimoji="0" lang="en-US" sz="1600" i="0" u="none" strike="noStrike" cap="none" normalizeH="0" baseline="0" dirty="0">
                  <a:ln>
                    <a:noFill/>
                  </a:ln>
                  <a:latin typeface="+mn-lt"/>
                  <a:cs typeface="Arial" pitchFamily="34" charset="0"/>
                </a:rPr>
                <a:t> brands</a:t>
              </a:r>
            </a:p>
          </p:txBody>
        </p:sp>
        <p:cxnSp>
          <p:nvCxnSpPr>
            <p:cNvPr id="112" name="Elbow Connector 77">
              <a:extLst>
                <a:ext uri="{FF2B5EF4-FFF2-40B4-BE49-F238E27FC236}">
                  <a16:creationId xmlns:a16="http://schemas.microsoft.com/office/drawing/2014/main" id="{4A538D42-0411-9E11-200D-90BE958C8B1E}"/>
                </a:ext>
              </a:extLst>
            </p:cNvPr>
            <p:cNvCxnSpPr>
              <a:cxnSpLocks/>
            </p:cNvCxnSpPr>
            <p:nvPr/>
          </p:nvCxnSpPr>
          <p:spPr>
            <a:xfrm>
              <a:off x="10021669" y="4718265"/>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82FADD2-156B-91CC-57CF-1E56391A425C}"/>
                </a:ext>
              </a:extLst>
            </p:cNvPr>
            <p:cNvSpPr/>
            <p:nvPr/>
          </p:nvSpPr>
          <p:spPr bwMode="gray">
            <a:xfrm>
              <a:off x="3260683" y="4856544"/>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&gt; 9</a:t>
              </a:r>
              <a:r>
                <a:rPr kumimoji="0" lang="en-US" sz="1600" i="0" u="none" strike="noStrike" cap="none" normalizeH="0" baseline="0" dirty="0">
                  <a:ln>
                    <a:noFill/>
                  </a:ln>
                  <a:latin typeface="+mn-lt"/>
                  <a:cs typeface="Arial" pitchFamily="34" charset="0"/>
                </a:rPr>
                <a:t> brands</a:t>
              </a:r>
            </a:p>
          </p:txBody>
        </p:sp>
        <p:cxnSp>
          <p:nvCxnSpPr>
            <p:cNvPr id="114" name="Elbow Connector 77">
              <a:extLst>
                <a:ext uri="{FF2B5EF4-FFF2-40B4-BE49-F238E27FC236}">
                  <a16:creationId xmlns:a16="http://schemas.microsoft.com/office/drawing/2014/main" id="{E129618C-8469-1BB9-42D7-79F3BFF4D0E0}"/>
                </a:ext>
              </a:extLst>
            </p:cNvPr>
            <p:cNvCxnSpPr>
              <a:cxnSpLocks/>
            </p:cNvCxnSpPr>
            <p:nvPr/>
          </p:nvCxnSpPr>
          <p:spPr>
            <a:xfrm>
              <a:off x="3501439" y="4664732"/>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5" name="Rectangle 114">
              <a:extLst>
                <a:ext uri="{FF2B5EF4-FFF2-40B4-BE49-F238E27FC236}">
                  <a16:creationId xmlns:a16="http://schemas.microsoft.com/office/drawing/2014/main" id="{1BC6D113-406B-B509-5E70-530312A1FD34}"/>
                </a:ext>
              </a:extLst>
            </p:cNvPr>
            <p:cNvSpPr/>
            <p:nvPr/>
          </p:nvSpPr>
          <p:spPr bwMode="gray">
            <a:xfrm>
              <a:off x="3829086" y="4858664"/>
              <a:ext cx="503276" cy="392198"/>
            </a:xfrm>
            <a:prstGeom prst="rect">
              <a:avLst/>
            </a:prstGeom>
            <a:solidFill>
              <a:schemeClr val="bg2">
                <a:lumMod val="20000"/>
                <a:lumOff val="80000"/>
              </a:schemeClr>
            </a:solidFill>
            <a:ln w="9525">
              <a:solidFill>
                <a:schemeClr val="bg2">
                  <a:lumMod val="20000"/>
                  <a:lumOff val="80000"/>
                </a:schemeClr>
              </a:solidFill>
              <a:miter lim="800000"/>
              <a:headEnd/>
              <a:tailEnd/>
            </a:ln>
            <a:effectLst/>
          </p:spPr>
          <p:txBody>
            <a:bodyPr vert="horz" wrap="square" lIns="18288" tIns="45720" rIns="18288"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1600" dirty="0">
                  <a:cs typeface="Arial" pitchFamily="34" charset="0"/>
                </a:rPr>
                <a:t>0</a:t>
              </a:r>
              <a:r>
                <a:rPr kumimoji="0" lang="en-US" sz="1600" i="0" u="none" strike="noStrike" cap="none" normalizeH="0" baseline="0" dirty="0">
                  <a:ln>
                    <a:noFill/>
                  </a:ln>
                  <a:latin typeface="+mn-lt"/>
                  <a:cs typeface="Arial" pitchFamily="34" charset="0"/>
                </a:rPr>
                <a:t> brands</a:t>
              </a:r>
            </a:p>
          </p:txBody>
        </p:sp>
        <p:cxnSp>
          <p:nvCxnSpPr>
            <p:cNvPr id="116" name="Elbow Connector 77">
              <a:extLst>
                <a:ext uri="{FF2B5EF4-FFF2-40B4-BE49-F238E27FC236}">
                  <a16:creationId xmlns:a16="http://schemas.microsoft.com/office/drawing/2014/main" id="{1E5F0BCF-A5B8-85F6-0A9E-F48407DEF74C}"/>
                </a:ext>
              </a:extLst>
            </p:cNvPr>
            <p:cNvCxnSpPr>
              <a:cxnSpLocks/>
            </p:cNvCxnSpPr>
            <p:nvPr/>
          </p:nvCxnSpPr>
          <p:spPr>
            <a:xfrm>
              <a:off x="4069842" y="4666852"/>
              <a:ext cx="1" cy="180436"/>
            </a:xfrm>
            <a:prstGeom prst="straightConnector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6A0D9386-F1B7-C3AD-5FF2-00474D6C3E96}"/>
                </a:ext>
              </a:extLst>
            </p:cNvPr>
            <p:cNvCxnSpPr>
              <a:cxnSpLocks/>
            </p:cNvCxnSpPr>
            <p:nvPr/>
          </p:nvCxnSpPr>
          <p:spPr bwMode="gray">
            <a:xfrm>
              <a:off x="8672455" y="2978473"/>
              <a:ext cx="0" cy="44209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9" name="Elbow Connector 104">
              <a:extLst>
                <a:ext uri="{FF2B5EF4-FFF2-40B4-BE49-F238E27FC236}">
                  <a16:creationId xmlns:a16="http://schemas.microsoft.com/office/drawing/2014/main" id="{AF1746B3-9D11-5B7D-ADCA-69C53E776137}"/>
                </a:ext>
              </a:extLst>
            </p:cNvPr>
            <p:cNvCxnSpPr>
              <a:cxnSpLocks/>
            </p:cNvCxnSpPr>
            <p:nvPr/>
          </p:nvCxnSpPr>
          <p:spPr bwMode="gray">
            <a:xfrm rot="16200000" flipH="1">
              <a:off x="3584472" y="3214194"/>
              <a:ext cx="464634" cy="2704"/>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0" name="Elbow Connector 134">
              <a:extLst>
                <a:ext uri="{FF2B5EF4-FFF2-40B4-BE49-F238E27FC236}">
                  <a16:creationId xmlns:a16="http://schemas.microsoft.com/office/drawing/2014/main" id="{57887BB8-A9D6-F82F-D4F3-40B9065E47DD}"/>
                </a:ext>
              </a:extLst>
            </p:cNvPr>
            <p:cNvCxnSpPr>
              <a:cxnSpLocks/>
            </p:cNvCxnSpPr>
            <p:nvPr/>
          </p:nvCxnSpPr>
          <p:spPr bwMode="gray">
            <a:xfrm>
              <a:off x="3818218" y="3004152"/>
              <a:ext cx="1124712" cy="442094"/>
            </a:xfrm>
            <a:prstGeom prst="bentConnector3">
              <a:avLst>
                <a:gd name="adj1" fmla="val 50000"/>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4B2C562-7E08-CE0D-B8A7-BF09D87AF273}"/>
                </a:ext>
              </a:extLst>
            </p:cNvPr>
            <p:cNvCxnSpPr>
              <a:cxnSpLocks/>
            </p:cNvCxnSpPr>
            <p:nvPr/>
          </p:nvCxnSpPr>
          <p:spPr bwMode="gray">
            <a:xfrm>
              <a:off x="6090743" y="2105808"/>
              <a:ext cx="0" cy="22104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3202F86E-C731-6C10-BF28-B3266441D38B}"/>
              </a:ext>
            </a:extLst>
          </p:cNvPr>
          <p:cNvSpPr txBox="1"/>
          <p:nvPr/>
        </p:nvSpPr>
        <p:spPr>
          <a:xfrm>
            <a:off x="41128" y="6422131"/>
            <a:ext cx="11186888" cy="461665"/>
          </a:xfrm>
          <a:prstGeom prst="rect">
            <a:avLst/>
          </a:prstGeom>
          <a:noFill/>
        </p:spPr>
        <p:txBody>
          <a:bodyPr wrap="square" rtlCol="0">
            <a:spAutoFit/>
          </a:bodyPr>
          <a:lstStyle/>
          <a:p>
            <a:r>
              <a:rPr lang="en-US" sz="1200" dirty="0"/>
              <a:t>*# of brands estimated from Market visits interviews.**Only 2</a:t>
            </a:r>
            <a:r>
              <a:rPr lang="en-US" sz="1200" baseline="30000" dirty="0"/>
              <a:t>nd</a:t>
            </a:r>
            <a:r>
              <a:rPr lang="en-US" sz="1200" dirty="0"/>
              <a:t> Gen OCP and single pill EC available.*** Implants are available in Public sector</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250877530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75CE6-4A20-480A-5C78-09A31B61CE13}"/>
              </a:ext>
            </a:extLst>
          </p:cNvPr>
          <p:cNvSpPr>
            <a:spLocks noGrp="1"/>
          </p:cNvSpPr>
          <p:nvPr>
            <p:ph type="title"/>
          </p:nvPr>
        </p:nvSpPr>
        <p:spPr/>
        <p:txBody>
          <a:bodyPr>
            <a:normAutofit fontScale="90000"/>
          </a:bodyPr>
          <a:lstStyle/>
          <a:p>
            <a:r>
              <a:rPr lang="en-US" dirty="0"/>
              <a:t>SAM Availability* is close to universal in Private sector Pharmacies and Health facilities.</a:t>
            </a:r>
            <a:br>
              <a:rPr lang="en-US" dirty="0"/>
            </a:br>
            <a:endParaRPr lang="en-US" dirty="0"/>
          </a:p>
        </p:txBody>
      </p:sp>
      <p:sp>
        <p:nvSpPr>
          <p:cNvPr id="3" name="Slide Number Placeholder 2">
            <a:extLst>
              <a:ext uri="{FF2B5EF4-FFF2-40B4-BE49-F238E27FC236}">
                <a16:creationId xmlns:a16="http://schemas.microsoft.com/office/drawing/2014/main" id="{A3050235-5F7E-D50F-E3FB-0DC4A0A3B47C}"/>
              </a:ext>
            </a:extLst>
          </p:cNvPr>
          <p:cNvSpPr>
            <a:spLocks noGrp="1"/>
          </p:cNvSpPr>
          <p:nvPr>
            <p:ph type="sldNum" sz="quarter" idx="4"/>
          </p:nvPr>
        </p:nvSpPr>
        <p:spPr/>
        <p:txBody>
          <a:bodyPr/>
          <a:lstStyle/>
          <a:p>
            <a:fld id="{4755468B-C2BA-8B42-ABD6-597061763577}" type="slidenum">
              <a:rPr lang="en-US" smtClean="0"/>
              <a:pPr/>
              <a:t>23</a:t>
            </a:fld>
            <a:endParaRPr lang="en-US" dirty="0"/>
          </a:p>
        </p:txBody>
      </p:sp>
      <p:grpSp>
        <p:nvGrpSpPr>
          <p:cNvPr id="4" name="Group 3">
            <a:extLst>
              <a:ext uri="{FF2B5EF4-FFF2-40B4-BE49-F238E27FC236}">
                <a16:creationId xmlns:a16="http://schemas.microsoft.com/office/drawing/2014/main" id="{62DEC192-5E50-86AD-4A03-104987605B51}"/>
              </a:ext>
            </a:extLst>
          </p:cNvPr>
          <p:cNvGrpSpPr/>
          <p:nvPr/>
        </p:nvGrpSpPr>
        <p:grpSpPr>
          <a:xfrm>
            <a:off x="1115574" y="1447688"/>
            <a:ext cx="10172621" cy="3962623"/>
            <a:chOff x="901730" y="601625"/>
            <a:chExt cx="6201527" cy="2346245"/>
          </a:xfrm>
        </p:grpSpPr>
        <p:sp>
          <p:nvSpPr>
            <p:cNvPr id="6" name="object 19">
              <a:extLst>
                <a:ext uri="{FF2B5EF4-FFF2-40B4-BE49-F238E27FC236}">
                  <a16:creationId xmlns:a16="http://schemas.microsoft.com/office/drawing/2014/main" id="{C426C974-1069-F33C-DB98-9628EC3C5417}"/>
                </a:ext>
              </a:extLst>
            </p:cNvPr>
            <p:cNvSpPr txBox="1"/>
            <p:nvPr/>
          </p:nvSpPr>
          <p:spPr>
            <a:xfrm>
              <a:off x="1246727" y="1030609"/>
              <a:ext cx="2582545" cy="103265"/>
            </a:xfrm>
            <a:prstGeom prst="rect">
              <a:avLst/>
            </a:prstGeom>
          </p:spPr>
          <p:txBody>
            <a:bodyPr vert="horz" wrap="square" lIns="0" tIns="12700" rIns="0" bIns="0" rtlCol="0">
              <a:spAutoFit/>
            </a:bodyPr>
            <a:lstStyle/>
            <a:p>
              <a:pPr marL="12700">
                <a:lnSpc>
                  <a:spcPct val="100000"/>
                </a:lnSpc>
                <a:spcBef>
                  <a:spcPts val="100"/>
                </a:spcBef>
              </a:pPr>
              <a:r>
                <a:rPr sz="1050" b="1" spc="-10" dirty="0">
                  <a:solidFill>
                    <a:srgbClr val="323231"/>
                  </a:solidFill>
                  <a:latin typeface="Gill Sans MT" panose="020B0502020104020203" pitchFamily="34" charset="0"/>
                  <a:cs typeface="Source Sans Pro"/>
                </a:rPr>
                <a:t>Availability</a:t>
              </a:r>
              <a:r>
                <a:rPr sz="1050" b="1" spc="-5" dirty="0">
                  <a:solidFill>
                    <a:srgbClr val="323231"/>
                  </a:solidFill>
                  <a:latin typeface="Gill Sans MT" panose="020B0502020104020203" pitchFamily="34" charset="0"/>
                  <a:cs typeface="Source Sans Pro"/>
                </a:rPr>
                <a:t> </a:t>
              </a:r>
              <a:r>
                <a:rPr sz="1050" b="1" dirty="0">
                  <a:solidFill>
                    <a:srgbClr val="323231"/>
                  </a:solidFill>
                  <a:latin typeface="Gill Sans MT" panose="020B0502020104020203" pitchFamily="34" charset="0"/>
                  <a:cs typeface="Source Sans Pro"/>
                </a:rPr>
                <a:t>of Short</a:t>
              </a:r>
              <a:r>
                <a:rPr sz="1050" b="1" spc="-5" dirty="0">
                  <a:solidFill>
                    <a:srgbClr val="323231"/>
                  </a:solidFill>
                  <a:latin typeface="Gill Sans MT" panose="020B0502020104020203" pitchFamily="34" charset="0"/>
                  <a:cs typeface="Source Sans Pro"/>
                </a:rPr>
                <a:t> </a:t>
              </a:r>
              <a:r>
                <a:rPr sz="1050" b="1" dirty="0">
                  <a:solidFill>
                    <a:srgbClr val="323231"/>
                  </a:solidFill>
                  <a:latin typeface="Gill Sans MT" panose="020B0502020104020203" pitchFamily="34" charset="0"/>
                  <a:cs typeface="Source Sans Pro"/>
                </a:rPr>
                <a:t>Acting Methods </a:t>
              </a:r>
              <a:r>
                <a:rPr sz="1050" b="1" spc="-10" dirty="0">
                  <a:solidFill>
                    <a:srgbClr val="323231"/>
                  </a:solidFill>
                  <a:latin typeface="Gill Sans MT" panose="020B0502020104020203" pitchFamily="34" charset="0"/>
                  <a:cs typeface="Source Sans Pro"/>
                </a:rPr>
                <a:t>(n=1,532)</a:t>
              </a:r>
              <a:endParaRPr sz="1050" dirty="0">
                <a:latin typeface="Gill Sans MT" panose="020B0502020104020203" pitchFamily="34" charset="0"/>
                <a:cs typeface="Source Sans Pro"/>
              </a:endParaRPr>
            </a:p>
          </p:txBody>
        </p:sp>
        <p:sp>
          <p:nvSpPr>
            <p:cNvPr id="7" name="object 20">
              <a:extLst>
                <a:ext uri="{FF2B5EF4-FFF2-40B4-BE49-F238E27FC236}">
                  <a16:creationId xmlns:a16="http://schemas.microsoft.com/office/drawing/2014/main" id="{DD2E7936-758F-3DE6-EDBA-167ED3AC4D75}"/>
                </a:ext>
              </a:extLst>
            </p:cNvPr>
            <p:cNvSpPr txBox="1"/>
            <p:nvPr/>
          </p:nvSpPr>
          <p:spPr>
            <a:xfrm>
              <a:off x="4873772" y="601625"/>
              <a:ext cx="2229485" cy="2346245"/>
            </a:xfrm>
            <a:prstGeom prst="rect">
              <a:avLst/>
            </a:prstGeom>
          </p:spPr>
          <p:txBody>
            <a:bodyPr vert="horz" wrap="square" lIns="0" tIns="12700" rIns="0" bIns="0" rtlCol="0">
              <a:spAutoFit/>
            </a:bodyPr>
            <a:lstStyle/>
            <a:p>
              <a:pPr marL="12700" marR="48260">
                <a:lnSpc>
                  <a:spcPct val="100000"/>
                </a:lnSpc>
                <a:spcBef>
                  <a:spcPts val="100"/>
                </a:spcBef>
              </a:pPr>
              <a:endParaRPr lang="en-US" sz="1600" dirty="0">
                <a:solidFill>
                  <a:srgbClr val="323231"/>
                </a:solidFill>
                <a:latin typeface="Gill Sans MT" panose="020B0502020104020203" pitchFamily="34" charset="0"/>
                <a:cs typeface="Source Sans Pro"/>
              </a:endParaRPr>
            </a:p>
            <a:p>
              <a:pPr marL="12700" marR="48260">
                <a:lnSpc>
                  <a:spcPct val="100000"/>
                </a:lnSpc>
                <a:spcBef>
                  <a:spcPts val="100"/>
                </a:spcBef>
              </a:pPr>
              <a:endParaRPr lang="en-US" sz="1600" dirty="0">
                <a:solidFill>
                  <a:srgbClr val="323231"/>
                </a:solidFill>
                <a:latin typeface="Gill Sans MT" panose="020B0502020104020203" pitchFamily="34" charset="0"/>
                <a:cs typeface="Source Sans Pro"/>
              </a:endParaRPr>
            </a:p>
            <a:p>
              <a:pPr marL="12700" marR="48260">
                <a:lnSpc>
                  <a:spcPct val="100000"/>
                </a:lnSpc>
                <a:spcBef>
                  <a:spcPts val="100"/>
                </a:spcBef>
              </a:pPr>
              <a:r>
                <a:rPr sz="1600" dirty="0">
                  <a:solidFill>
                    <a:srgbClr val="323231"/>
                  </a:solidFill>
                  <a:latin typeface="Gill Sans MT" panose="020B0502020104020203" pitchFamily="34" charset="0"/>
                  <a:cs typeface="Source Sans Pro"/>
                </a:rPr>
                <a:t>87%</a:t>
              </a:r>
              <a:r>
                <a:rPr sz="1600" spc="-1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of</a:t>
              </a:r>
              <a:r>
                <a:rPr sz="1600" spc="-1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1,532</a:t>
              </a:r>
              <a:r>
                <a:rPr sz="1600" spc="-10" dirty="0">
                  <a:solidFill>
                    <a:srgbClr val="323231"/>
                  </a:solidFill>
                  <a:latin typeface="Gill Sans MT" panose="020B0502020104020203" pitchFamily="34" charset="0"/>
                  <a:cs typeface="Source Sans Pro"/>
                </a:rPr>
                <a:t> private </a:t>
              </a:r>
              <a:r>
                <a:rPr sz="1600" dirty="0">
                  <a:solidFill>
                    <a:srgbClr val="323231"/>
                  </a:solidFill>
                  <a:latin typeface="Gill Sans MT" panose="020B0502020104020203" pitchFamily="34" charset="0"/>
                  <a:cs typeface="Source Sans Pro"/>
                </a:rPr>
                <a:t>sector</a:t>
              </a:r>
              <a:r>
                <a:rPr sz="1600" spc="-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SDPs</a:t>
              </a:r>
              <a:r>
                <a:rPr sz="1600" spc="-10" dirty="0">
                  <a:solidFill>
                    <a:srgbClr val="323231"/>
                  </a:solidFill>
                  <a:latin typeface="Gill Sans MT" panose="020B0502020104020203" pitchFamily="34" charset="0"/>
                  <a:cs typeface="Source Sans Pro"/>
                </a:rPr>
                <a:t> provide </a:t>
              </a:r>
              <a:r>
                <a:rPr sz="1600" dirty="0">
                  <a:solidFill>
                    <a:srgbClr val="323231"/>
                  </a:solidFill>
                  <a:latin typeface="Gill Sans MT" panose="020B0502020104020203" pitchFamily="34" charset="0"/>
                  <a:cs typeface="Source Sans Pro"/>
                </a:rPr>
                <a:t>all</a:t>
              </a:r>
              <a:r>
                <a:rPr sz="1600" spc="-10" dirty="0">
                  <a:solidFill>
                    <a:srgbClr val="323231"/>
                  </a:solidFill>
                  <a:latin typeface="Gill Sans MT" panose="020B0502020104020203" pitchFamily="34" charset="0"/>
                  <a:cs typeface="Source Sans Pro"/>
                </a:rPr>
                <a:t> </a:t>
              </a:r>
              <a:r>
                <a:rPr sz="1600" spc="-20" dirty="0">
                  <a:solidFill>
                    <a:srgbClr val="323231"/>
                  </a:solidFill>
                  <a:latin typeface="Gill Sans MT" panose="020B0502020104020203" pitchFamily="34" charset="0"/>
                  <a:cs typeface="Source Sans Pro"/>
                </a:rPr>
                <a:t>four</a:t>
              </a:r>
              <a:r>
                <a:rPr sz="1600" spc="500" dirty="0">
                  <a:solidFill>
                    <a:srgbClr val="323231"/>
                  </a:solidFill>
                  <a:latin typeface="Gill Sans MT" panose="020B0502020104020203" pitchFamily="34" charset="0"/>
                  <a:cs typeface="Source Sans Pro"/>
                </a:rPr>
                <a:t> </a:t>
              </a:r>
              <a:r>
                <a:rPr lang="en-US" sz="1600" dirty="0">
                  <a:solidFill>
                    <a:srgbClr val="323231"/>
                  </a:solidFill>
                  <a:latin typeface="Gill Sans MT" panose="020B0502020104020203" pitchFamily="34" charset="0"/>
                  <a:cs typeface="Source Sans Pro"/>
                </a:rPr>
                <a:t>short-acting</a:t>
              </a:r>
              <a:r>
                <a:rPr sz="1600" spc="-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contraceptive methods.</a:t>
              </a:r>
              <a:endParaRPr sz="1600" dirty="0">
                <a:latin typeface="Gill Sans MT" panose="020B0502020104020203" pitchFamily="34" charset="0"/>
                <a:cs typeface="Source Sans Pro"/>
              </a:endParaRPr>
            </a:p>
            <a:p>
              <a:pPr marL="12700" marR="281940">
                <a:lnSpc>
                  <a:spcPct val="100000"/>
                </a:lnSpc>
                <a:spcBef>
                  <a:spcPts val="900"/>
                </a:spcBef>
              </a:pPr>
              <a:r>
                <a:rPr sz="1600" dirty="0">
                  <a:solidFill>
                    <a:srgbClr val="323231"/>
                  </a:solidFill>
                  <a:latin typeface="Gill Sans MT" panose="020B0502020104020203" pitchFamily="34" charset="0"/>
                  <a:cs typeface="Source Sans Pro"/>
                </a:rPr>
                <a:t>Only</a:t>
              </a:r>
              <a:r>
                <a:rPr sz="1600" spc="-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2% of</a:t>
              </a:r>
              <a:r>
                <a:rPr sz="1600" spc="-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1,532 SDPs</a:t>
              </a:r>
              <a:r>
                <a:rPr sz="1600" spc="-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provide</a:t>
              </a:r>
              <a:r>
                <a:rPr sz="160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Long-Acting</a:t>
              </a:r>
              <a:r>
                <a:rPr sz="1600" spc="50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Reversible</a:t>
              </a:r>
              <a:r>
                <a:rPr sz="1600" spc="1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Contraceptive</a:t>
              </a:r>
              <a:r>
                <a:rPr sz="1600" spc="1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(LARC)</a:t>
              </a:r>
              <a:r>
                <a:rPr sz="1600" spc="1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services</a:t>
              </a:r>
              <a:r>
                <a:rPr sz="1600" spc="50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(Implant</a:t>
              </a:r>
              <a:r>
                <a:rPr sz="1600" spc="-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and</a:t>
              </a:r>
              <a:r>
                <a:rPr sz="1600" spc="-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Intra-</a:t>
              </a:r>
              <a:r>
                <a:rPr sz="1600" dirty="0">
                  <a:solidFill>
                    <a:srgbClr val="323231"/>
                  </a:solidFill>
                  <a:latin typeface="Gill Sans MT" panose="020B0502020104020203" pitchFamily="34" charset="0"/>
                  <a:cs typeface="Source Sans Pro"/>
                </a:rPr>
                <a:t>Uterine</a:t>
              </a:r>
              <a:r>
                <a:rPr sz="1600" spc="-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Contraceptive</a:t>
              </a:r>
              <a:r>
                <a:rPr sz="1600" spc="50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Device-</a:t>
              </a:r>
              <a:r>
                <a:rPr sz="1600" dirty="0">
                  <a:solidFill>
                    <a:srgbClr val="323231"/>
                  </a:solidFill>
                  <a:latin typeface="Gill Sans MT" panose="020B0502020104020203" pitchFamily="34" charset="0"/>
                  <a:cs typeface="Source Sans Pro"/>
                </a:rPr>
                <a:t>IUCD),</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of</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which</a:t>
              </a:r>
              <a:r>
                <a:rPr sz="1600" spc="-15" dirty="0">
                  <a:solidFill>
                    <a:srgbClr val="323231"/>
                  </a:solidFill>
                  <a:latin typeface="Gill Sans MT" panose="020B0502020104020203" pitchFamily="34" charset="0"/>
                  <a:cs typeface="Source Sans Pro"/>
                </a:rPr>
                <a:t> </a:t>
              </a:r>
              <a:r>
                <a:rPr lang="en-US" sz="1600" spc="-15" dirty="0">
                  <a:solidFill>
                    <a:srgbClr val="323231"/>
                  </a:solidFill>
                  <a:latin typeface="Gill Sans MT" panose="020B0502020104020203" pitchFamily="34" charset="0"/>
                  <a:cs typeface="Source Sans Pro"/>
                </a:rPr>
                <a:t>the </a:t>
              </a:r>
              <a:r>
                <a:rPr sz="1600" dirty="0">
                  <a:solidFill>
                    <a:srgbClr val="323231"/>
                  </a:solidFill>
                  <a:latin typeface="Gill Sans MT" panose="020B0502020104020203" pitchFamily="34" charset="0"/>
                  <a:cs typeface="Source Sans Pro"/>
                </a:rPr>
                <a:t>majority</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are</a:t>
              </a:r>
              <a:r>
                <a:rPr sz="1600" spc="-1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health</a:t>
              </a:r>
              <a:r>
                <a:rPr sz="1600" spc="50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facilities</a:t>
              </a:r>
              <a:r>
                <a:rPr sz="1600" spc="-2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(clinics/polyclinics/hospitals).</a:t>
              </a:r>
              <a:endParaRPr sz="1600" dirty="0">
                <a:latin typeface="Gill Sans MT" panose="020B0502020104020203" pitchFamily="34" charset="0"/>
                <a:cs typeface="Source Sans Pro"/>
              </a:endParaRPr>
            </a:p>
            <a:p>
              <a:pPr marL="12700" marR="5080">
                <a:lnSpc>
                  <a:spcPct val="100000"/>
                </a:lnSpc>
                <a:spcBef>
                  <a:spcPts val="900"/>
                </a:spcBef>
              </a:pPr>
              <a:r>
                <a:rPr sz="1600" dirty="0">
                  <a:solidFill>
                    <a:srgbClr val="323231"/>
                  </a:solidFill>
                  <a:latin typeface="Gill Sans MT" panose="020B0502020104020203" pitchFamily="34" charset="0"/>
                  <a:cs typeface="Source Sans Pro"/>
                </a:rPr>
                <a:t>Nearly</a:t>
              </a:r>
              <a:r>
                <a:rPr sz="1600" spc="-1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three-</a:t>
              </a:r>
              <a:r>
                <a:rPr sz="1600" dirty="0">
                  <a:solidFill>
                    <a:srgbClr val="323231"/>
                  </a:solidFill>
                  <a:latin typeface="Gill Sans MT" panose="020B0502020104020203" pitchFamily="34" charset="0"/>
                  <a:cs typeface="Source Sans Pro"/>
                </a:rPr>
                <a:t>fourths</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(74%)</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of</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1,532</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SDPs</a:t>
              </a:r>
              <a:r>
                <a:rPr sz="1600" spc="-1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referred</a:t>
              </a:r>
              <a:r>
                <a:rPr sz="1600" spc="50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the</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clients</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for</a:t>
              </a:r>
              <a:r>
                <a:rPr sz="1600" spc="-20" dirty="0">
                  <a:solidFill>
                    <a:srgbClr val="323231"/>
                  </a:solidFill>
                  <a:latin typeface="Gill Sans MT" panose="020B0502020104020203" pitchFamily="34" charset="0"/>
                  <a:cs typeface="Source Sans Pro"/>
                </a:rPr>
                <a:t> </a:t>
              </a:r>
              <a:r>
                <a:rPr lang="en-US" sz="1600" dirty="0">
                  <a:solidFill>
                    <a:srgbClr val="323231"/>
                  </a:solidFill>
                  <a:latin typeface="Gill Sans MT" panose="020B0502020104020203" pitchFamily="34" charset="0"/>
                  <a:cs typeface="Source Sans Pro"/>
                </a:rPr>
                <a:t>services</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not</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available</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at</a:t>
              </a:r>
              <a:r>
                <a:rPr sz="1600" spc="-2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their</a:t>
              </a:r>
              <a:r>
                <a:rPr sz="1600" spc="-20"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sites.</a:t>
              </a:r>
              <a:r>
                <a:rPr sz="1600" spc="500"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Most</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SDPs</a:t>
              </a:r>
              <a:r>
                <a:rPr sz="1600" spc="-1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referred</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the</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clients</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to</a:t>
              </a:r>
              <a:r>
                <a:rPr sz="1600" spc="-15" dirty="0">
                  <a:solidFill>
                    <a:srgbClr val="323231"/>
                  </a:solidFill>
                  <a:latin typeface="Gill Sans MT" panose="020B0502020104020203" pitchFamily="34" charset="0"/>
                  <a:cs typeface="Source Sans Pro"/>
                </a:rPr>
                <a:t> </a:t>
              </a:r>
              <a:r>
                <a:rPr sz="1600" dirty="0">
                  <a:solidFill>
                    <a:srgbClr val="323231"/>
                  </a:solidFill>
                  <a:latin typeface="Gill Sans MT" panose="020B0502020104020203" pitchFamily="34" charset="0"/>
                  <a:cs typeface="Source Sans Pro"/>
                </a:rPr>
                <a:t>public</a:t>
              </a:r>
              <a:r>
                <a:rPr sz="1600" spc="-15" dirty="0">
                  <a:solidFill>
                    <a:srgbClr val="323231"/>
                  </a:solidFill>
                  <a:latin typeface="Gill Sans MT" panose="020B0502020104020203" pitchFamily="34" charset="0"/>
                  <a:cs typeface="Source Sans Pro"/>
                </a:rPr>
                <a:t> </a:t>
              </a:r>
              <a:r>
                <a:rPr sz="1600" spc="-10" dirty="0">
                  <a:solidFill>
                    <a:srgbClr val="323231"/>
                  </a:solidFill>
                  <a:latin typeface="Gill Sans MT" panose="020B0502020104020203" pitchFamily="34" charset="0"/>
                  <a:cs typeface="Source Sans Pro"/>
                </a:rPr>
                <a:t>facilities.</a:t>
              </a:r>
              <a:endParaRPr sz="1600" dirty="0">
                <a:latin typeface="Gill Sans MT" panose="020B0502020104020203" pitchFamily="34" charset="0"/>
                <a:cs typeface="Source Sans Pro"/>
              </a:endParaRPr>
            </a:p>
          </p:txBody>
        </p:sp>
        <p:grpSp>
          <p:nvGrpSpPr>
            <p:cNvPr id="8" name="object 30">
              <a:extLst>
                <a:ext uri="{FF2B5EF4-FFF2-40B4-BE49-F238E27FC236}">
                  <a16:creationId xmlns:a16="http://schemas.microsoft.com/office/drawing/2014/main" id="{2E266885-E700-B8BC-DE2E-E666070D338C}"/>
                </a:ext>
              </a:extLst>
            </p:cNvPr>
            <p:cNvGrpSpPr/>
            <p:nvPr/>
          </p:nvGrpSpPr>
          <p:grpSpPr>
            <a:xfrm>
              <a:off x="992428" y="1600098"/>
              <a:ext cx="2814955" cy="821690"/>
              <a:chOff x="992428" y="1600098"/>
              <a:chExt cx="2814955" cy="821690"/>
            </a:xfrm>
          </p:grpSpPr>
          <p:sp>
            <p:nvSpPr>
              <p:cNvPr id="35" name="object 31">
                <a:extLst>
                  <a:ext uri="{FF2B5EF4-FFF2-40B4-BE49-F238E27FC236}">
                    <a16:creationId xmlns:a16="http://schemas.microsoft.com/office/drawing/2014/main" id="{A74760E5-4051-C716-D000-21038AD94F88}"/>
                  </a:ext>
                </a:extLst>
              </p:cNvPr>
              <p:cNvSpPr/>
              <p:nvPr/>
            </p:nvSpPr>
            <p:spPr>
              <a:xfrm>
                <a:off x="1010526" y="1618195"/>
                <a:ext cx="229235" cy="785495"/>
              </a:xfrm>
              <a:custGeom>
                <a:avLst/>
                <a:gdLst/>
                <a:ahLst/>
                <a:cxnLst/>
                <a:rect l="l" t="t" r="r" b="b"/>
                <a:pathLst>
                  <a:path w="229234" h="785494">
                    <a:moveTo>
                      <a:pt x="228803" y="0"/>
                    </a:moveTo>
                    <a:lnTo>
                      <a:pt x="0" y="0"/>
                    </a:lnTo>
                    <a:lnTo>
                      <a:pt x="0" y="784898"/>
                    </a:lnTo>
                    <a:lnTo>
                      <a:pt x="228803" y="784898"/>
                    </a:lnTo>
                    <a:lnTo>
                      <a:pt x="228803" y="0"/>
                    </a:lnTo>
                    <a:close/>
                  </a:path>
                </a:pathLst>
              </a:custGeom>
              <a:solidFill>
                <a:srgbClr val="279296"/>
              </a:solidFill>
            </p:spPr>
            <p:txBody>
              <a:bodyPr wrap="square" lIns="0" tIns="0" rIns="0" bIns="0" rtlCol="0"/>
              <a:lstStyle/>
              <a:p>
                <a:endParaRPr sz="2000" dirty="0">
                  <a:latin typeface="Gill Sans MT" panose="020B0502020104020203" pitchFamily="34" charset="0"/>
                </a:endParaRPr>
              </a:p>
            </p:txBody>
          </p:sp>
          <p:sp>
            <p:nvSpPr>
              <p:cNvPr id="36" name="object 32">
                <a:extLst>
                  <a:ext uri="{FF2B5EF4-FFF2-40B4-BE49-F238E27FC236}">
                    <a16:creationId xmlns:a16="http://schemas.microsoft.com/office/drawing/2014/main" id="{C88E9D22-531B-D443-F582-F4751A6CBC11}"/>
                  </a:ext>
                </a:extLst>
              </p:cNvPr>
              <p:cNvSpPr/>
              <p:nvPr/>
            </p:nvSpPr>
            <p:spPr>
              <a:xfrm>
                <a:off x="1010526" y="1618195"/>
                <a:ext cx="229235" cy="785495"/>
              </a:xfrm>
              <a:custGeom>
                <a:avLst/>
                <a:gdLst/>
                <a:ahLst/>
                <a:cxnLst/>
                <a:rect l="l" t="t" r="r" b="b"/>
                <a:pathLst>
                  <a:path w="229234" h="785494">
                    <a:moveTo>
                      <a:pt x="0" y="0"/>
                    </a:moveTo>
                    <a:lnTo>
                      <a:pt x="228803" y="0"/>
                    </a:lnTo>
                    <a:lnTo>
                      <a:pt x="228803" y="784898"/>
                    </a:lnTo>
                    <a:lnTo>
                      <a:pt x="0" y="784898"/>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37" name="object 33">
                <a:extLst>
                  <a:ext uri="{FF2B5EF4-FFF2-40B4-BE49-F238E27FC236}">
                    <a16:creationId xmlns:a16="http://schemas.microsoft.com/office/drawing/2014/main" id="{32F89BDA-F47C-307D-1113-F70CED7487B8}"/>
                  </a:ext>
                </a:extLst>
              </p:cNvPr>
              <p:cNvSpPr/>
              <p:nvPr/>
            </p:nvSpPr>
            <p:spPr>
              <a:xfrm>
                <a:off x="1771827" y="1699907"/>
                <a:ext cx="229235" cy="703580"/>
              </a:xfrm>
              <a:custGeom>
                <a:avLst/>
                <a:gdLst/>
                <a:ahLst/>
                <a:cxnLst/>
                <a:rect l="l" t="t" r="r" b="b"/>
                <a:pathLst>
                  <a:path w="229235" h="703580">
                    <a:moveTo>
                      <a:pt x="228803" y="0"/>
                    </a:moveTo>
                    <a:lnTo>
                      <a:pt x="0" y="0"/>
                    </a:lnTo>
                    <a:lnTo>
                      <a:pt x="0" y="703199"/>
                    </a:lnTo>
                    <a:lnTo>
                      <a:pt x="228803" y="703199"/>
                    </a:lnTo>
                    <a:lnTo>
                      <a:pt x="228803" y="0"/>
                    </a:lnTo>
                    <a:close/>
                  </a:path>
                </a:pathLst>
              </a:custGeom>
              <a:solidFill>
                <a:srgbClr val="279296"/>
              </a:solidFill>
            </p:spPr>
            <p:txBody>
              <a:bodyPr wrap="square" lIns="0" tIns="0" rIns="0" bIns="0" rtlCol="0"/>
              <a:lstStyle/>
              <a:p>
                <a:endParaRPr sz="2000" dirty="0">
                  <a:latin typeface="Gill Sans MT" panose="020B0502020104020203" pitchFamily="34" charset="0"/>
                </a:endParaRPr>
              </a:p>
            </p:txBody>
          </p:sp>
          <p:sp>
            <p:nvSpPr>
              <p:cNvPr id="38" name="object 34">
                <a:extLst>
                  <a:ext uri="{FF2B5EF4-FFF2-40B4-BE49-F238E27FC236}">
                    <a16:creationId xmlns:a16="http://schemas.microsoft.com/office/drawing/2014/main" id="{D0AB3BA4-07F3-57CD-78A1-6BCF482DF97E}"/>
                  </a:ext>
                </a:extLst>
              </p:cNvPr>
              <p:cNvSpPr/>
              <p:nvPr/>
            </p:nvSpPr>
            <p:spPr>
              <a:xfrm>
                <a:off x="1771827" y="1699907"/>
                <a:ext cx="229235" cy="703580"/>
              </a:xfrm>
              <a:custGeom>
                <a:avLst/>
                <a:gdLst/>
                <a:ahLst/>
                <a:cxnLst/>
                <a:rect l="l" t="t" r="r" b="b"/>
                <a:pathLst>
                  <a:path w="229235" h="703580">
                    <a:moveTo>
                      <a:pt x="0" y="0"/>
                    </a:moveTo>
                    <a:lnTo>
                      <a:pt x="228803" y="0"/>
                    </a:lnTo>
                    <a:lnTo>
                      <a:pt x="228803" y="703199"/>
                    </a:lnTo>
                    <a:lnTo>
                      <a:pt x="0" y="703199"/>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39" name="object 35">
                <a:extLst>
                  <a:ext uri="{FF2B5EF4-FFF2-40B4-BE49-F238E27FC236}">
                    <a16:creationId xmlns:a16="http://schemas.microsoft.com/office/drawing/2014/main" id="{40DD22AD-A336-025A-5FD4-FF85E7F2D9D4}"/>
                  </a:ext>
                </a:extLst>
              </p:cNvPr>
              <p:cNvSpPr/>
              <p:nvPr/>
            </p:nvSpPr>
            <p:spPr>
              <a:xfrm>
                <a:off x="2542997" y="1645919"/>
                <a:ext cx="229235" cy="757555"/>
              </a:xfrm>
              <a:custGeom>
                <a:avLst/>
                <a:gdLst/>
                <a:ahLst/>
                <a:cxnLst/>
                <a:rect l="l" t="t" r="r" b="b"/>
                <a:pathLst>
                  <a:path w="229235" h="757555">
                    <a:moveTo>
                      <a:pt x="228803" y="0"/>
                    </a:moveTo>
                    <a:lnTo>
                      <a:pt x="0" y="0"/>
                    </a:lnTo>
                    <a:lnTo>
                      <a:pt x="0" y="757186"/>
                    </a:lnTo>
                    <a:lnTo>
                      <a:pt x="228803" y="757186"/>
                    </a:lnTo>
                    <a:lnTo>
                      <a:pt x="228803" y="0"/>
                    </a:lnTo>
                    <a:close/>
                  </a:path>
                </a:pathLst>
              </a:custGeom>
              <a:solidFill>
                <a:srgbClr val="279296"/>
              </a:solidFill>
            </p:spPr>
            <p:txBody>
              <a:bodyPr wrap="square" lIns="0" tIns="0" rIns="0" bIns="0" rtlCol="0"/>
              <a:lstStyle/>
              <a:p>
                <a:endParaRPr sz="2000" dirty="0">
                  <a:latin typeface="Gill Sans MT" panose="020B0502020104020203" pitchFamily="34" charset="0"/>
                </a:endParaRPr>
              </a:p>
            </p:txBody>
          </p:sp>
          <p:sp>
            <p:nvSpPr>
              <p:cNvPr id="40" name="object 36">
                <a:extLst>
                  <a:ext uri="{FF2B5EF4-FFF2-40B4-BE49-F238E27FC236}">
                    <a16:creationId xmlns:a16="http://schemas.microsoft.com/office/drawing/2014/main" id="{26A7E6F9-D728-BEA7-16DE-74D42D963ECA}"/>
                  </a:ext>
                </a:extLst>
              </p:cNvPr>
              <p:cNvSpPr/>
              <p:nvPr/>
            </p:nvSpPr>
            <p:spPr>
              <a:xfrm>
                <a:off x="2542997" y="1645919"/>
                <a:ext cx="229235" cy="757555"/>
              </a:xfrm>
              <a:custGeom>
                <a:avLst/>
                <a:gdLst/>
                <a:ahLst/>
                <a:cxnLst/>
                <a:rect l="l" t="t" r="r" b="b"/>
                <a:pathLst>
                  <a:path w="229235" h="757555">
                    <a:moveTo>
                      <a:pt x="0" y="0"/>
                    </a:moveTo>
                    <a:lnTo>
                      <a:pt x="228803" y="0"/>
                    </a:lnTo>
                    <a:lnTo>
                      <a:pt x="228803" y="757186"/>
                    </a:lnTo>
                    <a:lnTo>
                      <a:pt x="0" y="757186"/>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41" name="object 37">
                <a:extLst>
                  <a:ext uri="{FF2B5EF4-FFF2-40B4-BE49-F238E27FC236}">
                    <a16:creationId xmlns:a16="http://schemas.microsoft.com/office/drawing/2014/main" id="{E2C5D891-F7F6-4487-EFFF-DFD55BD79970}"/>
                  </a:ext>
                </a:extLst>
              </p:cNvPr>
              <p:cNvSpPr/>
              <p:nvPr/>
            </p:nvSpPr>
            <p:spPr>
              <a:xfrm>
                <a:off x="3292576" y="1645919"/>
                <a:ext cx="229235" cy="757555"/>
              </a:xfrm>
              <a:custGeom>
                <a:avLst/>
                <a:gdLst/>
                <a:ahLst/>
                <a:cxnLst/>
                <a:rect l="l" t="t" r="r" b="b"/>
                <a:pathLst>
                  <a:path w="229235" h="757555">
                    <a:moveTo>
                      <a:pt x="228803" y="0"/>
                    </a:moveTo>
                    <a:lnTo>
                      <a:pt x="0" y="0"/>
                    </a:lnTo>
                    <a:lnTo>
                      <a:pt x="0" y="757186"/>
                    </a:lnTo>
                    <a:lnTo>
                      <a:pt x="228803" y="757186"/>
                    </a:lnTo>
                    <a:lnTo>
                      <a:pt x="228803" y="0"/>
                    </a:lnTo>
                    <a:close/>
                  </a:path>
                </a:pathLst>
              </a:custGeom>
              <a:solidFill>
                <a:srgbClr val="279296"/>
              </a:solidFill>
            </p:spPr>
            <p:txBody>
              <a:bodyPr wrap="square" lIns="0" tIns="0" rIns="0" bIns="0" rtlCol="0"/>
              <a:lstStyle/>
              <a:p>
                <a:endParaRPr sz="2000" dirty="0">
                  <a:latin typeface="Gill Sans MT" panose="020B0502020104020203" pitchFamily="34" charset="0"/>
                </a:endParaRPr>
              </a:p>
            </p:txBody>
          </p:sp>
          <p:sp>
            <p:nvSpPr>
              <p:cNvPr id="42" name="object 38">
                <a:extLst>
                  <a:ext uri="{FF2B5EF4-FFF2-40B4-BE49-F238E27FC236}">
                    <a16:creationId xmlns:a16="http://schemas.microsoft.com/office/drawing/2014/main" id="{DF0BC06E-DC12-C970-B5B4-521A377F8A22}"/>
                  </a:ext>
                </a:extLst>
              </p:cNvPr>
              <p:cNvSpPr/>
              <p:nvPr/>
            </p:nvSpPr>
            <p:spPr>
              <a:xfrm>
                <a:off x="3292576" y="1645919"/>
                <a:ext cx="229235" cy="757555"/>
              </a:xfrm>
              <a:custGeom>
                <a:avLst/>
                <a:gdLst/>
                <a:ahLst/>
                <a:cxnLst/>
                <a:rect l="l" t="t" r="r" b="b"/>
                <a:pathLst>
                  <a:path w="229235" h="757555">
                    <a:moveTo>
                      <a:pt x="0" y="0"/>
                    </a:moveTo>
                    <a:lnTo>
                      <a:pt x="228803" y="0"/>
                    </a:lnTo>
                    <a:lnTo>
                      <a:pt x="228803" y="757186"/>
                    </a:lnTo>
                    <a:lnTo>
                      <a:pt x="0" y="757186"/>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43" name="object 39">
                <a:extLst>
                  <a:ext uri="{FF2B5EF4-FFF2-40B4-BE49-F238E27FC236}">
                    <a16:creationId xmlns:a16="http://schemas.microsoft.com/office/drawing/2014/main" id="{1F057417-E85D-3AF0-D9AC-CA6DA34FC2EA}"/>
                  </a:ext>
                </a:extLst>
              </p:cNvPr>
              <p:cNvSpPr/>
              <p:nvPr/>
            </p:nvSpPr>
            <p:spPr>
              <a:xfrm>
                <a:off x="1278051" y="1635709"/>
                <a:ext cx="229235" cy="767715"/>
              </a:xfrm>
              <a:custGeom>
                <a:avLst/>
                <a:gdLst/>
                <a:ahLst/>
                <a:cxnLst/>
                <a:rect l="l" t="t" r="r" b="b"/>
                <a:pathLst>
                  <a:path w="229234" h="767714">
                    <a:moveTo>
                      <a:pt x="228803" y="0"/>
                    </a:moveTo>
                    <a:lnTo>
                      <a:pt x="0" y="0"/>
                    </a:lnTo>
                    <a:lnTo>
                      <a:pt x="0" y="767397"/>
                    </a:lnTo>
                    <a:lnTo>
                      <a:pt x="228803" y="767397"/>
                    </a:lnTo>
                    <a:lnTo>
                      <a:pt x="228803" y="0"/>
                    </a:lnTo>
                    <a:close/>
                  </a:path>
                </a:pathLst>
              </a:custGeom>
              <a:solidFill>
                <a:srgbClr val="9D54A1"/>
              </a:solidFill>
            </p:spPr>
            <p:txBody>
              <a:bodyPr wrap="square" lIns="0" tIns="0" rIns="0" bIns="0" rtlCol="0"/>
              <a:lstStyle/>
              <a:p>
                <a:endParaRPr sz="2000" dirty="0">
                  <a:latin typeface="Gill Sans MT" panose="020B0502020104020203" pitchFamily="34" charset="0"/>
                </a:endParaRPr>
              </a:p>
            </p:txBody>
          </p:sp>
          <p:sp>
            <p:nvSpPr>
              <p:cNvPr id="44" name="object 40">
                <a:extLst>
                  <a:ext uri="{FF2B5EF4-FFF2-40B4-BE49-F238E27FC236}">
                    <a16:creationId xmlns:a16="http://schemas.microsoft.com/office/drawing/2014/main" id="{3B485C7B-9DB3-95C7-CC70-CAB472333507}"/>
                  </a:ext>
                </a:extLst>
              </p:cNvPr>
              <p:cNvSpPr/>
              <p:nvPr/>
            </p:nvSpPr>
            <p:spPr>
              <a:xfrm>
                <a:off x="1278051" y="1635709"/>
                <a:ext cx="229235" cy="767715"/>
              </a:xfrm>
              <a:custGeom>
                <a:avLst/>
                <a:gdLst/>
                <a:ahLst/>
                <a:cxnLst/>
                <a:rect l="l" t="t" r="r" b="b"/>
                <a:pathLst>
                  <a:path w="229234" h="767714">
                    <a:moveTo>
                      <a:pt x="0" y="0"/>
                    </a:moveTo>
                    <a:lnTo>
                      <a:pt x="228803" y="0"/>
                    </a:lnTo>
                    <a:lnTo>
                      <a:pt x="228803" y="767397"/>
                    </a:lnTo>
                    <a:lnTo>
                      <a:pt x="0" y="767397"/>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45" name="object 41">
                <a:extLst>
                  <a:ext uri="{FF2B5EF4-FFF2-40B4-BE49-F238E27FC236}">
                    <a16:creationId xmlns:a16="http://schemas.microsoft.com/office/drawing/2014/main" id="{348CCF69-703F-6C61-9A75-3BB1976ECC59}"/>
                  </a:ext>
                </a:extLst>
              </p:cNvPr>
              <p:cNvSpPr/>
              <p:nvPr/>
            </p:nvSpPr>
            <p:spPr>
              <a:xfrm>
                <a:off x="2039340" y="1727631"/>
                <a:ext cx="229235" cy="675640"/>
              </a:xfrm>
              <a:custGeom>
                <a:avLst/>
                <a:gdLst/>
                <a:ahLst/>
                <a:cxnLst/>
                <a:rect l="l" t="t" r="r" b="b"/>
                <a:pathLst>
                  <a:path w="229235" h="675639">
                    <a:moveTo>
                      <a:pt x="228803" y="0"/>
                    </a:moveTo>
                    <a:lnTo>
                      <a:pt x="0" y="0"/>
                    </a:lnTo>
                    <a:lnTo>
                      <a:pt x="0" y="675474"/>
                    </a:lnTo>
                    <a:lnTo>
                      <a:pt x="228803" y="675474"/>
                    </a:lnTo>
                    <a:lnTo>
                      <a:pt x="228803" y="0"/>
                    </a:lnTo>
                    <a:close/>
                  </a:path>
                </a:pathLst>
              </a:custGeom>
              <a:solidFill>
                <a:srgbClr val="9D54A1"/>
              </a:solidFill>
            </p:spPr>
            <p:txBody>
              <a:bodyPr wrap="square" lIns="0" tIns="0" rIns="0" bIns="0" rtlCol="0"/>
              <a:lstStyle/>
              <a:p>
                <a:endParaRPr sz="2000" dirty="0">
                  <a:latin typeface="Gill Sans MT" panose="020B0502020104020203" pitchFamily="34" charset="0"/>
                </a:endParaRPr>
              </a:p>
            </p:txBody>
          </p:sp>
          <p:sp>
            <p:nvSpPr>
              <p:cNvPr id="46" name="object 42">
                <a:extLst>
                  <a:ext uri="{FF2B5EF4-FFF2-40B4-BE49-F238E27FC236}">
                    <a16:creationId xmlns:a16="http://schemas.microsoft.com/office/drawing/2014/main" id="{1847AF27-BEEC-B43C-F8B6-3A1E1789CA00}"/>
                  </a:ext>
                </a:extLst>
              </p:cNvPr>
              <p:cNvSpPr/>
              <p:nvPr/>
            </p:nvSpPr>
            <p:spPr>
              <a:xfrm>
                <a:off x="2039340" y="1727631"/>
                <a:ext cx="229235" cy="675640"/>
              </a:xfrm>
              <a:custGeom>
                <a:avLst/>
                <a:gdLst/>
                <a:ahLst/>
                <a:cxnLst/>
                <a:rect l="l" t="t" r="r" b="b"/>
                <a:pathLst>
                  <a:path w="229235" h="675639">
                    <a:moveTo>
                      <a:pt x="0" y="0"/>
                    </a:moveTo>
                    <a:lnTo>
                      <a:pt x="228803" y="0"/>
                    </a:lnTo>
                    <a:lnTo>
                      <a:pt x="228803" y="675474"/>
                    </a:lnTo>
                    <a:lnTo>
                      <a:pt x="0" y="675474"/>
                    </a:lnTo>
                    <a:lnTo>
                      <a:pt x="0" y="0"/>
                    </a:lnTo>
                    <a:close/>
                  </a:path>
                </a:pathLst>
              </a:custGeom>
              <a:ln w="36194">
                <a:solidFill>
                  <a:srgbClr val="E1F2ED"/>
                </a:solidFill>
              </a:ln>
            </p:spPr>
            <p:txBody>
              <a:bodyPr wrap="square" lIns="0" tIns="0" rIns="0" bIns="0" rtlCol="0"/>
              <a:lstStyle/>
              <a:p>
                <a:endParaRPr sz="2000" dirty="0">
                  <a:latin typeface="Gill Sans MT" panose="020B0502020104020203" pitchFamily="34" charset="0"/>
                </a:endParaRPr>
              </a:p>
            </p:txBody>
          </p:sp>
          <p:sp>
            <p:nvSpPr>
              <p:cNvPr id="47" name="object 43">
                <a:extLst>
                  <a:ext uri="{FF2B5EF4-FFF2-40B4-BE49-F238E27FC236}">
                    <a16:creationId xmlns:a16="http://schemas.microsoft.com/office/drawing/2014/main" id="{294F5E4B-E1D3-BCFF-04EE-26C804B02713}"/>
                  </a:ext>
                </a:extLst>
              </p:cNvPr>
              <p:cNvSpPr/>
              <p:nvPr/>
            </p:nvSpPr>
            <p:spPr>
              <a:xfrm>
                <a:off x="2810522" y="1663433"/>
                <a:ext cx="229235" cy="739775"/>
              </a:xfrm>
              <a:custGeom>
                <a:avLst/>
                <a:gdLst/>
                <a:ahLst/>
                <a:cxnLst/>
                <a:rect l="l" t="t" r="r" b="b"/>
                <a:pathLst>
                  <a:path w="229235" h="739775">
                    <a:moveTo>
                      <a:pt x="228803" y="0"/>
                    </a:moveTo>
                    <a:lnTo>
                      <a:pt x="0" y="0"/>
                    </a:lnTo>
                    <a:lnTo>
                      <a:pt x="0" y="739673"/>
                    </a:lnTo>
                    <a:lnTo>
                      <a:pt x="228803" y="739673"/>
                    </a:lnTo>
                    <a:lnTo>
                      <a:pt x="228803" y="0"/>
                    </a:lnTo>
                    <a:close/>
                  </a:path>
                </a:pathLst>
              </a:custGeom>
              <a:solidFill>
                <a:srgbClr val="9D54A1"/>
              </a:solidFill>
            </p:spPr>
            <p:txBody>
              <a:bodyPr wrap="square" lIns="0" tIns="0" rIns="0" bIns="0" rtlCol="0"/>
              <a:lstStyle/>
              <a:p>
                <a:endParaRPr sz="2000" dirty="0">
                  <a:latin typeface="Gill Sans MT" panose="020B0502020104020203" pitchFamily="34" charset="0"/>
                </a:endParaRPr>
              </a:p>
            </p:txBody>
          </p:sp>
          <p:sp>
            <p:nvSpPr>
              <p:cNvPr id="48" name="object 44">
                <a:extLst>
                  <a:ext uri="{FF2B5EF4-FFF2-40B4-BE49-F238E27FC236}">
                    <a16:creationId xmlns:a16="http://schemas.microsoft.com/office/drawing/2014/main" id="{E2D32815-D999-59A9-D2FD-F6C2E96F73D5}"/>
                  </a:ext>
                </a:extLst>
              </p:cNvPr>
              <p:cNvSpPr/>
              <p:nvPr/>
            </p:nvSpPr>
            <p:spPr>
              <a:xfrm>
                <a:off x="2810522" y="1663433"/>
                <a:ext cx="229235" cy="739775"/>
              </a:xfrm>
              <a:custGeom>
                <a:avLst/>
                <a:gdLst/>
                <a:ahLst/>
                <a:cxnLst/>
                <a:rect l="l" t="t" r="r" b="b"/>
                <a:pathLst>
                  <a:path w="229235" h="739775">
                    <a:moveTo>
                      <a:pt x="0" y="0"/>
                    </a:moveTo>
                    <a:lnTo>
                      <a:pt x="228803" y="0"/>
                    </a:lnTo>
                    <a:lnTo>
                      <a:pt x="228803" y="739673"/>
                    </a:lnTo>
                    <a:lnTo>
                      <a:pt x="0" y="739673"/>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sp>
            <p:nvSpPr>
              <p:cNvPr id="49" name="object 45">
                <a:extLst>
                  <a:ext uri="{FF2B5EF4-FFF2-40B4-BE49-F238E27FC236}">
                    <a16:creationId xmlns:a16="http://schemas.microsoft.com/office/drawing/2014/main" id="{0B25CFB3-3587-1967-E727-C168255218F5}"/>
                  </a:ext>
                </a:extLst>
              </p:cNvPr>
              <p:cNvSpPr/>
              <p:nvPr/>
            </p:nvSpPr>
            <p:spPr>
              <a:xfrm>
                <a:off x="3560102" y="1663433"/>
                <a:ext cx="229235" cy="739775"/>
              </a:xfrm>
              <a:custGeom>
                <a:avLst/>
                <a:gdLst/>
                <a:ahLst/>
                <a:cxnLst/>
                <a:rect l="l" t="t" r="r" b="b"/>
                <a:pathLst>
                  <a:path w="229235" h="739775">
                    <a:moveTo>
                      <a:pt x="228803" y="0"/>
                    </a:moveTo>
                    <a:lnTo>
                      <a:pt x="0" y="0"/>
                    </a:lnTo>
                    <a:lnTo>
                      <a:pt x="0" y="739673"/>
                    </a:lnTo>
                    <a:lnTo>
                      <a:pt x="228803" y="739673"/>
                    </a:lnTo>
                    <a:lnTo>
                      <a:pt x="228803" y="0"/>
                    </a:lnTo>
                    <a:close/>
                  </a:path>
                </a:pathLst>
              </a:custGeom>
              <a:solidFill>
                <a:srgbClr val="9D54A1"/>
              </a:solidFill>
            </p:spPr>
            <p:txBody>
              <a:bodyPr wrap="square" lIns="0" tIns="0" rIns="0" bIns="0" rtlCol="0"/>
              <a:lstStyle/>
              <a:p>
                <a:endParaRPr sz="2000" dirty="0">
                  <a:latin typeface="Gill Sans MT" panose="020B0502020104020203" pitchFamily="34" charset="0"/>
                </a:endParaRPr>
              </a:p>
            </p:txBody>
          </p:sp>
          <p:sp>
            <p:nvSpPr>
              <p:cNvPr id="50" name="object 46">
                <a:extLst>
                  <a:ext uri="{FF2B5EF4-FFF2-40B4-BE49-F238E27FC236}">
                    <a16:creationId xmlns:a16="http://schemas.microsoft.com/office/drawing/2014/main" id="{408C755D-8745-42FC-94AB-B371C59E7F81}"/>
                  </a:ext>
                </a:extLst>
              </p:cNvPr>
              <p:cNvSpPr/>
              <p:nvPr/>
            </p:nvSpPr>
            <p:spPr>
              <a:xfrm>
                <a:off x="3560102" y="1663433"/>
                <a:ext cx="229235" cy="739775"/>
              </a:xfrm>
              <a:custGeom>
                <a:avLst/>
                <a:gdLst/>
                <a:ahLst/>
                <a:cxnLst/>
                <a:rect l="l" t="t" r="r" b="b"/>
                <a:pathLst>
                  <a:path w="229235" h="739775">
                    <a:moveTo>
                      <a:pt x="0" y="0"/>
                    </a:moveTo>
                    <a:lnTo>
                      <a:pt x="228803" y="0"/>
                    </a:lnTo>
                    <a:lnTo>
                      <a:pt x="228803" y="739673"/>
                    </a:lnTo>
                    <a:lnTo>
                      <a:pt x="0" y="739673"/>
                    </a:lnTo>
                    <a:lnTo>
                      <a:pt x="0" y="0"/>
                    </a:lnTo>
                    <a:close/>
                  </a:path>
                </a:pathLst>
              </a:custGeom>
              <a:ln w="36195">
                <a:solidFill>
                  <a:srgbClr val="E1F2ED"/>
                </a:solidFill>
              </a:ln>
            </p:spPr>
            <p:txBody>
              <a:bodyPr wrap="square" lIns="0" tIns="0" rIns="0" bIns="0" rtlCol="0"/>
              <a:lstStyle/>
              <a:p>
                <a:endParaRPr sz="2000" dirty="0">
                  <a:latin typeface="Gill Sans MT" panose="020B0502020104020203" pitchFamily="34" charset="0"/>
                </a:endParaRPr>
              </a:p>
            </p:txBody>
          </p:sp>
        </p:grpSp>
        <p:grpSp>
          <p:nvGrpSpPr>
            <p:cNvPr id="9" name="object 47">
              <a:extLst>
                <a:ext uri="{FF2B5EF4-FFF2-40B4-BE49-F238E27FC236}">
                  <a16:creationId xmlns:a16="http://schemas.microsoft.com/office/drawing/2014/main" id="{4C1D0F24-3D82-95C7-F07E-A02FD46BFBEB}"/>
                </a:ext>
              </a:extLst>
            </p:cNvPr>
            <p:cNvGrpSpPr/>
            <p:nvPr/>
          </p:nvGrpSpPr>
          <p:grpSpPr>
            <a:xfrm>
              <a:off x="4562539" y="978347"/>
              <a:ext cx="276330" cy="1699922"/>
              <a:chOff x="4562539" y="978347"/>
              <a:chExt cx="276330" cy="1699922"/>
            </a:xfrm>
          </p:grpSpPr>
          <p:pic>
            <p:nvPicPr>
              <p:cNvPr id="28" name="object 48">
                <a:extLst>
                  <a:ext uri="{FF2B5EF4-FFF2-40B4-BE49-F238E27FC236}">
                    <a16:creationId xmlns:a16="http://schemas.microsoft.com/office/drawing/2014/main" id="{89738CEE-A766-1E89-05BF-08CCA3649DF2}"/>
                  </a:ext>
                </a:extLst>
              </p:cNvPr>
              <p:cNvPicPr/>
              <p:nvPr/>
            </p:nvPicPr>
            <p:blipFill>
              <a:blip r:embed="rId2" cstate="print"/>
              <a:stretch>
                <a:fillRect/>
              </a:stretch>
            </p:blipFill>
            <p:spPr>
              <a:xfrm>
                <a:off x="4562539" y="978347"/>
                <a:ext cx="241426" cy="241426"/>
              </a:xfrm>
              <a:prstGeom prst="rect">
                <a:avLst/>
              </a:prstGeom>
            </p:spPr>
          </p:pic>
          <p:pic>
            <p:nvPicPr>
              <p:cNvPr id="29" name="object 49">
                <a:extLst>
                  <a:ext uri="{FF2B5EF4-FFF2-40B4-BE49-F238E27FC236}">
                    <a16:creationId xmlns:a16="http://schemas.microsoft.com/office/drawing/2014/main" id="{27C7E71A-6F92-F230-EDDF-AF4A87E149DB}"/>
                  </a:ext>
                </a:extLst>
              </p:cNvPr>
              <p:cNvPicPr/>
              <p:nvPr/>
            </p:nvPicPr>
            <p:blipFill>
              <a:blip r:embed="rId2" cstate="print"/>
              <a:stretch>
                <a:fillRect/>
              </a:stretch>
            </p:blipFill>
            <p:spPr>
              <a:xfrm>
                <a:off x="4593163" y="1514995"/>
                <a:ext cx="241426" cy="241426"/>
              </a:xfrm>
              <a:prstGeom prst="rect">
                <a:avLst/>
              </a:prstGeom>
            </p:spPr>
          </p:pic>
          <p:pic>
            <p:nvPicPr>
              <p:cNvPr id="30" name="object 50">
                <a:extLst>
                  <a:ext uri="{FF2B5EF4-FFF2-40B4-BE49-F238E27FC236}">
                    <a16:creationId xmlns:a16="http://schemas.microsoft.com/office/drawing/2014/main" id="{04F08C56-6EC4-6B9B-3C6D-C37B9F013BDF}"/>
                  </a:ext>
                </a:extLst>
              </p:cNvPr>
              <p:cNvPicPr/>
              <p:nvPr/>
            </p:nvPicPr>
            <p:blipFill>
              <a:blip r:embed="rId2" cstate="print"/>
              <a:stretch>
                <a:fillRect/>
              </a:stretch>
            </p:blipFill>
            <p:spPr>
              <a:xfrm>
                <a:off x="4597443" y="2436843"/>
                <a:ext cx="241426" cy="241426"/>
              </a:xfrm>
              <a:prstGeom prst="rect">
                <a:avLst/>
              </a:prstGeom>
            </p:spPr>
          </p:pic>
          <p:pic>
            <p:nvPicPr>
              <p:cNvPr id="31" name="object 51">
                <a:extLst>
                  <a:ext uri="{FF2B5EF4-FFF2-40B4-BE49-F238E27FC236}">
                    <a16:creationId xmlns:a16="http://schemas.microsoft.com/office/drawing/2014/main" id="{5039794C-ABCB-6CAF-02EE-2661E28A1198}"/>
                  </a:ext>
                </a:extLst>
              </p:cNvPr>
              <p:cNvPicPr/>
              <p:nvPr/>
            </p:nvPicPr>
            <p:blipFill>
              <a:blip r:embed="rId3" cstate="print"/>
              <a:stretch>
                <a:fillRect/>
              </a:stretch>
            </p:blipFill>
            <p:spPr>
              <a:xfrm>
                <a:off x="4652228" y="1575165"/>
                <a:ext cx="123297" cy="140266"/>
              </a:xfrm>
              <a:prstGeom prst="rect">
                <a:avLst/>
              </a:prstGeom>
            </p:spPr>
          </p:pic>
          <p:pic>
            <p:nvPicPr>
              <p:cNvPr id="32" name="object 52">
                <a:extLst>
                  <a:ext uri="{FF2B5EF4-FFF2-40B4-BE49-F238E27FC236}">
                    <a16:creationId xmlns:a16="http://schemas.microsoft.com/office/drawing/2014/main" id="{C22790AE-4825-3873-0CA3-C9A9DEE257A1}"/>
                  </a:ext>
                </a:extLst>
              </p:cNvPr>
              <p:cNvPicPr/>
              <p:nvPr/>
            </p:nvPicPr>
            <p:blipFill>
              <a:blip r:embed="rId4" cstate="print"/>
              <a:stretch>
                <a:fillRect/>
              </a:stretch>
            </p:blipFill>
            <p:spPr>
              <a:xfrm>
                <a:off x="4629685" y="2480023"/>
                <a:ext cx="142797" cy="155067"/>
              </a:xfrm>
              <a:prstGeom prst="rect">
                <a:avLst/>
              </a:prstGeom>
            </p:spPr>
          </p:pic>
          <p:pic>
            <p:nvPicPr>
              <p:cNvPr id="33" name="object 53">
                <a:extLst>
                  <a:ext uri="{FF2B5EF4-FFF2-40B4-BE49-F238E27FC236}">
                    <a16:creationId xmlns:a16="http://schemas.microsoft.com/office/drawing/2014/main" id="{4DE7A9A4-7B9F-DF94-F444-3C3712E430BE}"/>
                  </a:ext>
                </a:extLst>
              </p:cNvPr>
              <p:cNvPicPr/>
              <p:nvPr/>
            </p:nvPicPr>
            <p:blipFill>
              <a:blip r:embed="rId5" cstate="print"/>
              <a:stretch>
                <a:fillRect/>
              </a:stretch>
            </p:blipFill>
            <p:spPr>
              <a:xfrm>
                <a:off x="4601960" y="1024557"/>
                <a:ext cx="148615" cy="149007"/>
              </a:xfrm>
              <a:prstGeom prst="rect">
                <a:avLst/>
              </a:prstGeom>
            </p:spPr>
          </p:pic>
          <p:sp>
            <p:nvSpPr>
              <p:cNvPr id="34" name="object 54">
                <a:extLst>
                  <a:ext uri="{FF2B5EF4-FFF2-40B4-BE49-F238E27FC236}">
                    <a16:creationId xmlns:a16="http://schemas.microsoft.com/office/drawing/2014/main" id="{7969646C-CE90-FEDF-F68D-E1D62E9430C1}"/>
                  </a:ext>
                </a:extLst>
              </p:cNvPr>
              <p:cNvSpPr/>
              <p:nvPr/>
            </p:nvSpPr>
            <p:spPr>
              <a:xfrm>
                <a:off x="4683438" y="1020964"/>
                <a:ext cx="0" cy="122555"/>
              </a:xfrm>
              <a:custGeom>
                <a:avLst/>
                <a:gdLst/>
                <a:ahLst/>
                <a:cxnLst/>
                <a:rect l="l" t="t" r="r" b="b"/>
                <a:pathLst>
                  <a:path h="122555">
                    <a:moveTo>
                      <a:pt x="0" y="0"/>
                    </a:moveTo>
                    <a:lnTo>
                      <a:pt x="0" y="122223"/>
                    </a:lnTo>
                  </a:path>
                </a:pathLst>
              </a:custGeom>
              <a:ln w="8769">
                <a:solidFill>
                  <a:srgbClr val="323231"/>
                </a:solidFill>
                <a:prstDash val="sysDash"/>
              </a:ln>
            </p:spPr>
            <p:txBody>
              <a:bodyPr wrap="square" lIns="0" tIns="0" rIns="0" bIns="0" rtlCol="0"/>
              <a:lstStyle/>
              <a:p>
                <a:endParaRPr sz="2000" dirty="0">
                  <a:latin typeface="Gill Sans MT" panose="020B0502020104020203" pitchFamily="34" charset="0"/>
                </a:endParaRPr>
              </a:p>
            </p:txBody>
          </p:sp>
        </p:grpSp>
        <p:sp>
          <p:nvSpPr>
            <p:cNvPr id="10" name="object 55">
              <a:extLst>
                <a:ext uri="{FF2B5EF4-FFF2-40B4-BE49-F238E27FC236}">
                  <a16:creationId xmlns:a16="http://schemas.microsoft.com/office/drawing/2014/main" id="{6480F6FD-2DD8-1E40-E060-EFC322749E58}"/>
                </a:ext>
              </a:extLst>
            </p:cNvPr>
            <p:cNvSpPr txBox="1"/>
            <p:nvPr/>
          </p:nvSpPr>
          <p:spPr>
            <a:xfrm>
              <a:off x="1771792" y="1540681"/>
              <a:ext cx="244475" cy="98709"/>
            </a:xfrm>
            <a:prstGeom prst="rect">
              <a:avLst/>
            </a:prstGeom>
          </p:spPr>
          <p:txBody>
            <a:bodyPr vert="horz" wrap="square" lIns="0" tIns="12700" rIns="0" bIns="0" rtlCol="0">
              <a:spAutoFit/>
            </a:bodyPr>
            <a:lstStyle/>
            <a:p>
              <a:pPr marL="12700">
                <a:lnSpc>
                  <a:spcPct val="100000"/>
                </a:lnSpc>
                <a:spcBef>
                  <a:spcPts val="100"/>
                </a:spcBef>
              </a:pPr>
              <a:r>
                <a:rPr sz="1000" b="1" spc="-25" dirty="0">
                  <a:solidFill>
                    <a:srgbClr val="279296"/>
                  </a:solidFill>
                  <a:latin typeface="Gill Sans MT" panose="020B0502020104020203" pitchFamily="34" charset="0"/>
                  <a:cs typeface="Source Sans Pro"/>
                </a:rPr>
                <a:t>91%</a:t>
              </a:r>
              <a:endParaRPr sz="1000" dirty="0">
                <a:latin typeface="Gill Sans MT" panose="020B0502020104020203" pitchFamily="34" charset="0"/>
                <a:cs typeface="Source Sans Pro"/>
              </a:endParaRPr>
            </a:p>
          </p:txBody>
        </p:sp>
        <p:sp>
          <p:nvSpPr>
            <p:cNvPr id="11" name="object 56">
              <a:extLst>
                <a:ext uri="{FF2B5EF4-FFF2-40B4-BE49-F238E27FC236}">
                  <a16:creationId xmlns:a16="http://schemas.microsoft.com/office/drawing/2014/main" id="{CE05BC1F-3DC3-F978-C10A-B67F54FD8DEB}"/>
                </a:ext>
              </a:extLst>
            </p:cNvPr>
            <p:cNvSpPr txBox="1"/>
            <p:nvPr/>
          </p:nvSpPr>
          <p:spPr>
            <a:xfrm>
              <a:off x="965541" y="1421172"/>
              <a:ext cx="589915" cy="98709"/>
            </a:xfrm>
            <a:prstGeom prst="rect">
              <a:avLst/>
            </a:prstGeom>
          </p:spPr>
          <p:txBody>
            <a:bodyPr vert="horz" wrap="square" lIns="0" tIns="12700" rIns="0" bIns="0" rtlCol="0">
              <a:spAutoFit/>
            </a:bodyPr>
            <a:lstStyle/>
            <a:p>
              <a:pPr marL="38100">
                <a:lnSpc>
                  <a:spcPct val="100000"/>
                </a:lnSpc>
                <a:spcBef>
                  <a:spcPts val="100"/>
                </a:spcBef>
              </a:pPr>
              <a:r>
                <a:rPr sz="1000" b="1" spc="-10" dirty="0">
                  <a:solidFill>
                    <a:srgbClr val="279296"/>
                  </a:solidFill>
                  <a:latin typeface="Gill Sans MT" panose="020B0502020104020203" pitchFamily="34" charset="0"/>
                  <a:cs typeface="Source Sans Pro"/>
                </a:rPr>
                <a:t>100%</a:t>
              </a:r>
              <a:r>
                <a:rPr sz="1000" b="1" spc="-45" dirty="0">
                  <a:solidFill>
                    <a:srgbClr val="279296"/>
                  </a:solidFill>
                  <a:latin typeface="Gill Sans MT" panose="020B0502020104020203" pitchFamily="34" charset="0"/>
                  <a:cs typeface="Source Sans Pro"/>
                </a:rPr>
                <a:t> </a:t>
              </a:r>
              <a:r>
                <a:rPr sz="1400" b="1" spc="-37" baseline="-33950" dirty="0">
                  <a:solidFill>
                    <a:srgbClr val="9D54A1"/>
                  </a:solidFill>
                  <a:latin typeface="Gill Sans MT" panose="020B0502020104020203" pitchFamily="34" charset="0"/>
                  <a:cs typeface="Source Sans Pro"/>
                </a:rPr>
                <a:t>98%</a:t>
              </a:r>
              <a:endParaRPr sz="1400" baseline="-33950" dirty="0">
                <a:latin typeface="Gill Sans MT" panose="020B0502020104020203" pitchFamily="34" charset="0"/>
                <a:cs typeface="Source Sans Pro"/>
              </a:endParaRPr>
            </a:p>
          </p:txBody>
        </p:sp>
        <p:sp>
          <p:nvSpPr>
            <p:cNvPr id="12" name="object 57">
              <a:extLst>
                <a:ext uri="{FF2B5EF4-FFF2-40B4-BE49-F238E27FC236}">
                  <a16:creationId xmlns:a16="http://schemas.microsoft.com/office/drawing/2014/main" id="{3E17C948-F7BF-B739-BF22-603E885E3EAB}"/>
                </a:ext>
              </a:extLst>
            </p:cNvPr>
            <p:cNvSpPr txBox="1"/>
            <p:nvPr/>
          </p:nvSpPr>
          <p:spPr>
            <a:xfrm>
              <a:off x="2040247" y="1577155"/>
              <a:ext cx="244475" cy="98709"/>
            </a:xfrm>
            <a:prstGeom prst="rect">
              <a:avLst/>
            </a:prstGeom>
          </p:spPr>
          <p:txBody>
            <a:bodyPr vert="horz" wrap="square" lIns="0" tIns="12700" rIns="0" bIns="0" rtlCol="0">
              <a:spAutoFit/>
            </a:bodyPr>
            <a:lstStyle/>
            <a:p>
              <a:pPr marL="12700">
                <a:lnSpc>
                  <a:spcPct val="100000"/>
                </a:lnSpc>
                <a:spcBef>
                  <a:spcPts val="100"/>
                </a:spcBef>
              </a:pPr>
              <a:r>
                <a:rPr sz="1000" b="1" spc="-25" dirty="0">
                  <a:solidFill>
                    <a:srgbClr val="9D54A1"/>
                  </a:solidFill>
                  <a:latin typeface="Gill Sans MT" panose="020B0502020104020203" pitchFamily="34" charset="0"/>
                  <a:cs typeface="Source Sans Pro"/>
                </a:rPr>
                <a:t>88%</a:t>
              </a:r>
              <a:endParaRPr sz="1000" dirty="0">
                <a:latin typeface="Gill Sans MT" panose="020B0502020104020203" pitchFamily="34" charset="0"/>
                <a:cs typeface="Source Sans Pro"/>
              </a:endParaRPr>
            </a:p>
          </p:txBody>
        </p:sp>
        <p:sp>
          <p:nvSpPr>
            <p:cNvPr id="13" name="object 58">
              <a:extLst>
                <a:ext uri="{FF2B5EF4-FFF2-40B4-BE49-F238E27FC236}">
                  <a16:creationId xmlns:a16="http://schemas.microsoft.com/office/drawing/2014/main" id="{0A01A174-2E82-44AE-FB3B-A8A5BDB219D7}"/>
                </a:ext>
              </a:extLst>
            </p:cNvPr>
            <p:cNvSpPr txBox="1"/>
            <p:nvPr/>
          </p:nvSpPr>
          <p:spPr>
            <a:xfrm>
              <a:off x="3254474" y="1492088"/>
              <a:ext cx="571500" cy="98709"/>
            </a:xfrm>
            <a:prstGeom prst="rect">
              <a:avLst/>
            </a:prstGeom>
          </p:spPr>
          <p:txBody>
            <a:bodyPr vert="horz" wrap="square" lIns="0" tIns="12700" rIns="0" bIns="0" rtlCol="0">
              <a:spAutoFit/>
            </a:bodyPr>
            <a:lstStyle/>
            <a:p>
              <a:pPr marL="38100">
                <a:lnSpc>
                  <a:spcPct val="100000"/>
                </a:lnSpc>
                <a:spcBef>
                  <a:spcPts val="100"/>
                </a:spcBef>
              </a:pPr>
              <a:r>
                <a:rPr sz="1000" b="1" dirty="0">
                  <a:solidFill>
                    <a:srgbClr val="279296"/>
                  </a:solidFill>
                  <a:latin typeface="Gill Sans MT" panose="020B0502020104020203" pitchFamily="34" charset="0"/>
                  <a:cs typeface="Source Sans Pro"/>
                </a:rPr>
                <a:t>97%</a:t>
              </a:r>
              <a:r>
                <a:rPr sz="1000" b="1" spc="240" dirty="0">
                  <a:solidFill>
                    <a:srgbClr val="279296"/>
                  </a:solidFill>
                  <a:latin typeface="Gill Sans MT" panose="020B0502020104020203" pitchFamily="34" charset="0"/>
                  <a:cs typeface="Source Sans Pro"/>
                </a:rPr>
                <a:t> </a:t>
              </a:r>
              <a:r>
                <a:rPr sz="1400" b="1" spc="-37" baseline="-9259" dirty="0">
                  <a:solidFill>
                    <a:srgbClr val="9D54A1"/>
                  </a:solidFill>
                  <a:latin typeface="Gill Sans MT" panose="020B0502020104020203" pitchFamily="34" charset="0"/>
                  <a:cs typeface="Source Sans Pro"/>
                </a:rPr>
                <a:t>95%</a:t>
              </a:r>
              <a:endParaRPr sz="1400" baseline="-9259" dirty="0">
                <a:latin typeface="Gill Sans MT" panose="020B0502020104020203" pitchFamily="34" charset="0"/>
                <a:cs typeface="Source Sans Pro"/>
              </a:endParaRPr>
            </a:p>
          </p:txBody>
        </p:sp>
        <p:sp>
          <p:nvSpPr>
            <p:cNvPr id="14" name="object 59">
              <a:extLst>
                <a:ext uri="{FF2B5EF4-FFF2-40B4-BE49-F238E27FC236}">
                  <a16:creationId xmlns:a16="http://schemas.microsoft.com/office/drawing/2014/main" id="{56704261-183D-F2AD-C41D-26AEA4C2EE6C}"/>
                </a:ext>
              </a:extLst>
            </p:cNvPr>
            <p:cNvSpPr/>
            <p:nvPr/>
          </p:nvSpPr>
          <p:spPr>
            <a:xfrm>
              <a:off x="1828747" y="1352819"/>
              <a:ext cx="74930" cy="74930"/>
            </a:xfrm>
            <a:custGeom>
              <a:avLst/>
              <a:gdLst/>
              <a:ahLst/>
              <a:cxnLst/>
              <a:rect l="l" t="t" r="r" b="b"/>
              <a:pathLst>
                <a:path w="74930" h="74930">
                  <a:moveTo>
                    <a:pt x="74637" y="0"/>
                  </a:moveTo>
                  <a:lnTo>
                    <a:pt x="0" y="0"/>
                  </a:lnTo>
                  <a:lnTo>
                    <a:pt x="0" y="74637"/>
                  </a:lnTo>
                  <a:lnTo>
                    <a:pt x="74637" y="74637"/>
                  </a:lnTo>
                  <a:lnTo>
                    <a:pt x="74637" y="0"/>
                  </a:lnTo>
                  <a:close/>
                </a:path>
              </a:pathLst>
            </a:custGeom>
            <a:solidFill>
              <a:srgbClr val="279296"/>
            </a:solidFill>
          </p:spPr>
          <p:txBody>
            <a:bodyPr wrap="square" lIns="0" tIns="0" rIns="0" bIns="0" rtlCol="0"/>
            <a:lstStyle/>
            <a:p>
              <a:endParaRPr sz="2000" dirty="0">
                <a:latin typeface="Gill Sans MT" panose="020B0502020104020203" pitchFamily="34" charset="0"/>
              </a:endParaRPr>
            </a:p>
          </p:txBody>
        </p:sp>
        <p:sp>
          <p:nvSpPr>
            <p:cNvPr id="15" name="object 60">
              <a:extLst>
                <a:ext uri="{FF2B5EF4-FFF2-40B4-BE49-F238E27FC236}">
                  <a16:creationId xmlns:a16="http://schemas.microsoft.com/office/drawing/2014/main" id="{73B45AB3-9ABA-A8ED-E459-42D843F3478F}"/>
                </a:ext>
              </a:extLst>
            </p:cNvPr>
            <p:cNvSpPr txBox="1"/>
            <p:nvPr/>
          </p:nvSpPr>
          <p:spPr>
            <a:xfrm>
              <a:off x="1999270" y="1370714"/>
              <a:ext cx="508634" cy="98709"/>
            </a:xfrm>
            <a:prstGeom prst="rect">
              <a:avLst/>
            </a:prstGeom>
          </p:spPr>
          <p:txBody>
            <a:bodyPr vert="horz" wrap="square" lIns="0" tIns="12700" rIns="0" bIns="0" rtlCol="0">
              <a:spAutoFit/>
            </a:bodyPr>
            <a:lstStyle/>
            <a:p>
              <a:pPr marL="12700">
                <a:lnSpc>
                  <a:spcPct val="100000"/>
                </a:lnSpc>
                <a:spcBef>
                  <a:spcPts val="100"/>
                </a:spcBef>
              </a:pPr>
              <a:r>
                <a:rPr sz="1000" spc="-10" dirty="0">
                  <a:solidFill>
                    <a:srgbClr val="323231"/>
                  </a:solidFill>
                  <a:latin typeface="Gill Sans MT" panose="020B0502020104020203" pitchFamily="34" charset="0"/>
                  <a:cs typeface="Source Sans Pro"/>
                </a:rPr>
                <a:t>Pharmacy</a:t>
              </a:r>
              <a:endParaRPr sz="1000" dirty="0">
                <a:latin typeface="Gill Sans MT" panose="020B0502020104020203" pitchFamily="34" charset="0"/>
                <a:cs typeface="Source Sans Pro"/>
              </a:endParaRPr>
            </a:p>
          </p:txBody>
        </p:sp>
        <p:sp>
          <p:nvSpPr>
            <p:cNvPr id="16" name="object 61">
              <a:extLst>
                <a:ext uri="{FF2B5EF4-FFF2-40B4-BE49-F238E27FC236}">
                  <a16:creationId xmlns:a16="http://schemas.microsoft.com/office/drawing/2014/main" id="{57D971C3-E3FA-662C-0E6E-29D7B2ADC988}"/>
                </a:ext>
              </a:extLst>
            </p:cNvPr>
            <p:cNvSpPr/>
            <p:nvPr/>
          </p:nvSpPr>
          <p:spPr>
            <a:xfrm>
              <a:off x="2531746" y="1380147"/>
              <a:ext cx="71755" cy="74930"/>
            </a:xfrm>
            <a:custGeom>
              <a:avLst/>
              <a:gdLst/>
              <a:ahLst/>
              <a:cxnLst/>
              <a:rect l="l" t="t" r="r" b="b"/>
              <a:pathLst>
                <a:path w="71755" h="74930">
                  <a:moveTo>
                    <a:pt x="71399" y="0"/>
                  </a:moveTo>
                  <a:lnTo>
                    <a:pt x="0" y="0"/>
                  </a:lnTo>
                  <a:lnTo>
                    <a:pt x="0" y="74637"/>
                  </a:lnTo>
                  <a:lnTo>
                    <a:pt x="71399" y="74637"/>
                  </a:lnTo>
                  <a:lnTo>
                    <a:pt x="71399" y="0"/>
                  </a:lnTo>
                  <a:close/>
                </a:path>
              </a:pathLst>
            </a:custGeom>
            <a:solidFill>
              <a:srgbClr val="9D54A1"/>
            </a:solidFill>
          </p:spPr>
          <p:txBody>
            <a:bodyPr wrap="square" lIns="0" tIns="0" rIns="0" bIns="0" rtlCol="0"/>
            <a:lstStyle/>
            <a:p>
              <a:endParaRPr sz="2000" dirty="0">
                <a:latin typeface="Gill Sans MT" panose="020B0502020104020203" pitchFamily="34" charset="0"/>
              </a:endParaRPr>
            </a:p>
          </p:txBody>
        </p:sp>
        <p:sp>
          <p:nvSpPr>
            <p:cNvPr id="17" name="object 62">
              <a:extLst>
                <a:ext uri="{FF2B5EF4-FFF2-40B4-BE49-F238E27FC236}">
                  <a16:creationId xmlns:a16="http://schemas.microsoft.com/office/drawing/2014/main" id="{74102A82-48F9-C99D-4726-C38214FE4C2C}"/>
                </a:ext>
              </a:extLst>
            </p:cNvPr>
            <p:cNvSpPr txBox="1"/>
            <p:nvPr/>
          </p:nvSpPr>
          <p:spPr>
            <a:xfrm>
              <a:off x="2629417" y="1340053"/>
              <a:ext cx="734695" cy="264237"/>
            </a:xfrm>
            <a:prstGeom prst="rect">
              <a:avLst/>
            </a:prstGeom>
          </p:spPr>
          <p:txBody>
            <a:bodyPr vert="horz" wrap="square" lIns="0" tIns="73660" rIns="0" bIns="0" rtlCol="0">
              <a:spAutoFit/>
            </a:bodyPr>
            <a:lstStyle/>
            <a:p>
              <a:pPr marL="38100">
                <a:lnSpc>
                  <a:spcPct val="100000"/>
                </a:lnSpc>
                <a:spcBef>
                  <a:spcPts val="580"/>
                </a:spcBef>
              </a:pPr>
              <a:r>
                <a:rPr sz="1000" dirty="0">
                  <a:solidFill>
                    <a:srgbClr val="323231"/>
                  </a:solidFill>
                  <a:latin typeface="Gill Sans MT" panose="020B0502020104020203" pitchFamily="34" charset="0"/>
                  <a:cs typeface="Source Sans Pro"/>
                </a:rPr>
                <a:t>Health</a:t>
              </a:r>
              <a:r>
                <a:rPr sz="1000" spc="-30" dirty="0">
                  <a:solidFill>
                    <a:srgbClr val="323231"/>
                  </a:solidFill>
                  <a:latin typeface="Gill Sans MT" panose="020B0502020104020203" pitchFamily="34" charset="0"/>
                  <a:cs typeface="Source Sans Pro"/>
                </a:rPr>
                <a:t> </a:t>
              </a:r>
              <a:r>
                <a:rPr sz="1000" spc="-10" dirty="0">
                  <a:solidFill>
                    <a:srgbClr val="323231"/>
                  </a:solidFill>
                  <a:latin typeface="Gill Sans MT" panose="020B0502020104020203" pitchFamily="34" charset="0"/>
                  <a:cs typeface="Source Sans Pro"/>
                </a:rPr>
                <a:t>facility</a:t>
              </a:r>
              <a:endParaRPr sz="1000" dirty="0">
                <a:latin typeface="Gill Sans MT" panose="020B0502020104020203" pitchFamily="34" charset="0"/>
                <a:cs typeface="Source Sans Pro"/>
              </a:endParaRPr>
            </a:p>
            <a:p>
              <a:pPr marL="62865">
                <a:lnSpc>
                  <a:spcPct val="100000"/>
                </a:lnSpc>
                <a:spcBef>
                  <a:spcPts val="484"/>
                </a:spcBef>
              </a:pPr>
              <a:r>
                <a:rPr sz="1000" b="1" dirty="0">
                  <a:solidFill>
                    <a:srgbClr val="279296"/>
                  </a:solidFill>
                  <a:latin typeface="Gill Sans MT" panose="020B0502020104020203" pitchFamily="34" charset="0"/>
                  <a:cs typeface="Source Sans Pro"/>
                </a:rPr>
                <a:t>97%</a:t>
              </a:r>
              <a:r>
                <a:rPr sz="1000" b="1" spc="170" dirty="0">
                  <a:solidFill>
                    <a:srgbClr val="279296"/>
                  </a:solidFill>
                  <a:latin typeface="Gill Sans MT" panose="020B0502020104020203" pitchFamily="34" charset="0"/>
                  <a:cs typeface="Source Sans Pro"/>
                </a:rPr>
                <a:t> </a:t>
              </a:r>
              <a:r>
                <a:rPr sz="1400" b="1" spc="-37" baseline="-9259" dirty="0">
                  <a:solidFill>
                    <a:srgbClr val="9D54A1"/>
                  </a:solidFill>
                  <a:latin typeface="Gill Sans MT" panose="020B0502020104020203" pitchFamily="34" charset="0"/>
                  <a:cs typeface="Source Sans Pro"/>
                </a:rPr>
                <a:t>95%</a:t>
              </a:r>
              <a:endParaRPr sz="1400" baseline="-9259" dirty="0">
                <a:latin typeface="Gill Sans MT" panose="020B0502020104020203" pitchFamily="34" charset="0"/>
                <a:cs typeface="Source Sans Pro"/>
              </a:endParaRPr>
            </a:p>
          </p:txBody>
        </p:sp>
        <p:sp>
          <p:nvSpPr>
            <p:cNvPr id="18" name="object 63">
              <a:extLst>
                <a:ext uri="{FF2B5EF4-FFF2-40B4-BE49-F238E27FC236}">
                  <a16:creationId xmlns:a16="http://schemas.microsoft.com/office/drawing/2014/main" id="{3AE34040-EA5E-57BB-9B89-842CD501DE91}"/>
                </a:ext>
              </a:extLst>
            </p:cNvPr>
            <p:cNvSpPr txBox="1"/>
            <p:nvPr/>
          </p:nvSpPr>
          <p:spPr>
            <a:xfrm>
              <a:off x="901730" y="2597124"/>
              <a:ext cx="693420" cy="98709"/>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323231"/>
                  </a:solidFill>
                  <a:latin typeface="Gill Sans MT" panose="020B0502020104020203" pitchFamily="34" charset="0"/>
                  <a:cs typeface="Source Sans Pro"/>
                </a:rPr>
                <a:t>Male</a:t>
              </a:r>
              <a:r>
                <a:rPr sz="1000" b="1" spc="-20" dirty="0">
                  <a:solidFill>
                    <a:srgbClr val="323231"/>
                  </a:solidFill>
                  <a:latin typeface="Gill Sans MT" panose="020B0502020104020203" pitchFamily="34" charset="0"/>
                  <a:cs typeface="Source Sans Pro"/>
                </a:rPr>
                <a:t> </a:t>
              </a:r>
              <a:r>
                <a:rPr sz="1000" b="1" spc="-10" dirty="0">
                  <a:solidFill>
                    <a:srgbClr val="323231"/>
                  </a:solidFill>
                  <a:latin typeface="Gill Sans MT" panose="020B0502020104020203" pitchFamily="34" charset="0"/>
                  <a:cs typeface="Source Sans Pro"/>
                </a:rPr>
                <a:t>condom</a:t>
              </a:r>
              <a:endParaRPr sz="1000" dirty="0">
                <a:latin typeface="Gill Sans MT" panose="020B0502020104020203" pitchFamily="34" charset="0"/>
                <a:cs typeface="Source Sans Pro"/>
              </a:endParaRPr>
            </a:p>
          </p:txBody>
        </p:sp>
        <p:sp>
          <p:nvSpPr>
            <p:cNvPr id="19" name="object 64">
              <a:extLst>
                <a:ext uri="{FF2B5EF4-FFF2-40B4-BE49-F238E27FC236}">
                  <a16:creationId xmlns:a16="http://schemas.microsoft.com/office/drawing/2014/main" id="{DBF55B2E-47E3-47AF-F6CB-59C6EA63F50F}"/>
                </a:ext>
              </a:extLst>
            </p:cNvPr>
            <p:cNvSpPr txBox="1"/>
            <p:nvPr/>
          </p:nvSpPr>
          <p:spPr>
            <a:xfrm>
              <a:off x="1737624" y="2597124"/>
              <a:ext cx="527685" cy="98709"/>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323231"/>
                  </a:solidFill>
                  <a:latin typeface="Gill Sans MT" panose="020B0502020104020203" pitchFamily="34" charset="0"/>
                  <a:cs typeface="Source Sans Pro"/>
                </a:rPr>
                <a:t>Injectable</a:t>
              </a:r>
              <a:endParaRPr sz="1000" dirty="0">
                <a:latin typeface="Gill Sans MT" panose="020B0502020104020203" pitchFamily="34" charset="0"/>
                <a:cs typeface="Source Sans Pro"/>
              </a:endParaRPr>
            </a:p>
          </p:txBody>
        </p:sp>
        <p:sp>
          <p:nvSpPr>
            <p:cNvPr id="20" name="object 65">
              <a:extLst>
                <a:ext uri="{FF2B5EF4-FFF2-40B4-BE49-F238E27FC236}">
                  <a16:creationId xmlns:a16="http://schemas.microsoft.com/office/drawing/2014/main" id="{E87E5750-680D-E0EE-AD13-91BA8BCF8B44}"/>
                </a:ext>
              </a:extLst>
            </p:cNvPr>
            <p:cNvSpPr txBox="1"/>
            <p:nvPr/>
          </p:nvSpPr>
          <p:spPr>
            <a:xfrm>
              <a:off x="2377178" y="2597124"/>
              <a:ext cx="716280" cy="167047"/>
            </a:xfrm>
            <a:prstGeom prst="rect">
              <a:avLst/>
            </a:prstGeom>
          </p:spPr>
          <p:txBody>
            <a:bodyPr vert="horz" wrap="square" lIns="0" tIns="25400" rIns="0" bIns="0" rtlCol="0">
              <a:spAutoFit/>
            </a:bodyPr>
            <a:lstStyle/>
            <a:p>
              <a:pPr marL="12700" marR="5080" indent="-635" algn="ctr">
                <a:lnSpc>
                  <a:spcPts val="1000"/>
                </a:lnSpc>
                <a:spcBef>
                  <a:spcPts val="200"/>
                </a:spcBef>
              </a:pPr>
              <a:r>
                <a:rPr sz="1000" b="1" spc="-20" dirty="0">
                  <a:solidFill>
                    <a:srgbClr val="323231"/>
                  </a:solidFill>
                  <a:latin typeface="Gill Sans MT" panose="020B0502020104020203" pitchFamily="34" charset="0"/>
                  <a:cs typeface="Source Sans Pro"/>
                </a:rPr>
                <a:t>Oral</a:t>
              </a:r>
              <a:r>
                <a:rPr sz="1000" b="1" spc="500" dirty="0">
                  <a:solidFill>
                    <a:srgbClr val="323231"/>
                  </a:solidFill>
                  <a:latin typeface="Gill Sans MT" panose="020B0502020104020203" pitchFamily="34" charset="0"/>
                  <a:cs typeface="Source Sans Pro"/>
                </a:rPr>
                <a:t> </a:t>
              </a:r>
              <a:r>
                <a:rPr sz="1000" b="1" spc="-20" dirty="0">
                  <a:solidFill>
                    <a:srgbClr val="323231"/>
                  </a:solidFill>
                  <a:latin typeface="Gill Sans MT" panose="020B0502020104020203" pitchFamily="34" charset="0"/>
                  <a:cs typeface="Source Sans Pro"/>
                </a:rPr>
                <a:t>contraceptive</a:t>
              </a:r>
              <a:r>
                <a:rPr sz="1000" b="1" spc="500" dirty="0">
                  <a:solidFill>
                    <a:srgbClr val="323231"/>
                  </a:solidFill>
                  <a:latin typeface="Gill Sans MT" panose="020B0502020104020203" pitchFamily="34" charset="0"/>
                  <a:cs typeface="Source Sans Pro"/>
                </a:rPr>
                <a:t> </a:t>
              </a:r>
              <a:r>
                <a:rPr sz="1000" b="1" spc="-20" dirty="0">
                  <a:solidFill>
                    <a:srgbClr val="323231"/>
                  </a:solidFill>
                  <a:latin typeface="Gill Sans MT" panose="020B0502020104020203" pitchFamily="34" charset="0"/>
                  <a:cs typeface="Source Sans Pro"/>
                </a:rPr>
                <a:t>pill</a:t>
              </a:r>
              <a:endParaRPr sz="1000" dirty="0">
                <a:latin typeface="Gill Sans MT" panose="020B0502020104020203" pitchFamily="34" charset="0"/>
                <a:cs typeface="Source Sans Pro"/>
              </a:endParaRPr>
            </a:p>
          </p:txBody>
        </p:sp>
        <p:sp>
          <p:nvSpPr>
            <p:cNvPr id="21" name="object 66">
              <a:extLst>
                <a:ext uri="{FF2B5EF4-FFF2-40B4-BE49-F238E27FC236}">
                  <a16:creationId xmlns:a16="http://schemas.microsoft.com/office/drawing/2014/main" id="{5471A8DA-8BEF-7863-2850-282EA09EAFAF}"/>
                </a:ext>
              </a:extLst>
            </p:cNvPr>
            <p:cNvSpPr txBox="1"/>
            <p:nvPr/>
          </p:nvSpPr>
          <p:spPr>
            <a:xfrm>
              <a:off x="3182799" y="2597124"/>
              <a:ext cx="716280" cy="167047"/>
            </a:xfrm>
            <a:prstGeom prst="rect">
              <a:avLst/>
            </a:prstGeom>
          </p:spPr>
          <p:txBody>
            <a:bodyPr vert="horz" wrap="square" lIns="0" tIns="25400" rIns="0" bIns="0" rtlCol="0">
              <a:spAutoFit/>
            </a:bodyPr>
            <a:lstStyle/>
            <a:p>
              <a:pPr marL="12700" marR="5080" indent="-635" algn="ctr">
                <a:lnSpc>
                  <a:spcPts val="1000"/>
                </a:lnSpc>
                <a:spcBef>
                  <a:spcPts val="200"/>
                </a:spcBef>
              </a:pPr>
              <a:r>
                <a:rPr sz="1000" b="1" spc="-10" dirty="0">
                  <a:solidFill>
                    <a:srgbClr val="323231"/>
                  </a:solidFill>
                  <a:latin typeface="Gill Sans MT" panose="020B0502020104020203" pitchFamily="34" charset="0"/>
                  <a:cs typeface="Source Sans Pro"/>
                </a:rPr>
                <a:t>Emergency</a:t>
              </a:r>
              <a:r>
                <a:rPr sz="1000" b="1" spc="500" dirty="0">
                  <a:solidFill>
                    <a:srgbClr val="323231"/>
                  </a:solidFill>
                  <a:latin typeface="Gill Sans MT" panose="020B0502020104020203" pitchFamily="34" charset="0"/>
                  <a:cs typeface="Source Sans Pro"/>
                </a:rPr>
                <a:t> </a:t>
              </a:r>
              <a:r>
                <a:rPr sz="1000" b="1" spc="-20" dirty="0">
                  <a:solidFill>
                    <a:srgbClr val="323231"/>
                  </a:solidFill>
                  <a:latin typeface="Gill Sans MT" panose="020B0502020104020203" pitchFamily="34" charset="0"/>
                  <a:cs typeface="Source Sans Pro"/>
                </a:rPr>
                <a:t>contraceptive</a:t>
              </a:r>
              <a:r>
                <a:rPr sz="1000" b="1" spc="500" dirty="0">
                  <a:solidFill>
                    <a:srgbClr val="323231"/>
                  </a:solidFill>
                  <a:latin typeface="Gill Sans MT" panose="020B0502020104020203" pitchFamily="34" charset="0"/>
                  <a:cs typeface="Source Sans Pro"/>
                </a:rPr>
                <a:t> </a:t>
              </a:r>
              <a:r>
                <a:rPr sz="1000" b="1" spc="-20" dirty="0">
                  <a:solidFill>
                    <a:srgbClr val="323231"/>
                  </a:solidFill>
                  <a:latin typeface="Gill Sans MT" panose="020B0502020104020203" pitchFamily="34" charset="0"/>
                  <a:cs typeface="Source Sans Pro"/>
                </a:rPr>
                <a:t>pill</a:t>
              </a:r>
              <a:endParaRPr sz="1000" dirty="0">
                <a:latin typeface="Gill Sans MT" panose="020B0502020104020203" pitchFamily="34" charset="0"/>
                <a:cs typeface="Source Sans Pro"/>
              </a:endParaRPr>
            </a:p>
          </p:txBody>
        </p:sp>
        <p:grpSp>
          <p:nvGrpSpPr>
            <p:cNvPr id="22" name="object 67">
              <a:extLst>
                <a:ext uri="{FF2B5EF4-FFF2-40B4-BE49-F238E27FC236}">
                  <a16:creationId xmlns:a16="http://schemas.microsoft.com/office/drawing/2014/main" id="{19467E89-D028-89EA-60CC-BE87E5E4DAEE}"/>
                </a:ext>
              </a:extLst>
            </p:cNvPr>
            <p:cNvGrpSpPr/>
            <p:nvPr/>
          </p:nvGrpSpPr>
          <p:grpSpPr>
            <a:xfrm>
              <a:off x="914624" y="2390404"/>
              <a:ext cx="2877185" cy="218744"/>
              <a:chOff x="914624" y="2390404"/>
              <a:chExt cx="2877185" cy="218744"/>
            </a:xfrm>
          </p:grpSpPr>
          <p:pic>
            <p:nvPicPr>
              <p:cNvPr id="23" name="object 68">
                <a:extLst>
                  <a:ext uri="{FF2B5EF4-FFF2-40B4-BE49-F238E27FC236}">
                    <a16:creationId xmlns:a16="http://schemas.microsoft.com/office/drawing/2014/main" id="{CF32D9C0-590D-A15E-D53E-7D99053693DF}"/>
                  </a:ext>
                </a:extLst>
              </p:cNvPr>
              <p:cNvPicPr/>
              <p:nvPr/>
            </p:nvPicPr>
            <p:blipFill>
              <a:blip r:embed="rId6" cstate="print"/>
              <a:stretch>
                <a:fillRect/>
              </a:stretch>
            </p:blipFill>
            <p:spPr>
              <a:xfrm>
                <a:off x="1183745" y="2455508"/>
                <a:ext cx="147144" cy="145989"/>
              </a:xfrm>
              <a:prstGeom prst="rect">
                <a:avLst/>
              </a:prstGeom>
            </p:spPr>
          </p:pic>
          <p:pic>
            <p:nvPicPr>
              <p:cNvPr id="24" name="object 69">
                <a:extLst>
                  <a:ext uri="{FF2B5EF4-FFF2-40B4-BE49-F238E27FC236}">
                    <a16:creationId xmlns:a16="http://schemas.microsoft.com/office/drawing/2014/main" id="{F1DC446B-E742-ECDC-7CE1-9F04BF020D33}"/>
                  </a:ext>
                </a:extLst>
              </p:cNvPr>
              <p:cNvPicPr/>
              <p:nvPr/>
            </p:nvPicPr>
            <p:blipFill>
              <a:blip r:embed="rId7" cstate="print"/>
              <a:stretch>
                <a:fillRect/>
              </a:stretch>
            </p:blipFill>
            <p:spPr>
              <a:xfrm>
                <a:off x="1890703" y="2446190"/>
                <a:ext cx="208204" cy="162958"/>
              </a:xfrm>
              <a:prstGeom prst="rect">
                <a:avLst/>
              </a:prstGeom>
            </p:spPr>
          </p:pic>
          <p:pic>
            <p:nvPicPr>
              <p:cNvPr id="25" name="object 70">
                <a:extLst>
                  <a:ext uri="{FF2B5EF4-FFF2-40B4-BE49-F238E27FC236}">
                    <a16:creationId xmlns:a16="http://schemas.microsoft.com/office/drawing/2014/main" id="{6703DD4E-0763-5EDD-7310-6BED2F9D63BC}"/>
                  </a:ext>
                </a:extLst>
              </p:cNvPr>
              <p:cNvPicPr/>
              <p:nvPr/>
            </p:nvPicPr>
            <p:blipFill>
              <a:blip r:embed="rId8" cstate="print"/>
              <a:stretch>
                <a:fillRect/>
              </a:stretch>
            </p:blipFill>
            <p:spPr>
              <a:xfrm>
                <a:off x="2659820" y="2461652"/>
                <a:ext cx="161594" cy="121246"/>
              </a:xfrm>
              <a:prstGeom prst="rect">
                <a:avLst/>
              </a:prstGeom>
            </p:spPr>
          </p:pic>
          <p:pic>
            <p:nvPicPr>
              <p:cNvPr id="26" name="object 71">
                <a:extLst>
                  <a:ext uri="{FF2B5EF4-FFF2-40B4-BE49-F238E27FC236}">
                    <a16:creationId xmlns:a16="http://schemas.microsoft.com/office/drawing/2014/main" id="{BC3CDFF2-6300-8F15-DCB2-27793198D9CD}"/>
                  </a:ext>
                </a:extLst>
              </p:cNvPr>
              <p:cNvPicPr/>
              <p:nvPr/>
            </p:nvPicPr>
            <p:blipFill>
              <a:blip r:embed="rId9" cstate="print"/>
              <a:stretch>
                <a:fillRect/>
              </a:stretch>
            </p:blipFill>
            <p:spPr>
              <a:xfrm>
                <a:off x="3444282" y="2433699"/>
                <a:ext cx="191883" cy="155595"/>
              </a:xfrm>
              <a:prstGeom prst="rect">
                <a:avLst/>
              </a:prstGeom>
            </p:spPr>
          </p:pic>
          <p:sp>
            <p:nvSpPr>
              <p:cNvPr id="27" name="object 72">
                <a:extLst>
                  <a:ext uri="{FF2B5EF4-FFF2-40B4-BE49-F238E27FC236}">
                    <a16:creationId xmlns:a16="http://schemas.microsoft.com/office/drawing/2014/main" id="{CC7D6E2D-479F-3CF6-CB3A-3660802FF730}"/>
                  </a:ext>
                </a:extLst>
              </p:cNvPr>
              <p:cNvSpPr/>
              <p:nvPr/>
            </p:nvSpPr>
            <p:spPr>
              <a:xfrm>
                <a:off x="914624" y="2390404"/>
                <a:ext cx="2877185" cy="0"/>
              </a:xfrm>
              <a:custGeom>
                <a:avLst/>
                <a:gdLst/>
                <a:ahLst/>
                <a:cxnLst/>
                <a:rect l="l" t="t" r="r" b="b"/>
                <a:pathLst>
                  <a:path w="2877185">
                    <a:moveTo>
                      <a:pt x="0" y="0"/>
                    </a:moveTo>
                    <a:lnTo>
                      <a:pt x="2876575" y="0"/>
                    </a:lnTo>
                  </a:path>
                </a:pathLst>
              </a:custGeom>
              <a:ln w="12700">
                <a:solidFill>
                  <a:srgbClr val="279296"/>
                </a:solidFill>
              </a:ln>
            </p:spPr>
            <p:txBody>
              <a:bodyPr wrap="square" lIns="0" tIns="0" rIns="0" bIns="0" rtlCol="0"/>
              <a:lstStyle/>
              <a:p>
                <a:endParaRPr sz="2000" dirty="0">
                  <a:latin typeface="Gill Sans MT" panose="020B0502020104020203" pitchFamily="34" charset="0"/>
                </a:endParaRPr>
              </a:p>
            </p:txBody>
          </p:sp>
        </p:grpSp>
      </p:grpSp>
      <p:sp>
        <p:nvSpPr>
          <p:cNvPr id="52" name="TextBox 51">
            <a:extLst>
              <a:ext uri="{FF2B5EF4-FFF2-40B4-BE49-F238E27FC236}">
                <a16:creationId xmlns:a16="http://schemas.microsoft.com/office/drawing/2014/main" id="{74456DC5-38E0-545B-3D07-FBFB03FC895E}"/>
              </a:ext>
            </a:extLst>
          </p:cNvPr>
          <p:cNvSpPr txBox="1"/>
          <p:nvPr/>
        </p:nvSpPr>
        <p:spPr>
          <a:xfrm>
            <a:off x="44601" y="5976616"/>
            <a:ext cx="11186888" cy="461665"/>
          </a:xfrm>
          <a:prstGeom prst="rect">
            <a:avLst/>
          </a:prstGeom>
          <a:noFill/>
        </p:spPr>
        <p:txBody>
          <a:bodyPr wrap="square" rtlCol="0">
            <a:spAutoFit/>
          </a:bodyPr>
          <a:lstStyle/>
          <a:p>
            <a:r>
              <a:rPr lang="en-US" sz="1200" dirty="0"/>
              <a:t>Source: 2022 MPHD Facility assessments  </a:t>
            </a:r>
          </a:p>
          <a:p>
            <a:pPr marL="285750" indent="-285750">
              <a:buFont typeface="Arial" panose="020B0604020202020204" pitchFamily="34" charset="0"/>
              <a:buChar char="•"/>
            </a:pPr>
            <a:endParaRPr lang="en-US" sz="1200" dirty="0"/>
          </a:p>
        </p:txBody>
      </p:sp>
      <p:grpSp>
        <p:nvGrpSpPr>
          <p:cNvPr id="53" name="Group 52">
            <a:extLst>
              <a:ext uri="{FF2B5EF4-FFF2-40B4-BE49-F238E27FC236}">
                <a16:creationId xmlns:a16="http://schemas.microsoft.com/office/drawing/2014/main" id="{F6DAA9C0-D9CE-D9E4-C19A-FDDEE09B6708}"/>
              </a:ext>
            </a:extLst>
          </p:cNvPr>
          <p:cNvGrpSpPr/>
          <p:nvPr/>
        </p:nvGrpSpPr>
        <p:grpSpPr>
          <a:xfrm>
            <a:off x="194146" y="6241146"/>
            <a:ext cx="1487341" cy="508532"/>
            <a:chOff x="4054907" y="9312170"/>
            <a:chExt cx="1487341" cy="508532"/>
          </a:xfrm>
        </p:grpSpPr>
        <p:grpSp>
          <p:nvGrpSpPr>
            <p:cNvPr id="54" name="object 32">
              <a:extLst>
                <a:ext uri="{FF2B5EF4-FFF2-40B4-BE49-F238E27FC236}">
                  <a16:creationId xmlns:a16="http://schemas.microsoft.com/office/drawing/2014/main" id="{F89CDC57-57EB-67BA-02EF-EA7BE1331E2B}"/>
                </a:ext>
              </a:extLst>
            </p:cNvPr>
            <p:cNvGrpSpPr/>
            <p:nvPr/>
          </p:nvGrpSpPr>
          <p:grpSpPr>
            <a:xfrm>
              <a:off x="4054907" y="9380012"/>
              <a:ext cx="660400" cy="440690"/>
              <a:chOff x="4054907" y="9380012"/>
              <a:chExt cx="660400" cy="440690"/>
            </a:xfrm>
          </p:grpSpPr>
          <p:sp>
            <p:nvSpPr>
              <p:cNvPr id="63" name="object 33">
                <a:extLst>
                  <a:ext uri="{FF2B5EF4-FFF2-40B4-BE49-F238E27FC236}">
                    <a16:creationId xmlns:a16="http://schemas.microsoft.com/office/drawing/2014/main" id="{BB3667FD-CA3D-DD31-F179-83C61CA3308E}"/>
                  </a:ext>
                </a:extLst>
              </p:cNvPr>
              <p:cNvSpPr/>
              <p:nvPr/>
            </p:nvSpPr>
            <p:spPr>
              <a:xfrm>
                <a:off x="4054907" y="9694561"/>
                <a:ext cx="537210" cy="126364"/>
              </a:xfrm>
              <a:custGeom>
                <a:avLst/>
                <a:gdLst/>
                <a:ahLst/>
                <a:cxnLst/>
                <a:rect l="l" t="t" r="r" b="b"/>
                <a:pathLst>
                  <a:path w="537210" h="126365">
                    <a:moveTo>
                      <a:pt x="11912" y="0"/>
                    </a:moveTo>
                    <a:lnTo>
                      <a:pt x="6477" y="139"/>
                    </a:lnTo>
                    <a:lnTo>
                      <a:pt x="1600" y="4991"/>
                    </a:lnTo>
                    <a:lnTo>
                      <a:pt x="838" y="6629"/>
                    </a:lnTo>
                    <a:lnTo>
                      <a:pt x="0" y="11137"/>
                    </a:lnTo>
                    <a:lnTo>
                      <a:pt x="812" y="14198"/>
                    </a:lnTo>
                    <a:lnTo>
                      <a:pt x="36652" y="43675"/>
                    </a:lnTo>
                    <a:lnTo>
                      <a:pt x="69179" y="64852"/>
                    </a:lnTo>
                    <a:lnTo>
                      <a:pt x="108224" y="85046"/>
                    </a:lnTo>
                    <a:lnTo>
                      <a:pt x="153947" y="102729"/>
                    </a:lnTo>
                    <a:lnTo>
                      <a:pt x="206507" y="116376"/>
                    </a:lnTo>
                    <a:lnTo>
                      <a:pt x="266065" y="124459"/>
                    </a:lnTo>
                    <a:lnTo>
                      <a:pt x="303120" y="125998"/>
                    </a:lnTo>
                    <a:lnTo>
                      <a:pt x="322539" y="125819"/>
                    </a:lnTo>
                    <a:lnTo>
                      <a:pt x="369547" y="122724"/>
                    </a:lnTo>
                    <a:lnTo>
                      <a:pt x="429706" y="113725"/>
                    </a:lnTo>
                    <a:lnTo>
                      <a:pt x="476516" y="102006"/>
                    </a:lnTo>
                    <a:lnTo>
                      <a:pt x="530453" y="81826"/>
                    </a:lnTo>
                    <a:lnTo>
                      <a:pt x="536841" y="74396"/>
                    </a:lnTo>
                    <a:lnTo>
                      <a:pt x="532930" y="65404"/>
                    </a:lnTo>
                    <a:lnTo>
                      <a:pt x="527837" y="63233"/>
                    </a:lnTo>
                    <a:lnTo>
                      <a:pt x="512775" y="69545"/>
                    </a:lnTo>
                    <a:lnTo>
                      <a:pt x="472088" y="84109"/>
                    </a:lnTo>
                    <a:lnTo>
                      <a:pt x="433902" y="94112"/>
                    </a:lnTo>
                    <a:lnTo>
                      <a:pt x="354579" y="105725"/>
                    </a:lnTo>
                    <a:lnTo>
                      <a:pt x="299677" y="107637"/>
                    </a:lnTo>
                    <a:lnTo>
                      <a:pt x="249463" y="104508"/>
                    </a:lnTo>
                    <a:lnTo>
                      <a:pt x="203847" y="97129"/>
                    </a:lnTo>
                    <a:lnTo>
                      <a:pt x="183126" y="92205"/>
                    </a:lnTo>
                    <a:lnTo>
                      <a:pt x="163461" y="86537"/>
                    </a:lnTo>
                    <a:lnTo>
                      <a:pt x="176911" y="88391"/>
                    </a:lnTo>
                    <a:lnTo>
                      <a:pt x="198081" y="90525"/>
                    </a:lnTo>
                    <a:lnTo>
                      <a:pt x="220014" y="91605"/>
                    </a:lnTo>
                    <a:lnTo>
                      <a:pt x="241731" y="91605"/>
                    </a:lnTo>
                    <a:lnTo>
                      <a:pt x="289836" y="87934"/>
                    </a:lnTo>
                    <a:lnTo>
                      <a:pt x="328295" y="76390"/>
                    </a:lnTo>
                    <a:lnTo>
                      <a:pt x="326567" y="69646"/>
                    </a:lnTo>
                    <a:lnTo>
                      <a:pt x="325208" y="67805"/>
                    </a:lnTo>
                    <a:lnTo>
                      <a:pt x="321373" y="65163"/>
                    </a:lnTo>
                    <a:lnTo>
                      <a:pt x="318719" y="64617"/>
                    </a:lnTo>
                    <a:lnTo>
                      <a:pt x="302279" y="67975"/>
                    </a:lnTo>
                    <a:lnTo>
                      <a:pt x="286451" y="70203"/>
                    </a:lnTo>
                    <a:lnTo>
                      <a:pt x="257675" y="72583"/>
                    </a:lnTo>
                    <a:lnTo>
                      <a:pt x="242229" y="73227"/>
                    </a:lnTo>
                    <a:lnTo>
                      <a:pt x="225993" y="73299"/>
                    </a:lnTo>
                    <a:lnTo>
                      <a:pt x="209757" y="72790"/>
                    </a:lnTo>
                    <a:lnTo>
                      <a:pt x="166446" y="68386"/>
                    </a:lnTo>
                    <a:lnTo>
                      <a:pt x="106113" y="53800"/>
                    </a:lnTo>
                    <a:lnTo>
                      <a:pt x="67729" y="37972"/>
                    </a:lnTo>
                    <a:lnTo>
                      <a:pt x="31037" y="16070"/>
                    </a:lnTo>
                    <a:lnTo>
                      <a:pt x="23710" y="10490"/>
                    </a:lnTo>
                    <a:lnTo>
                      <a:pt x="11912" y="0"/>
                    </a:lnTo>
                    <a:close/>
                  </a:path>
                </a:pathLst>
              </a:custGeom>
              <a:solidFill>
                <a:srgbClr val="17457A"/>
              </a:solidFill>
            </p:spPr>
            <p:txBody>
              <a:bodyPr wrap="square" lIns="0" tIns="0" rIns="0" bIns="0" rtlCol="0"/>
              <a:lstStyle/>
              <a:p>
                <a:endParaRPr dirty="0"/>
              </a:p>
            </p:txBody>
          </p:sp>
          <p:sp>
            <p:nvSpPr>
              <p:cNvPr id="64" name="object 34">
                <a:extLst>
                  <a:ext uri="{FF2B5EF4-FFF2-40B4-BE49-F238E27FC236}">
                    <a16:creationId xmlns:a16="http://schemas.microsoft.com/office/drawing/2014/main" id="{41BCA04B-D8FA-29FC-89AC-7E95DA9935D2}"/>
                  </a:ext>
                </a:extLst>
              </p:cNvPr>
              <p:cNvSpPr/>
              <p:nvPr/>
            </p:nvSpPr>
            <p:spPr>
              <a:xfrm>
                <a:off x="4562963" y="9503119"/>
                <a:ext cx="152400" cy="149225"/>
              </a:xfrm>
              <a:custGeom>
                <a:avLst/>
                <a:gdLst/>
                <a:ahLst/>
                <a:cxnLst/>
                <a:rect l="l" t="t" r="r" b="b"/>
                <a:pathLst>
                  <a:path w="152400" h="149225">
                    <a:moveTo>
                      <a:pt x="147561" y="0"/>
                    </a:moveTo>
                    <a:lnTo>
                      <a:pt x="132156" y="0"/>
                    </a:lnTo>
                    <a:lnTo>
                      <a:pt x="126936" y="3492"/>
                    </a:lnTo>
                    <a:lnTo>
                      <a:pt x="77571" y="122199"/>
                    </a:lnTo>
                    <a:lnTo>
                      <a:pt x="75107" y="122212"/>
                    </a:lnTo>
                    <a:lnTo>
                      <a:pt x="24917" y="3454"/>
                    </a:lnTo>
                    <a:lnTo>
                      <a:pt x="19710" y="0"/>
                    </a:lnTo>
                    <a:lnTo>
                      <a:pt x="4267" y="0"/>
                    </a:lnTo>
                    <a:lnTo>
                      <a:pt x="0" y="4254"/>
                    </a:lnTo>
                    <a:lnTo>
                      <a:pt x="0" y="144640"/>
                    </a:lnTo>
                    <a:lnTo>
                      <a:pt x="4394" y="149009"/>
                    </a:lnTo>
                    <a:lnTo>
                      <a:pt x="15201" y="149009"/>
                    </a:lnTo>
                    <a:lnTo>
                      <a:pt x="19583" y="144640"/>
                    </a:lnTo>
                    <a:lnTo>
                      <a:pt x="19583" y="39166"/>
                    </a:lnTo>
                    <a:lnTo>
                      <a:pt x="22796" y="38531"/>
                    </a:lnTo>
                    <a:lnTo>
                      <a:pt x="66027" y="145821"/>
                    </a:lnTo>
                    <a:lnTo>
                      <a:pt x="70751" y="149009"/>
                    </a:lnTo>
                    <a:lnTo>
                      <a:pt x="81280" y="149009"/>
                    </a:lnTo>
                    <a:lnTo>
                      <a:pt x="86017" y="145808"/>
                    </a:lnTo>
                    <a:lnTo>
                      <a:pt x="129032" y="38176"/>
                    </a:lnTo>
                    <a:lnTo>
                      <a:pt x="132257" y="38798"/>
                    </a:lnTo>
                    <a:lnTo>
                      <a:pt x="132257" y="144640"/>
                    </a:lnTo>
                    <a:lnTo>
                      <a:pt x="136639" y="149009"/>
                    </a:lnTo>
                    <a:lnTo>
                      <a:pt x="147447" y="149009"/>
                    </a:lnTo>
                    <a:lnTo>
                      <a:pt x="151815" y="144640"/>
                    </a:lnTo>
                    <a:lnTo>
                      <a:pt x="151815" y="9499"/>
                    </a:lnTo>
                    <a:lnTo>
                      <a:pt x="151815" y="4254"/>
                    </a:lnTo>
                    <a:lnTo>
                      <a:pt x="147561" y="0"/>
                    </a:lnTo>
                    <a:close/>
                  </a:path>
                </a:pathLst>
              </a:custGeom>
              <a:solidFill>
                <a:srgbClr val="595A5C"/>
              </a:solidFill>
            </p:spPr>
            <p:txBody>
              <a:bodyPr wrap="square" lIns="0" tIns="0" rIns="0" bIns="0" rtlCol="0"/>
              <a:lstStyle/>
              <a:p>
                <a:endParaRPr dirty="0"/>
              </a:p>
            </p:txBody>
          </p:sp>
          <p:pic>
            <p:nvPicPr>
              <p:cNvPr id="65" name="object 35">
                <a:extLst>
                  <a:ext uri="{FF2B5EF4-FFF2-40B4-BE49-F238E27FC236}">
                    <a16:creationId xmlns:a16="http://schemas.microsoft.com/office/drawing/2014/main" id="{53B0A6D8-D5E5-9440-028D-F08528DFE8A2}"/>
                  </a:ext>
                </a:extLst>
              </p:cNvPr>
              <p:cNvPicPr/>
              <p:nvPr/>
            </p:nvPicPr>
            <p:blipFill>
              <a:blip r:embed="rId10" cstate="print"/>
              <a:stretch>
                <a:fillRect/>
              </a:stretch>
            </p:blipFill>
            <p:spPr>
              <a:xfrm>
                <a:off x="4158279" y="9503119"/>
                <a:ext cx="151815" cy="149009"/>
              </a:xfrm>
              <a:prstGeom prst="rect">
                <a:avLst/>
              </a:prstGeom>
            </p:spPr>
          </p:pic>
          <p:sp>
            <p:nvSpPr>
              <p:cNvPr id="66" name="object 36">
                <a:extLst>
                  <a:ext uri="{FF2B5EF4-FFF2-40B4-BE49-F238E27FC236}">
                    <a16:creationId xmlns:a16="http://schemas.microsoft.com/office/drawing/2014/main" id="{403C4882-6A62-FBEF-EBB7-C8F33D2E92B0}"/>
                  </a:ext>
                </a:extLst>
              </p:cNvPr>
              <p:cNvSpPr/>
              <p:nvPr/>
            </p:nvSpPr>
            <p:spPr>
              <a:xfrm>
                <a:off x="4352749" y="9509961"/>
                <a:ext cx="160020" cy="145415"/>
              </a:xfrm>
              <a:custGeom>
                <a:avLst/>
                <a:gdLst/>
                <a:ahLst/>
                <a:cxnLst/>
                <a:rect l="l" t="t" r="r" b="b"/>
                <a:pathLst>
                  <a:path w="160020" h="145415">
                    <a:moveTo>
                      <a:pt x="33515" y="0"/>
                    </a:moveTo>
                    <a:lnTo>
                      <a:pt x="7751" y="30818"/>
                    </a:lnTo>
                    <a:lnTo>
                      <a:pt x="0" y="65201"/>
                    </a:lnTo>
                    <a:lnTo>
                      <a:pt x="6279" y="96236"/>
                    </a:lnTo>
                    <a:lnTo>
                      <a:pt x="23394" y="121607"/>
                    </a:lnTo>
                    <a:lnTo>
                      <a:pt x="48761" y="138727"/>
                    </a:lnTo>
                    <a:lnTo>
                      <a:pt x="79794" y="145008"/>
                    </a:lnTo>
                    <a:lnTo>
                      <a:pt x="110821" y="138727"/>
                    </a:lnTo>
                    <a:lnTo>
                      <a:pt x="136188" y="121607"/>
                    </a:lnTo>
                    <a:lnTo>
                      <a:pt x="153306" y="96236"/>
                    </a:lnTo>
                    <a:lnTo>
                      <a:pt x="159588" y="65201"/>
                    </a:lnTo>
                    <a:lnTo>
                      <a:pt x="159317" y="58566"/>
                    </a:lnTo>
                    <a:lnTo>
                      <a:pt x="140360" y="51562"/>
                    </a:lnTo>
                    <a:lnTo>
                      <a:pt x="141478" y="58318"/>
                    </a:lnTo>
                    <a:lnTo>
                      <a:pt x="141478" y="65201"/>
                    </a:lnTo>
                    <a:lnTo>
                      <a:pt x="136624" y="89200"/>
                    </a:lnTo>
                    <a:lnTo>
                      <a:pt x="123394" y="108813"/>
                    </a:lnTo>
                    <a:lnTo>
                      <a:pt x="103785" y="122044"/>
                    </a:lnTo>
                    <a:lnTo>
                      <a:pt x="79794" y="126898"/>
                    </a:lnTo>
                    <a:lnTo>
                      <a:pt x="55802" y="122044"/>
                    </a:lnTo>
                    <a:lnTo>
                      <a:pt x="36193" y="108813"/>
                    </a:lnTo>
                    <a:lnTo>
                      <a:pt x="22963" y="89200"/>
                    </a:lnTo>
                    <a:lnTo>
                      <a:pt x="18110" y="65201"/>
                    </a:lnTo>
                    <a:lnTo>
                      <a:pt x="19641" y="51472"/>
                    </a:lnTo>
                    <a:lnTo>
                      <a:pt x="24103" y="38622"/>
                    </a:lnTo>
                    <a:lnTo>
                      <a:pt x="31295" y="27070"/>
                    </a:lnTo>
                    <a:lnTo>
                      <a:pt x="41021" y="17233"/>
                    </a:lnTo>
                    <a:lnTo>
                      <a:pt x="44907" y="14084"/>
                    </a:lnTo>
                    <a:lnTo>
                      <a:pt x="45504" y="8382"/>
                    </a:lnTo>
                    <a:lnTo>
                      <a:pt x="39204" y="609"/>
                    </a:lnTo>
                    <a:lnTo>
                      <a:pt x="33515" y="0"/>
                    </a:lnTo>
                    <a:close/>
                  </a:path>
                </a:pathLst>
              </a:custGeom>
              <a:solidFill>
                <a:srgbClr val="595A5C"/>
              </a:solidFill>
            </p:spPr>
            <p:txBody>
              <a:bodyPr wrap="square" lIns="0" tIns="0" rIns="0" bIns="0" rtlCol="0"/>
              <a:lstStyle/>
              <a:p>
                <a:endParaRPr dirty="0"/>
              </a:p>
            </p:txBody>
          </p:sp>
          <p:sp>
            <p:nvSpPr>
              <p:cNvPr id="67" name="object 37">
                <a:extLst>
                  <a:ext uri="{FF2B5EF4-FFF2-40B4-BE49-F238E27FC236}">
                    <a16:creationId xmlns:a16="http://schemas.microsoft.com/office/drawing/2014/main" id="{0311CFA4-F4A0-9F2F-1680-6D62D2EDB0C6}"/>
                  </a:ext>
                </a:extLst>
              </p:cNvPr>
              <p:cNvSpPr/>
              <p:nvPr/>
            </p:nvSpPr>
            <p:spPr>
              <a:xfrm>
                <a:off x="4379348" y="9442926"/>
                <a:ext cx="68580" cy="68580"/>
              </a:xfrm>
              <a:custGeom>
                <a:avLst/>
                <a:gdLst/>
                <a:ahLst/>
                <a:cxnLst/>
                <a:rect l="l" t="t" r="r" b="b"/>
                <a:pathLst>
                  <a:path w="68579" h="68579">
                    <a:moveTo>
                      <a:pt x="36187" y="0"/>
                    </a:moveTo>
                    <a:lnTo>
                      <a:pt x="953" y="25411"/>
                    </a:lnTo>
                    <a:lnTo>
                      <a:pt x="0" y="35279"/>
                    </a:lnTo>
                    <a:lnTo>
                      <a:pt x="118" y="38622"/>
                    </a:lnTo>
                    <a:lnTo>
                      <a:pt x="28845" y="68337"/>
                    </a:lnTo>
                    <a:lnTo>
                      <a:pt x="37722" y="68337"/>
                    </a:lnTo>
                    <a:lnTo>
                      <a:pt x="63764" y="50747"/>
                    </a:lnTo>
                    <a:lnTo>
                      <a:pt x="35157" y="50747"/>
                    </a:lnTo>
                    <a:lnTo>
                      <a:pt x="30788" y="50468"/>
                    </a:lnTo>
                    <a:lnTo>
                      <a:pt x="23079" y="46683"/>
                    </a:lnTo>
                    <a:lnTo>
                      <a:pt x="20196" y="43407"/>
                    </a:lnTo>
                    <a:lnTo>
                      <a:pt x="17415" y="35279"/>
                    </a:lnTo>
                    <a:lnTo>
                      <a:pt x="17682" y="30910"/>
                    </a:lnTo>
                    <a:lnTo>
                      <a:pt x="21479" y="23201"/>
                    </a:lnTo>
                    <a:lnTo>
                      <a:pt x="24756" y="20305"/>
                    </a:lnTo>
                    <a:lnTo>
                      <a:pt x="30521" y="18324"/>
                    </a:lnTo>
                    <a:lnTo>
                      <a:pt x="32287" y="18045"/>
                    </a:lnTo>
                    <a:lnTo>
                      <a:pt x="64089" y="18045"/>
                    </a:lnTo>
                    <a:lnTo>
                      <a:pt x="63582" y="16929"/>
                    </a:lnTo>
                    <a:lnTo>
                      <a:pt x="59697" y="11528"/>
                    </a:lnTo>
                    <a:lnTo>
                      <a:pt x="54826" y="6991"/>
                    </a:lnTo>
                    <a:lnTo>
                      <a:pt x="49076" y="3440"/>
                    </a:lnTo>
                    <a:lnTo>
                      <a:pt x="42755" y="1069"/>
                    </a:lnTo>
                    <a:lnTo>
                      <a:pt x="36187" y="0"/>
                    </a:lnTo>
                    <a:close/>
                  </a:path>
                  <a:path w="68579" h="68579">
                    <a:moveTo>
                      <a:pt x="64089" y="18045"/>
                    </a:moveTo>
                    <a:lnTo>
                      <a:pt x="36465" y="18045"/>
                    </a:lnTo>
                    <a:lnTo>
                      <a:pt x="38865" y="18591"/>
                    </a:lnTo>
                    <a:lnTo>
                      <a:pt x="44961" y="21588"/>
                    </a:lnTo>
                    <a:lnTo>
                      <a:pt x="47857" y="24865"/>
                    </a:lnTo>
                    <a:lnTo>
                      <a:pt x="50626" y="33005"/>
                    </a:lnTo>
                    <a:lnTo>
                      <a:pt x="50359" y="37361"/>
                    </a:lnTo>
                    <a:lnTo>
                      <a:pt x="46574" y="45083"/>
                    </a:lnTo>
                    <a:lnTo>
                      <a:pt x="43298" y="47966"/>
                    </a:lnTo>
                    <a:lnTo>
                      <a:pt x="35157" y="50747"/>
                    </a:lnTo>
                    <a:lnTo>
                      <a:pt x="63764" y="50747"/>
                    </a:lnTo>
                    <a:lnTo>
                      <a:pt x="64723" y="49198"/>
                    </a:lnTo>
                    <a:lnTo>
                      <a:pt x="67095" y="42871"/>
                    </a:lnTo>
                    <a:lnTo>
                      <a:pt x="68167" y="36302"/>
                    </a:lnTo>
                    <a:lnTo>
                      <a:pt x="67930" y="29651"/>
                    </a:lnTo>
                    <a:lnTo>
                      <a:pt x="66374" y="23074"/>
                    </a:lnTo>
                    <a:lnTo>
                      <a:pt x="64089" y="18045"/>
                    </a:lnTo>
                    <a:close/>
                  </a:path>
                </a:pathLst>
              </a:custGeom>
              <a:solidFill>
                <a:srgbClr val="9D55A1"/>
              </a:solidFill>
            </p:spPr>
            <p:txBody>
              <a:bodyPr wrap="square" lIns="0" tIns="0" rIns="0" bIns="0" rtlCol="0"/>
              <a:lstStyle/>
              <a:p>
                <a:endParaRPr dirty="0"/>
              </a:p>
            </p:txBody>
          </p:sp>
          <p:sp>
            <p:nvSpPr>
              <p:cNvPr id="68" name="object 38">
                <a:extLst>
                  <a:ext uri="{FF2B5EF4-FFF2-40B4-BE49-F238E27FC236}">
                    <a16:creationId xmlns:a16="http://schemas.microsoft.com/office/drawing/2014/main" id="{37D1BCD7-67DF-F090-CFC6-3D5418725902}"/>
                  </a:ext>
                </a:extLst>
              </p:cNvPr>
              <p:cNvSpPr/>
              <p:nvPr/>
            </p:nvSpPr>
            <p:spPr>
              <a:xfrm>
                <a:off x="4474524" y="9380012"/>
                <a:ext cx="53340" cy="53340"/>
              </a:xfrm>
              <a:custGeom>
                <a:avLst/>
                <a:gdLst/>
                <a:ahLst/>
                <a:cxnLst/>
                <a:rect l="l" t="t" r="r" b="b"/>
                <a:pathLst>
                  <a:path w="53339" h="53340">
                    <a:moveTo>
                      <a:pt x="27290" y="0"/>
                    </a:moveTo>
                    <a:lnTo>
                      <a:pt x="17219" y="1684"/>
                    </a:lnTo>
                    <a:lnTo>
                      <a:pt x="8264" y="7292"/>
                    </a:lnTo>
                    <a:lnTo>
                      <a:pt x="2202" y="15948"/>
                    </a:lnTo>
                    <a:lnTo>
                      <a:pt x="0" y="25920"/>
                    </a:lnTo>
                    <a:lnTo>
                      <a:pt x="1669" y="35880"/>
                    </a:lnTo>
                    <a:lnTo>
                      <a:pt x="1713" y="36033"/>
                    </a:lnTo>
                    <a:lnTo>
                      <a:pt x="7299" y="44948"/>
                    </a:lnTo>
                    <a:lnTo>
                      <a:pt x="12519" y="50447"/>
                    </a:lnTo>
                    <a:lnTo>
                      <a:pt x="19554" y="53228"/>
                    </a:lnTo>
                    <a:lnTo>
                      <a:pt x="33194" y="53228"/>
                    </a:lnTo>
                    <a:lnTo>
                      <a:pt x="39798" y="50803"/>
                    </a:lnTo>
                    <a:lnTo>
                      <a:pt x="44942" y="45913"/>
                    </a:lnTo>
                    <a:lnTo>
                      <a:pt x="51004" y="37265"/>
                    </a:lnTo>
                    <a:lnTo>
                      <a:pt x="51276" y="36033"/>
                    </a:lnTo>
                    <a:lnTo>
                      <a:pt x="29067" y="36033"/>
                    </a:lnTo>
                    <a:lnTo>
                      <a:pt x="23656" y="35880"/>
                    </a:lnTo>
                    <a:lnTo>
                      <a:pt x="17192" y="29060"/>
                    </a:lnTo>
                    <a:lnTo>
                      <a:pt x="17332" y="23663"/>
                    </a:lnTo>
                    <a:lnTo>
                      <a:pt x="22386" y="18862"/>
                    </a:lnTo>
                    <a:lnTo>
                      <a:pt x="24495" y="18087"/>
                    </a:lnTo>
                    <a:lnTo>
                      <a:pt x="51662" y="18087"/>
                    </a:lnTo>
                    <a:lnTo>
                      <a:pt x="51517" y="17226"/>
                    </a:lnTo>
                    <a:lnTo>
                      <a:pt x="45907" y="8270"/>
                    </a:lnTo>
                    <a:lnTo>
                      <a:pt x="37259" y="2206"/>
                    </a:lnTo>
                    <a:lnTo>
                      <a:pt x="27290" y="0"/>
                    </a:lnTo>
                    <a:close/>
                  </a:path>
                  <a:path w="53339" h="53340">
                    <a:moveTo>
                      <a:pt x="51662" y="18087"/>
                    </a:moveTo>
                    <a:lnTo>
                      <a:pt x="28863" y="18087"/>
                    </a:lnTo>
                    <a:lnTo>
                      <a:pt x="31111" y="18976"/>
                    </a:lnTo>
                    <a:lnTo>
                      <a:pt x="36014" y="24145"/>
                    </a:lnTo>
                    <a:lnTo>
                      <a:pt x="35874" y="29556"/>
                    </a:lnTo>
                    <a:lnTo>
                      <a:pt x="29067" y="36033"/>
                    </a:lnTo>
                    <a:lnTo>
                      <a:pt x="51276" y="36033"/>
                    </a:lnTo>
                    <a:lnTo>
                      <a:pt x="53206" y="27297"/>
                    </a:lnTo>
                    <a:lnTo>
                      <a:pt x="51662" y="18087"/>
                    </a:lnTo>
                    <a:close/>
                  </a:path>
                </a:pathLst>
              </a:custGeom>
              <a:solidFill>
                <a:srgbClr val="FDC076"/>
              </a:solidFill>
            </p:spPr>
            <p:txBody>
              <a:bodyPr wrap="square" lIns="0" tIns="0" rIns="0" bIns="0" rtlCol="0"/>
              <a:lstStyle/>
              <a:p>
                <a:endParaRPr dirty="0"/>
              </a:p>
            </p:txBody>
          </p:sp>
          <p:sp>
            <p:nvSpPr>
              <p:cNvPr id="69" name="object 39">
                <a:extLst>
                  <a:ext uri="{FF2B5EF4-FFF2-40B4-BE49-F238E27FC236}">
                    <a16:creationId xmlns:a16="http://schemas.microsoft.com/office/drawing/2014/main" id="{52E0450F-92EF-C35D-0279-00F245B1A087}"/>
                  </a:ext>
                </a:extLst>
              </p:cNvPr>
              <p:cNvSpPr/>
              <p:nvPr/>
            </p:nvSpPr>
            <p:spPr>
              <a:xfrm>
                <a:off x="4383859" y="9516832"/>
                <a:ext cx="113664" cy="50800"/>
              </a:xfrm>
              <a:custGeom>
                <a:avLst/>
                <a:gdLst/>
                <a:ahLst/>
                <a:cxnLst/>
                <a:rect l="l" t="t" r="r" b="b"/>
                <a:pathLst>
                  <a:path w="113664" h="50800">
                    <a:moveTo>
                      <a:pt x="104025" y="0"/>
                    </a:moveTo>
                    <a:lnTo>
                      <a:pt x="98399" y="1079"/>
                    </a:lnTo>
                    <a:lnTo>
                      <a:pt x="95592" y="5219"/>
                    </a:lnTo>
                    <a:lnTo>
                      <a:pt x="85763" y="16448"/>
                    </a:lnTo>
                    <a:lnTo>
                      <a:pt x="73707" y="24896"/>
                    </a:lnTo>
                    <a:lnTo>
                      <a:pt x="59999" y="30256"/>
                    </a:lnTo>
                    <a:lnTo>
                      <a:pt x="45212" y="32219"/>
                    </a:lnTo>
                    <a:lnTo>
                      <a:pt x="37311" y="31769"/>
                    </a:lnTo>
                    <a:lnTo>
                      <a:pt x="29498" y="30332"/>
                    </a:lnTo>
                    <a:lnTo>
                      <a:pt x="21919" y="27921"/>
                    </a:lnTo>
                    <a:lnTo>
                      <a:pt x="14719" y="24549"/>
                    </a:lnTo>
                    <a:lnTo>
                      <a:pt x="10350" y="22123"/>
                    </a:lnTo>
                    <a:lnTo>
                      <a:pt x="4838" y="23710"/>
                    </a:lnTo>
                    <a:lnTo>
                      <a:pt x="0" y="32448"/>
                    </a:lnTo>
                    <a:lnTo>
                      <a:pt x="1574" y="37960"/>
                    </a:lnTo>
                    <a:lnTo>
                      <a:pt x="5956" y="40386"/>
                    </a:lnTo>
                    <a:lnTo>
                      <a:pt x="15047" y="44688"/>
                    </a:lnTo>
                    <a:lnTo>
                      <a:pt x="24595" y="47801"/>
                    </a:lnTo>
                    <a:lnTo>
                      <a:pt x="34468" y="49692"/>
                    </a:lnTo>
                    <a:lnTo>
                      <a:pt x="44538" y="50330"/>
                    </a:lnTo>
                    <a:lnTo>
                      <a:pt x="64531" y="47783"/>
                    </a:lnTo>
                    <a:lnTo>
                      <a:pt x="82256" y="40851"/>
                    </a:lnTo>
                    <a:lnTo>
                      <a:pt x="97844" y="29920"/>
                    </a:lnTo>
                    <a:lnTo>
                      <a:pt x="110553" y="15392"/>
                    </a:lnTo>
                    <a:lnTo>
                      <a:pt x="113372" y="11264"/>
                    </a:lnTo>
                    <a:lnTo>
                      <a:pt x="112293" y="5638"/>
                    </a:lnTo>
                    <a:lnTo>
                      <a:pt x="104025" y="0"/>
                    </a:lnTo>
                    <a:close/>
                  </a:path>
                </a:pathLst>
              </a:custGeom>
              <a:solidFill>
                <a:srgbClr val="289295"/>
              </a:solidFill>
            </p:spPr>
            <p:txBody>
              <a:bodyPr wrap="square" lIns="0" tIns="0" rIns="0" bIns="0" rtlCol="0"/>
              <a:lstStyle/>
              <a:p>
                <a:endParaRPr dirty="0"/>
              </a:p>
            </p:txBody>
          </p:sp>
          <p:sp>
            <p:nvSpPr>
              <p:cNvPr id="70" name="object 40">
                <a:extLst>
                  <a:ext uri="{FF2B5EF4-FFF2-40B4-BE49-F238E27FC236}">
                    <a16:creationId xmlns:a16="http://schemas.microsoft.com/office/drawing/2014/main" id="{BB4FD0BF-7818-1767-8799-69BEF6DB7C6D}"/>
                  </a:ext>
                </a:extLst>
              </p:cNvPr>
              <p:cNvSpPr/>
              <p:nvPr/>
            </p:nvSpPr>
            <p:spPr>
              <a:xfrm>
                <a:off x="4518125" y="9516695"/>
                <a:ext cx="24130" cy="67310"/>
              </a:xfrm>
              <a:custGeom>
                <a:avLst/>
                <a:gdLst/>
                <a:ahLst/>
                <a:cxnLst/>
                <a:rect l="l" t="t" r="r" b="b"/>
                <a:pathLst>
                  <a:path w="24129" h="67309">
                    <a:moveTo>
                      <a:pt x="13563" y="0"/>
                    </a:moveTo>
                    <a:lnTo>
                      <a:pt x="4038" y="3073"/>
                    </a:lnTo>
                    <a:lnTo>
                      <a:pt x="1435" y="8191"/>
                    </a:lnTo>
                    <a:lnTo>
                      <a:pt x="4419" y="17348"/>
                    </a:lnTo>
                    <a:lnTo>
                      <a:pt x="5346" y="21958"/>
                    </a:lnTo>
                    <a:lnTo>
                      <a:pt x="5778" y="26644"/>
                    </a:lnTo>
                    <a:lnTo>
                      <a:pt x="6000" y="33780"/>
                    </a:lnTo>
                    <a:lnTo>
                      <a:pt x="5411" y="40808"/>
                    </a:lnTo>
                    <a:lnTo>
                      <a:pt x="4015" y="47707"/>
                    </a:lnTo>
                    <a:lnTo>
                      <a:pt x="1816" y="54457"/>
                    </a:lnTo>
                    <a:lnTo>
                      <a:pt x="0" y="59118"/>
                    </a:lnTo>
                    <a:lnTo>
                      <a:pt x="2298" y="64363"/>
                    </a:lnTo>
                    <a:lnTo>
                      <a:pt x="8039" y="66598"/>
                    </a:lnTo>
                    <a:lnTo>
                      <a:pt x="9144" y="66802"/>
                    </a:lnTo>
                    <a:lnTo>
                      <a:pt x="10248" y="66802"/>
                    </a:lnTo>
                    <a:lnTo>
                      <a:pt x="13868" y="66802"/>
                    </a:lnTo>
                    <a:lnTo>
                      <a:pt x="24093" y="34273"/>
                    </a:lnTo>
                    <a:lnTo>
                      <a:pt x="23799" y="25044"/>
                    </a:lnTo>
                    <a:lnTo>
                      <a:pt x="23266" y="19011"/>
                    </a:lnTo>
                    <a:lnTo>
                      <a:pt x="22059" y="13042"/>
                    </a:lnTo>
                    <a:lnTo>
                      <a:pt x="18656" y="2590"/>
                    </a:lnTo>
                    <a:lnTo>
                      <a:pt x="13563" y="0"/>
                    </a:lnTo>
                    <a:close/>
                  </a:path>
                </a:pathLst>
              </a:custGeom>
              <a:solidFill>
                <a:srgbClr val="C41E50"/>
              </a:solidFill>
            </p:spPr>
            <p:txBody>
              <a:bodyPr wrap="square" lIns="0" tIns="0" rIns="0" bIns="0" rtlCol="0"/>
              <a:lstStyle/>
              <a:p>
                <a:endParaRPr dirty="0"/>
              </a:p>
            </p:txBody>
          </p:sp>
          <p:sp>
            <p:nvSpPr>
              <p:cNvPr id="71" name="object 41">
                <a:extLst>
                  <a:ext uri="{FF2B5EF4-FFF2-40B4-BE49-F238E27FC236}">
                    <a16:creationId xmlns:a16="http://schemas.microsoft.com/office/drawing/2014/main" id="{EF61839B-FDE5-B981-3762-FAABB90168BE}"/>
                  </a:ext>
                </a:extLst>
              </p:cNvPr>
              <p:cNvSpPr/>
              <p:nvPr/>
            </p:nvSpPr>
            <p:spPr>
              <a:xfrm>
                <a:off x="4442028" y="9385262"/>
                <a:ext cx="120650" cy="71755"/>
              </a:xfrm>
              <a:custGeom>
                <a:avLst/>
                <a:gdLst/>
                <a:ahLst/>
                <a:cxnLst/>
                <a:rect l="l" t="t" r="r" b="b"/>
                <a:pathLst>
                  <a:path w="120650" h="71754">
                    <a:moveTo>
                      <a:pt x="46621" y="63436"/>
                    </a:moveTo>
                    <a:lnTo>
                      <a:pt x="45453" y="57823"/>
                    </a:lnTo>
                    <a:lnTo>
                      <a:pt x="41262" y="55092"/>
                    </a:lnTo>
                    <a:lnTo>
                      <a:pt x="35547" y="50876"/>
                    </a:lnTo>
                    <a:lnTo>
                      <a:pt x="16573" y="23660"/>
                    </a:lnTo>
                    <a:lnTo>
                      <a:pt x="11226" y="21590"/>
                    </a:lnTo>
                    <a:lnTo>
                      <a:pt x="2070" y="25603"/>
                    </a:lnTo>
                    <a:lnTo>
                      <a:pt x="0" y="30937"/>
                    </a:lnTo>
                    <a:lnTo>
                      <a:pt x="3263" y="38379"/>
                    </a:lnTo>
                    <a:lnTo>
                      <a:pt x="31356" y="70243"/>
                    </a:lnTo>
                    <a:lnTo>
                      <a:pt x="34594" y="71716"/>
                    </a:lnTo>
                    <a:lnTo>
                      <a:pt x="36296" y="71716"/>
                    </a:lnTo>
                    <a:lnTo>
                      <a:pt x="39255" y="71716"/>
                    </a:lnTo>
                    <a:lnTo>
                      <a:pt x="42151" y="70281"/>
                    </a:lnTo>
                    <a:lnTo>
                      <a:pt x="46621" y="63436"/>
                    </a:lnTo>
                    <a:close/>
                  </a:path>
                  <a:path w="120650" h="71754">
                    <a:moveTo>
                      <a:pt x="120307" y="5029"/>
                    </a:moveTo>
                    <a:lnTo>
                      <a:pt x="116560" y="685"/>
                    </a:lnTo>
                    <a:lnTo>
                      <a:pt x="106591" y="0"/>
                    </a:lnTo>
                    <a:lnTo>
                      <a:pt x="102260" y="3670"/>
                    </a:lnTo>
                    <a:lnTo>
                      <a:pt x="101701" y="11061"/>
                    </a:lnTo>
                    <a:lnTo>
                      <a:pt x="101371" y="13500"/>
                    </a:lnTo>
                    <a:lnTo>
                      <a:pt x="86385" y="45491"/>
                    </a:lnTo>
                    <a:lnTo>
                      <a:pt x="87147" y="51168"/>
                    </a:lnTo>
                    <a:lnTo>
                      <a:pt x="92760" y="55460"/>
                    </a:lnTo>
                    <a:lnTo>
                      <a:pt x="94691" y="56070"/>
                    </a:lnTo>
                    <a:lnTo>
                      <a:pt x="96608" y="56070"/>
                    </a:lnTo>
                    <a:lnTo>
                      <a:pt x="99326" y="56070"/>
                    </a:lnTo>
                    <a:lnTo>
                      <a:pt x="118681" y="19329"/>
                    </a:lnTo>
                    <a:lnTo>
                      <a:pt x="119697" y="13131"/>
                    </a:lnTo>
                    <a:lnTo>
                      <a:pt x="120307" y="5029"/>
                    </a:lnTo>
                    <a:close/>
                  </a:path>
                </a:pathLst>
              </a:custGeom>
              <a:solidFill>
                <a:srgbClr val="F37B37"/>
              </a:solidFill>
            </p:spPr>
            <p:txBody>
              <a:bodyPr wrap="square" lIns="0" tIns="0" rIns="0" bIns="0" rtlCol="0"/>
              <a:lstStyle/>
              <a:p>
                <a:endParaRPr dirty="0"/>
              </a:p>
            </p:txBody>
          </p:sp>
          <p:sp>
            <p:nvSpPr>
              <p:cNvPr id="72" name="object 42">
                <a:extLst>
                  <a:ext uri="{FF2B5EF4-FFF2-40B4-BE49-F238E27FC236}">
                    <a16:creationId xmlns:a16="http://schemas.microsoft.com/office/drawing/2014/main" id="{F4C4D6A9-F268-FA7B-D546-97F1902A6594}"/>
                  </a:ext>
                </a:extLst>
              </p:cNvPr>
              <p:cNvSpPr/>
              <p:nvPr/>
            </p:nvSpPr>
            <p:spPr>
              <a:xfrm>
                <a:off x="4468966" y="9437827"/>
                <a:ext cx="78105" cy="78740"/>
              </a:xfrm>
              <a:custGeom>
                <a:avLst/>
                <a:gdLst/>
                <a:ahLst/>
                <a:cxnLst/>
                <a:rect l="l" t="t" r="r" b="b"/>
                <a:pathLst>
                  <a:path w="78104" h="78740">
                    <a:moveTo>
                      <a:pt x="37388" y="0"/>
                    </a:moveTo>
                    <a:lnTo>
                      <a:pt x="33032" y="3657"/>
                    </a:lnTo>
                    <a:lnTo>
                      <a:pt x="32143" y="13614"/>
                    </a:lnTo>
                    <a:lnTo>
                      <a:pt x="35801" y="18008"/>
                    </a:lnTo>
                    <a:lnTo>
                      <a:pt x="46367" y="18961"/>
                    </a:lnTo>
                    <a:lnTo>
                      <a:pt x="51409" y="21615"/>
                    </a:lnTo>
                    <a:lnTo>
                      <a:pt x="58585" y="30213"/>
                    </a:lnTo>
                    <a:lnTo>
                      <a:pt x="60274" y="35648"/>
                    </a:lnTo>
                    <a:lnTo>
                      <a:pt x="59778" y="41224"/>
                    </a:lnTo>
                    <a:lnTo>
                      <a:pt x="57396" y="49187"/>
                    </a:lnTo>
                    <a:lnTo>
                      <a:pt x="52319" y="55413"/>
                    </a:lnTo>
                    <a:lnTo>
                      <a:pt x="45282" y="59290"/>
                    </a:lnTo>
                    <a:lnTo>
                      <a:pt x="37020" y="60210"/>
                    </a:lnTo>
                    <a:lnTo>
                      <a:pt x="29047" y="57831"/>
                    </a:lnTo>
                    <a:lnTo>
                      <a:pt x="22815" y="52749"/>
                    </a:lnTo>
                    <a:lnTo>
                      <a:pt x="18936" y="45705"/>
                    </a:lnTo>
                    <a:lnTo>
                      <a:pt x="18021" y="37439"/>
                    </a:lnTo>
                    <a:lnTo>
                      <a:pt x="18478" y="32461"/>
                    </a:lnTo>
                    <a:lnTo>
                      <a:pt x="14808" y="28067"/>
                    </a:lnTo>
                    <a:lnTo>
                      <a:pt x="4787" y="27178"/>
                    </a:lnTo>
                    <a:lnTo>
                      <a:pt x="444" y="30835"/>
                    </a:lnTo>
                    <a:lnTo>
                      <a:pt x="0" y="35814"/>
                    </a:lnTo>
                    <a:lnTo>
                      <a:pt x="1692" y="51219"/>
                    </a:lnTo>
                    <a:lnTo>
                      <a:pt x="8918" y="64344"/>
                    </a:lnTo>
                    <a:lnTo>
                      <a:pt x="20531" y="73811"/>
                    </a:lnTo>
                    <a:lnTo>
                      <a:pt x="35382" y="78244"/>
                    </a:lnTo>
                    <a:lnTo>
                      <a:pt x="38925" y="78397"/>
                    </a:lnTo>
                    <a:lnTo>
                      <a:pt x="53164" y="75691"/>
                    </a:lnTo>
                    <a:lnTo>
                      <a:pt x="65163" y="68219"/>
                    </a:lnTo>
                    <a:lnTo>
                      <a:pt x="73761" y="56949"/>
                    </a:lnTo>
                    <a:lnTo>
                      <a:pt x="77800" y="42849"/>
                    </a:lnTo>
                    <a:lnTo>
                      <a:pt x="77745" y="35135"/>
                    </a:lnTo>
                    <a:lnTo>
                      <a:pt x="49998" y="1870"/>
                    </a:lnTo>
                    <a:lnTo>
                      <a:pt x="42417" y="431"/>
                    </a:lnTo>
                    <a:lnTo>
                      <a:pt x="37388" y="0"/>
                    </a:lnTo>
                    <a:close/>
                  </a:path>
                </a:pathLst>
              </a:custGeom>
              <a:solidFill>
                <a:srgbClr val="F04D48"/>
              </a:solidFill>
            </p:spPr>
            <p:txBody>
              <a:bodyPr wrap="square" lIns="0" tIns="0" rIns="0" bIns="0" rtlCol="0"/>
              <a:lstStyle/>
              <a:p>
                <a:endParaRPr dirty="0"/>
              </a:p>
            </p:txBody>
          </p:sp>
        </p:grpSp>
        <p:grpSp>
          <p:nvGrpSpPr>
            <p:cNvPr id="55" name="object 43">
              <a:extLst>
                <a:ext uri="{FF2B5EF4-FFF2-40B4-BE49-F238E27FC236}">
                  <a16:creationId xmlns:a16="http://schemas.microsoft.com/office/drawing/2014/main" id="{2AF04FFE-EF32-3B64-41CE-48D11B13083A}"/>
                </a:ext>
              </a:extLst>
            </p:cNvPr>
            <p:cNvGrpSpPr/>
            <p:nvPr/>
          </p:nvGrpSpPr>
          <p:grpSpPr>
            <a:xfrm>
              <a:off x="4913896" y="9312170"/>
              <a:ext cx="619760" cy="341630"/>
              <a:chOff x="4913896" y="9312170"/>
              <a:chExt cx="619760" cy="341630"/>
            </a:xfrm>
          </p:grpSpPr>
          <p:pic>
            <p:nvPicPr>
              <p:cNvPr id="58" name="object 44">
                <a:extLst>
                  <a:ext uri="{FF2B5EF4-FFF2-40B4-BE49-F238E27FC236}">
                    <a16:creationId xmlns:a16="http://schemas.microsoft.com/office/drawing/2014/main" id="{8F305ED4-5F41-9AA0-16C6-AA65DAE299E2}"/>
                  </a:ext>
                </a:extLst>
              </p:cNvPr>
              <p:cNvPicPr/>
              <p:nvPr/>
            </p:nvPicPr>
            <p:blipFill>
              <a:blip r:embed="rId11" cstate="print"/>
              <a:stretch>
                <a:fillRect/>
              </a:stretch>
            </p:blipFill>
            <p:spPr>
              <a:xfrm>
                <a:off x="4916761" y="9503111"/>
                <a:ext cx="115849" cy="149021"/>
              </a:xfrm>
              <a:prstGeom prst="rect">
                <a:avLst/>
              </a:prstGeom>
            </p:spPr>
          </p:pic>
          <p:pic>
            <p:nvPicPr>
              <p:cNvPr id="59" name="object 45">
                <a:extLst>
                  <a:ext uri="{FF2B5EF4-FFF2-40B4-BE49-F238E27FC236}">
                    <a16:creationId xmlns:a16="http://schemas.microsoft.com/office/drawing/2014/main" id="{967233FB-FA03-84F0-A5A3-D43B78BB3A64}"/>
                  </a:ext>
                </a:extLst>
              </p:cNvPr>
              <p:cNvPicPr/>
              <p:nvPr/>
            </p:nvPicPr>
            <p:blipFill>
              <a:blip r:embed="rId12" cstate="print"/>
              <a:stretch>
                <a:fillRect/>
              </a:stretch>
            </p:blipFill>
            <p:spPr>
              <a:xfrm>
                <a:off x="5071805" y="9503117"/>
                <a:ext cx="103352" cy="149021"/>
              </a:xfrm>
              <a:prstGeom prst="rect">
                <a:avLst/>
              </a:prstGeom>
            </p:spPr>
          </p:pic>
          <p:pic>
            <p:nvPicPr>
              <p:cNvPr id="60" name="object 46">
                <a:extLst>
                  <a:ext uri="{FF2B5EF4-FFF2-40B4-BE49-F238E27FC236}">
                    <a16:creationId xmlns:a16="http://schemas.microsoft.com/office/drawing/2014/main" id="{DC407D86-18C2-C6E1-0755-B8334E5CA0BE}"/>
                  </a:ext>
                </a:extLst>
              </p:cNvPr>
              <p:cNvPicPr/>
              <p:nvPr/>
            </p:nvPicPr>
            <p:blipFill>
              <a:blip r:embed="rId13" cstate="print"/>
              <a:stretch>
                <a:fillRect/>
              </a:stretch>
            </p:blipFill>
            <p:spPr>
              <a:xfrm>
                <a:off x="5213512" y="9503111"/>
                <a:ext cx="110972" cy="150507"/>
              </a:xfrm>
              <a:prstGeom prst="rect">
                <a:avLst/>
              </a:prstGeom>
            </p:spPr>
          </p:pic>
          <p:pic>
            <p:nvPicPr>
              <p:cNvPr id="61" name="object 47">
                <a:extLst>
                  <a:ext uri="{FF2B5EF4-FFF2-40B4-BE49-F238E27FC236}">
                    <a16:creationId xmlns:a16="http://schemas.microsoft.com/office/drawing/2014/main" id="{A1826AC0-5D56-1B00-CCE1-D7A5BE3E9E08}"/>
                  </a:ext>
                </a:extLst>
              </p:cNvPr>
              <p:cNvPicPr/>
              <p:nvPr/>
            </p:nvPicPr>
            <p:blipFill>
              <a:blip r:embed="rId14" cstate="print"/>
              <a:stretch>
                <a:fillRect/>
              </a:stretch>
            </p:blipFill>
            <p:spPr>
              <a:xfrm>
                <a:off x="5381041" y="9503118"/>
                <a:ext cx="151803" cy="149009"/>
              </a:xfrm>
              <a:prstGeom prst="rect">
                <a:avLst/>
              </a:prstGeom>
            </p:spPr>
          </p:pic>
          <p:sp>
            <p:nvSpPr>
              <p:cNvPr id="62" name="object 48">
                <a:extLst>
                  <a:ext uri="{FF2B5EF4-FFF2-40B4-BE49-F238E27FC236}">
                    <a16:creationId xmlns:a16="http://schemas.microsoft.com/office/drawing/2014/main" id="{080E127E-80F0-94E6-46BD-3A19F7D5468C}"/>
                  </a:ext>
                </a:extLst>
              </p:cNvPr>
              <p:cNvSpPr/>
              <p:nvPr/>
            </p:nvSpPr>
            <p:spPr>
              <a:xfrm>
                <a:off x="4913896" y="9312170"/>
                <a:ext cx="619760" cy="160020"/>
              </a:xfrm>
              <a:custGeom>
                <a:avLst/>
                <a:gdLst/>
                <a:ahLst/>
                <a:cxnLst/>
                <a:rect l="l" t="t" r="r" b="b"/>
                <a:pathLst>
                  <a:path w="619760" h="160020">
                    <a:moveTo>
                      <a:pt x="379582" y="0"/>
                    </a:moveTo>
                    <a:lnTo>
                      <a:pt x="328789" y="3618"/>
                    </a:lnTo>
                    <a:lnTo>
                      <a:pt x="280635" y="11387"/>
                    </a:lnTo>
                    <a:lnTo>
                      <a:pt x="234972" y="22832"/>
                    </a:lnTo>
                    <a:lnTo>
                      <a:pt x="191651" y="37477"/>
                    </a:lnTo>
                    <a:lnTo>
                      <a:pt x="150523" y="54849"/>
                    </a:lnTo>
                    <a:lnTo>
                      <a:pt x="111441" y="74472"/>
                    </a:lnTo>
                    <a:lnTo>
                      <a:pt x="74255" y="95871"/>
                    </a:lnTo>
                    <a:lnTo>
                      <a:pt x="38817" y="118572"/>
                    </a:lnTo>
                    <a:lnTo>
                      <a:pt x="914" y="145021"/>
                    </a:lnTo>
                    <a:lnTo>
                      <a:pt x="0" y="150673"/>
                    </a:lnTo>
                    <a:lnTo>
                      <a:pt x="5829" y="158801"/>
                    </a:lnTo>
                    <a:lnTo>
                      <a:pt x="11480" y="159715"/>
                    </a:lnTo>
                    <a:lnTo>
                      <a:pt x="48048" y="134138"/>
                    </a:lnTo>
                    <a:lnTo>
                      <a:pt x="84235" y="110891"/>
                    </a:lnTo>
                    <a:lnTo>
                      <a:pt x="124052" y="88122"/>
                    </a:lnTo>
                    <a:lnTo>
                      <a:pt x="167444" y="66888"/>
                    </a:lnTo>
                    <a:lnTo>
                      <a:pt x="214359" y="48245"/>
                    </a:lnTo>
                    <a:lnTo>
                      <a:pt x="264744" y="33248"/>
                    </a:lnTo>
                    <a:lnTo>
                      <a:pt x="309060" y="24299"/>
                    </a:lnTo>
                    <a:lnTo>
                      <a:pt x="354064" y="19095"/>
                    </a:lnTo>
                    <a:lnTo>
                      <a:pt x="399855" y="17641"/>
                    </a:lnTo>
                    <a:lnTo>
                      <a:pt x="446532" y="19944"/>
                    </a:lnTo>
                    <a:lnTo>
                      <a:pt x="494195" y="26009"/>
                    </a:lnTo>
                    <a:lnTo>
                      <a:pt x="430802" y="29559"/>
                    </a:lnTo>
                    <a:lnTo>
                      <a:pt x="375734" y="39425"/>
                    </a:lnTo>
                    <a:lnTo>
                      <a:pt x="327118" y="54431"/>
                    </a:lnTo>
                    <a:lnTo>
                      <a:pt x="283868" y="73404"/>
                    </a:lnTo>
                    <a:lnTo>
                      <a:pt x="244902" y="95167"/>
                    </a:lnTo>
                    <a:lnTo>
                      <a:pt x="209132" y="118546"/>
                    </a:lnTo>
                    <a:lnTo>
                      <a:pt x="171411" y="145275"/>
                    </a:lnTo>
                    <a:lnTo>
                      <a:pt x="170484" y="150939"/>
                    </a:lnTo>
                    <a:lnTo>
                      <a:pt x="175158" y="157467"/>
                    </a:lnTo>
                    <a:lnTo>
                      <a:pt x="177939" y="158775"/>
                    </a:lnTo>
                    <a:lnTo>
                      <a:pt x="180759" y="158775"/>
                    </a:lnTo>
                    <a:lnTo>
                      <a:pt x="182587" y="158775"/>
                    </a:lnTo>
                    <a:lnTo>
                      <a:pt x="184429" y="158229"/>
                    </a:lnTo>
                    <a:lnTo>
                      <a:pt x="218307" y="134194"/>
                    </a:lnTo>
                    <a:lnTo>
                      <a:pt x="251848" y="112051"/>
                    </a:lnTo>
                    <a:lnTo>
                      <a:pt x="287674" y="91554"/>
                    </a:lnTo>
                    <a:lnTo>
                      <a:pt x="326807" y="73612"/>
                    </a:lnTo>
                    <a:lnTo>
                      <a:pt x="370270" y="59136"/>
                    </a:lnTo>
                    <a:lnTo>
                      <a:pt x="419084" y="49035"/>
                    </a:lnTo>
                    <a:lnTo>
                      <a:pt x="474273" y="44218"/>
                    </a:lnTo>
                    <a:lnTo>
                      <a:pt x="536857" y="45595"/>
                    </a:lnTo>
                    <a:lnTo>
                      <a:pt x="607860" y="54076"/>
                    </a:lnTo>
                    <a:lnTo>
                      <a:pt x="612521" y="54838"/>
                    </a:lnTo>
                    <a:lnTo>
                      <a:pt x="617004" y="51867"/>
                    </a:lnTo>
                    <a:lnTo>
                      <a:pt x="549280" y="18794"/>
                    </a:lnTo>
                    <a:lnTo>
                      <a:pt x="489679" y="7113"/>
                    </a:lnTo>
                    <a:lnTo>
                      <a:pt x="433162" y="1006"/>
                    </a:lnTo>
                    <a:lnTo>
                      <a:pt x="379582" y="0"/>
                    </a:lnTo>
                    <a:close/>
                  </a:path>
                </a:pathLst>
              </a:custGeom>
              <a:solidFill>
                <a:srgbClr val="17457A"/>
              </a:solidFill>
            </p:spPr>
            <p:txBody>
              <a:bodyPr wrap="square" lIns="0" tIns="0" rIns="0" bIns="0" rtlCol="0"/>
              <a:lstStyle/>
              <a:p>
                <a:endParaRPr dirty="0"/>
              </a:p>
            </p:txBody>
          </p:sp>
        </p:grpSp>
        <p:pic>
          <p:nvPicPr>
            <p:cNvPr id="56" name="object 49">
              <a:extLst>
                <a:ext uri="{FF2B5EF4-FFF2-40B4-BE49-F238E27FC236}">
                  <a16:creationId xmlns:a16="http://schemas.microsoft.com/office/drawing/2014/main" id="{4355A693-3227-3AAE-AF68-42FEA9B44446}"/>
                </a:ext>
              </a:extLst>
            </p:cNvPr>
            <p:cNvPicPr/>
            <p:nvPr/>
          </p:nvPicPr>
          <p:blipFill>
            <a:blip r:embed="rId15" cstate="print"/>
            <a:stretch>
              <a:fillRect/>
            </a:stretch>
          </p:blipFill>
          <p:spPr>
            <a:xfrm>
              <a:off x="4779148" y="9503113"/>
              <a:ext cx="82232" cy="149021"/>
            </a:xfrm>
            <a:prstGeom prst="rect">
              <a:avLst/>
            </a:prstGeom>
          </p:spPr>
        </p:pic>
        <p:sp>
          <p:nvSpPr>
            <p:cNvPr id="57" name="object 50">
              <a:extLst>
                <a:ext uri="{FF2B5EF4-FFF2-40B4-BE49-F238E27FC236}">
                  <a16:creationId xmlns:a16="http://schemas.microsoft.com/office/drawing/2014/main" id="{D79A0DA3-168C-0751-55DD-D3EAD9F1A0CF}"/>
                </a:ext>
              </a:extLst>
            </p:cNvPr>
            <p:cNvSpPr txBox="1"/>
            <p:nvPr/>
          </p:nvSpPr>
          <p:spPr>
            <a:xfrm>
              <a:off x="4157948" y="9655696"/>
              <a:ext cx="1384300" cy="95250"/>
            </a:xfrm>
            <a:prstGeom prst="rect">
              <a:avLst/>
            </a:prstGeom>
          </p:spPr>
          <p:txBody>
            <a:bodyPr vert="horz" wrap="square" lIns="0" tIns="13335" rIns="0" bIns="0" rtlCol="0">
              <a:spAutoFit/>
            </a:bodyPr>
            <a:lstStyle/>
            <a:p>
              <a:pPr marL="12700">
                <a:lnSpc>
                  <a:spcPct val="100000"/>
                </a:lnSpc>
                <a:spcBef>
                  <a:spcPts val="105"/>
                </a:spcBef>
              </a:pPr>
              <a:r>
                <a:rPr sz="450" b="1" dirty="0">
                  <a:solidFill>
                    <a:srgbClr val="595A5C"/>
                  </a:solidFill>
                  <a:latin typeface="Poppins"/>
                  <a:cs typeface="Poppins"/>
                </a:rPr>
                <a:t>A</a:t>
              </a:r>
              <a:r>
                <a:rPr sz="450" b="1" spc="-20" dirty="0">
                  <a:solidFill>
                    <a:srgbClr val="595A5C"/>
                  </a:solidFill>
                  <a:latin typeface="Poppins"/>
                  <a:cs typeface="Poppins"/>
                </a:rPr>
                <a:t> </a:t>
              </a:r>
              <a:r>
                <a:rPr sz="450" b="1" spc="-10" dirty="0">
                  <a:solidFill>
                    <a:srgbClr val="595A5C"/>
                  </a:solidFill>
                  <a:latin typeface="Poppins"/>
                  <a:cs typeface="Poppins"/>
                </a:rPr>
                <a:t>Global</a:t>
              </a:r>
              <a:r>
                <a:rPr sz="450" b="1" spc="-20" dirty="0">
                  <a:solidFill>
                    <a:srgbClr val="595A5C"/>
                  </a:solidFill>
                  <a:latin typeface="Poppins"/>
                  <a:cs typeface="Poppins"/>
                </a:rPr>
                <a:t> </a:t>
              </a:r>
              <a:r>
                <a:rPr sz="450" b="1" spc="-10" dirty="0">
                  <a:solidFill>
                    <a:srgbClr val="595A5C"/>
                  </a:solidFill>
                  <a:latin typeface="Poppins"/>
                  <a:cs typeface="Poppins"/>
                </a:rPr>
                <a:t>Partnership</a:t>
              </a:r>
              <a:r>
                <a:rPr sz="450" b="1" spc="-20" dirty="0">
                  <a:solidFill>
                    <a:srgbClr val="595A5C"/>
                  </a:solidFill>
                  <a:latin typeface="Poppins"/>
                  <a:cs typeface="Poppins"/>
                </a:rPr>
                <a:t> </a:t>
              </a:r>
              <a:r>
                <a:rPr sz="450" b="1" dirty="0">
                  <a:solidFill>
                    <a:srgbClr val="595A5C"/>
                  </a:solidFill>
                  <a:latin typeface="Poppins"/>
                  <a:cs typeface="Poppins"/>
                </a:rPr>
                <a:t>for</a:t>
              </a:r>
              <a:r>
                <a:rPr sz="450" b="1" spc="-20" dirty="0">
                  <a:solidFill>
                    <a:srgbClr val="595A5C"/>
                  </a:solidFill>
                  <a:latin typeface="Poppins"/>
                  <a:cs typeface="Poppins"/>
                </a:rPr>
                <a:t> </a:t>
              </a:r>
              <a:r>
                <a:rPr sz="450" b="1" spc="-10" dirty="0">
                  <a:solidFill>
                    <a:srgbClr val="595A5C"/>
                  </a:solidFill>
                  <a:latin typeface="Poppins"/>
                  <a:cs typeface="Poppins"/>
                </a:rPr>
                <a:t>Health</a:t>
              </a:r>
              <a:r>
                <a:rPr sz="450" b="1" spc="-20" dirty="0">
                  <a:solidFill>
                    <a:srgbClr val="595A5C"/>
                  </a:solidFill>
                  <a:latin typeface="Poppins"/>
                  <a:cs typeface="Poppins"/>
                </a:rPr>
                <a:t> </a:t>
              </a:r>
              <a:r>
                <a:rPr sz="450" b="1" spc="-10" dirty="0">
                  <a:solidFill>
                    <a:srgbClr val="595A5C"/>
                  </a:solidFill>
                  <a:latin typeface="Poppins"/>
                  <a:cs typeface="Poppins"/>
                </a:rPr>
                <a:t>and</a:t>
              </a:r>
              <a:r>
                <a:rPr sz="450" b="1" spc="-15" dirty="0">
                  <a:solidFill>
                    <a:srgbClr val="595A5C"/>
                  </a:solidFill>
                  <a:latin typeface="Poppins"/>
                  <a:cs typeface="Poppins"/>
                </a:rPr>
                <a:t> </a:t>
              </a:r>
              <a:r>
                <a:rPr sz="450" b="1" spc="-10" dirty="0">
                  <a:solidFill>
                    <a:srgbClr val="595A5C"/>
                  </a:solidFill>
                  <a:latin typeface="Poppins"/>
                  <a:cs typeface="Poppins"/>
                </a:rPr>
                <a:t>Resilience</a:t>
              </a:r>
              <a:endParaRPr sz="450" dirty="0">
                <a:latin typeface="Poppins"/>
                <a:cs typeface="Poppins"/>
              </a:endParaRPr>
            </a:p>
          </p:txBody>
        </p:sp>
      </p:grpSp>
    </p:spTree>
    <p:extLst>
      <p:ext uri="{BB962C8B-B14F-4D97-AF65-F5344CB8AC3E}">
        <p14:creationId xmlns:p14="http://schemas.microsoft.com/office/powerpoint/2010/main" val="11144913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7D8EB84-2C56-275D-F88E-942DE960FE59}"/>
              </a:ext>
            </a:extLst>
          </p:cNvPr>
          <p:cNvSpPr>
            <a:spLocks noGrp="1"/>
          </p:cNvSpPr>
          <p:nvPr>
            <p:ph type="title"/>
          </p:nvPr>
        </p:nvSpPr>
        <p:spPr/>
        <p:txBody>
          <a:bodyPr>
            <a:normAutofit/>
          </a:bodyPr>
          <a:lstStyle/>
          <a:p>
            <a:r>
              <a:rPr lang="en-US" dirty="0">
                <a:latin typeface="Gill Sans MT" panose="020B0502020104020203" pitchFamily="34" charset="77"/>
              </a:rPr>
              <a:t>And Private sector use for SAM increasing</a:t>
            </a:r>
          </a:p>
        </p:txBody>
      </p:sp>
      <p:sp>
        <p:nvSpPr>
          <p:cNvPr id="9" name="TextBox 8">
            <a:extLst>
              <a:ext uri="{FF2B5EF4-FFF2-40B4-BE49-F238E27FC236}">
                <a16:creationId xmlns:a16="http://schemas.microsoft.com/office/drawing/2014/main" id="{BEF43241-5D56-25D8-BB72-0A0EAD3EDCD8}"/>
              </a:ext>
            </a:extLst>
          </p:cNvPr>
          <p:cNvSpPr txBox="1"/>
          <p:nvPr/>
        </p:nvSpPr>
        <p:spPr>
          <a:xfrm>
            <a:off x="638299" y="5953080"/>
            <a:ext cx="11216244" cy="553998"/>
          </a:xfrm>
          <a:prstGeom prst="rect">
            <a:avLst/>
          </a:prstGeom>
          <a:solidFill>
            <a:schemeClr val="accent2">
              <a:lumMod val="20000"/>
              <a:lumOff val="80000"/>
            </a:schemeClr>
          </a:solidFill>
        </p:spPr>
        <p:txBody>
          <a:bodyPr wrap="square" rtlCol="0">
            <a:spAutoFit/>
          </a:bodyPr>
          <a:lstStyle/>
          <a:p>
            <a:r>
              <a:rPr lang="en-US" sz="1500" dirty="0">
                <a:latin typeface="Gill Sans MT" panose="020B0502020104020203" pitchFamily="34" charset="77"/>
              </a:rPr>
              <a:t>Method utilization in 2016 (of all women): Pill – 3.6%, Injectables – 6.9%, Male condoms – 3.3%, Implants – 2.6%</a:t>
            </a:r>
          </a:p>
          <a:p>
            <a:r>
              <a:rPr lang="en-US" sz="1500" dirty="0">
                <a:latin typeface="Gill Sans MT" panose="020B0502020104020203" pitchFamily="34" charset="77"/>
              </a:rPr>
              <a:t>Method utilization in 2022 (of all women): Pill – 3.4%, Injectables – 7.0%, Male condoms – 3.5%, Implants – 4.6% </a:t>
            </a:r>
          </a:p>
        </p:txBody>
      </p:sp>
      <p:graphicFrame>
        <p:nvGraphicFramePr>
          <p:cNvPr id="2" name="Chart 1">
            <a:extLst>
              <a:ext uri="{FF2B5EF4-FFF2-40B4-BE49-F238E27FC236}">
                <a16:creationId xmlns:a16="http://schemas.microsoft.com/office/drawing/2014/main" id="{2652BC93-086B-20C1-A1FD-60CD7F5D8933}"/>
              </a:ext>
            </a:extLst>
          </p:cNvPr>
          <p:cNvGraphicFramePr>
            <a:graphicFrameLocks/>
          </p:cNvGraphicFramePr>
          <p:nvPr/>
        </p:nvGraphicFramePr>
        <p:xfrm>
          <a:off x="638297" y="1168516"/>
          <a:ext cx="5255873" cy="27723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a:extLst>
              <a:ext uri="{FF2B5EF4-FFF2-40B4-BE49-F238E27FC236}">
                <a16:creationId xmlns:a16="http://schemas.microsoft.com/office/drawing/2014/main" id="{1CF4599F-3002-A844-B364-AD40548F90AE}"/>
              </a:ext>
            </a:extLst>
          </p:cNvPr>
          <p:cNvGraphicFramePr>
            <a:graphicFrameLocks/>
          </p:cNvGraphicFramePr>
          <p:nvPr/>
        </p:nvGraphicFramePr>
        <p:xfrm>
          <a:off x="5999796" y="1182523"/>
          <a:ext cx="5431672" cy="277457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Chart 9">
            <a:extLst>
              <a:ext uri="{FF2B5EF4-FFF2-40B4-BE49-F238E27FC236}">
                <a16:creationId xmlns:a16="http://schemas.microsoft.com/office/drawing/2014/main" id="{78CDD26B-B777-7142-9B40-9C10DBA55AD1}"/>
              </a:ext>
            </a:extLst>
          </p:cNvPr>
          <p:cNvGraphicFramePr>
            <a:graphicFrameLocks/>
          </p:cNvGraphicFramePr>
          <p:nvPr/>
        </p:nvGraphicFramePr>
        <p:xfrm>
          <a:off x="760532" y="4013713"/>
          <a:ext cx="5133638" cy="167577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a:extLst>
              <a:ext uri="{FF2B5EF4-FFF2-40B4-BE49-F238E27FC236}">
                <a16:creationId xmlns:a16="http://schemas.microsoft.com/office/drawing/2014/main" id="{377CACB9-9AEB-484E-8C8B-6ABCE6AC5321}"/>
              </a:ext>
            </a:extLst>
          </p:cNvPr>
          <p:cNvGraphicFramePr>
            <a:graphicFrameLocks/>
          </p:cNvGraphicFramePr>
          <p:nvPr/>
        </p:nvGraphicFramePr>
        <p:xfrm>
          <a:off x="6096001" y="4072822"/>
          <a:ext cx="5335467" cy="1675772"/>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277262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9C2E5-FFC1-347F-9CC3-3B21F2F6B9C5}"/>
              </a:ext>
            </a:extLst>
          </p:cNvPr>
          <p:cNvSpPr>
            <a:spLocks noGrp="1"/>
          </p:cNvSpPr>
          <p:nvPr>
            <p:ph type="title"/>
          </p:nvPr>
        </p:nvSpPr>
        <p:spPr>
          <a:xfrm>
            <a:off x="480387" y="276118"/>
            <a:ext cx="11270299" cy="769286"/>
          </a:xfrm>
        </p:spPr>
        <p:txBody>
          <a:bodyPr>
            <a:normAutofit fontScale="90000"/>
          </a:bodyPr>
          <a:lstStyle/>
          <a:p>
            <a:r>
              <a:rPr lang="en-US" dirty="0"/>
              <a:t>Pricing analysis: MRP of brands are converging due to price control and self regulation  </a:t>
            </a:r>
          </a:p>
        </p:txBody>
      </p:sp>
      <p:sp>
        <p:nvSpPr>
          <p:cNvPr id="3" name="Slide Number Placeholder 2">
            <a:extLst>
              <a:ext uri="{FF2B5EF4-FFF2-40B4-BE49-F238E27FC236}">
                <a16:creationId xmlns:a16="http://schemas.microsoft.com/office/drawing/2014/main" id="{E2ECF30E-C014-2E13-8107-C94ABF32F565}"/>
              </a:ext>
            </a:extLst>
          </p:cNvPr>
          <p:cNvSpPr>
            <a:spLocks noGrp="1"/>
          </p:cNvSpPr>
          <p:nvPr>
            <p:ph type="sldNum" sz="quarter" idx="4"/>
          </p:nvPr>
        </p:nvSpPr>
        <p:spPr/>
        <p:txBody>
          <a:bodyPr/>
          <a:lstStyle/>
          <a:p>
            <a:fld id="{4755468B-C2BA-8B42-ABD6-597061763577}" type="slidenum">
              <a:rPr lang="en-US" smtClean="0"/>
              <a:pPr/>
              <a:t>25</a:t>
            </a:fld>
            <a:endParaRPr lang="en-US" dirty="0"/>
          </a:p>
        </p:txBody>
      </p:sp>
      <p:sp>
        <p:nvSpPr>
          <p:cNvPr id="4" name="TextBox 3">
            <a:extLst>
              <a:ext uri="{FF2B5EF4-FFF2-40B4-BE49-F238E27FC236}">
                <a16:creationId xmlns:a16="http://schemas.microsoft.com/office/drawing/2014/main" id="{503858CE-D7B0-F28B-143C-A891A8A96F7D}"/>
              </a:ext>
            </a:extLst>
          </p:cNvPr>
          <p:cNvSpPr txBox="1"/>
          <p:nvPr/>
        </p:nvSpPr>
        <p:spPr>
          <a:xfrm>
            <a:off x="303378" y="2410082"/>
            <a:ext cx="3163801" cy="338554"/>
          </a:xfrm>
          <a:prstGeom prst="rect">
            <a:avLst/>
          </a:prstGeom>
          <a:noFill/>
        </p:spPr>
        <p:txBody>
          <a:bodyPr wrap="square" lIns="45720" rIns="45720" rtlCol="0">
            <a:spAutoFit/>
          </a:bodyPr>
          <a:lstStyle>
            <a:defPPr>
              <a:defRPr lang="en-US"/>
            </a:defPPr>
            <a:lvl1pPr>
              <a:defRPr sz="1600" b="1">
                <a:solidFill>
                  <a:srgbClr val="595959"/>
                </a:solidFill>
              </a:defRPr>
            </a:lvl1pPr>
          </a:lstStyle>
          <a:p>
            <a:r>
              <a:rPr lang="en-US" dirty="0">
                <a:latin typeface="+mn-lt"/>
              </a:rPr>
              <a:t>OCP Price Analysis (</a:t>
            </a:r>
            <a:r>
              <a:rPr lang="en-US" dirty="0"/>
              <a:t> NPR</a:t>
            </a:r>
            <a:r>
              <a:rPr lang="en-US" dirty="0">
                <a:latin typeface="+mn-lt"/>
              </a:rPr>
              <a:t> per cycle)</a:t>
            </a:r>
          </a:p>
        </p:txBody>
      </p:sp>
      <p:cxnSp>
        <p:nvCxnSpPr>
          <p:cNvPr id="5" name="Straight Connector 4">
            <a:extLst>
              <a:ext uri="{FF2B5EF4-FFF2-40B4-BE49-F238E27FC236}">
                <a16:creationId xmlns:a16="http://schemas.microsoft.com/office/drawing/2014/main" id="{610956DB-C04C-A47E-43EA-A10630F3DFBC}"/>
              </a:ext>
            </a:extLst>
          </p:cNvPr>
          <p:cNvCxnSpPr>
            <a:cxnSpLocks/>
          </p:cNvCxnSpPr>
          <p:nvPr/>
        </p:nvCxnSpPr>
        <p:spPr>
          <a:xfrm>
            <a:off x="154064" y="2773509"/>
            <a:ext cx="3705227" cy="41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1FC92D9-9885-AEAD-D9DD-A6E1F59F1719}"/>
              </a:ext>
            </a:extLst>
          </p:cNvPr>
          <p:cNvCxnSpPr/>
          <p:nvPr>
            <p:custDataLst>
              <p:tags r:id="rId1"/>
            </p:custDataLst>
          </p:nvPr>
        </p:nvCxnSpPr>
        <p:spPr bwMode="gray">
          <a:xfrm>
            <a:off x="55411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6BA1E5E-03C3-88A3-46A7-8E3CD25A6D9C}"/>
              </a:ext>
            </a:extLst>
          </p:cNvPr>
          <p:cNvCxnSpPr/>
          <p:nvPr>
            <p:custDataLst>
              <p:tags r:id="rId2"/>
            </p:custDataLst>
          </p:nvPr>
        </p:nvCxnSpPr>
        <p:spPr bwMode="gray">
          <a:xfrm>
            <a:off x="95416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8A57606C-D4D2-761B-E652-C624546AECBE}"/>
              </a:ext>
            </a:extLst>
          </p:cNvPr>
          <p:cNvCxnSpPr/>
          <p:nvPr>
            <p:custDataLst>
              <p:tags r:id="rId3"/>
            </p:custDataLst>
          </p:nvPr>
        </p:nvCxnSpPr>
        <p:spPr bwMode="gray">
          <a:xfrm>
            <a:off x="135421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F2B867E-048F-C82B-50CF-97E28EBC1DFB}"/>
              </a:ext>
            </a:extLst>
          </p:cNvPr>
          <p:cNvCxnSpPr/>
          <p:nvPr>
            <p:custDataLst>
              <p:tags r:id="rId4"/>
            </p:custDataLst>
          </p:nvPr>
        </p:nvCxnSpPr>
        <p:spPr bwMode="gray">
          <a:xfrm>
            <a:off x="176379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47C427D-3406-09C7-2BD6-45271BAB27EE}"/>
              </a:ext>
            </a:extLst>
          </p:cNvPr>
          <p:cNvCxnSpPr/>
          <p:nvPr>
            <p:custDataLst>
              <p:tags r:id="rId5"/>
            </p:custDataLst>
          </p:nvPr>
        </p:nvCxnSpPr>
        <p:spPr bwMode="gray">
          <a:xfrm>
            <a:off x="216384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0A47C71-4CC3-EC1F-47FB-E1F2B7001E33}"/>
              </a:ext>
            </a:extLst>
          </p:cNvPr>
          <p:cNvCxnSpPr/>
          <p:nvPr>
            <p:custDataLst>
              <p:tags r:id="rId6"/>
            </p:custDataLst>
          </p:nvPr>
        </p:nvCxnSpPr>
        <p:spPr bwMode="gray">
          <a:xfrm>
            <a:off x="256389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E1CF058-3457-0124-89FA-50D1DF7F4C0E}"/>
              </a:ext>
            </a:extLst>
          </p:cNvPr>
          <p:cNvCxnSpPr/>
          <p:nvPr>
            <p:custDataLst>
              <p:tags r:id="rId7"/>
            </p:custDataLst>
          </p:nvPr>
        </p:nvCxnSpPr>
        <p:spPr bwMode="gray">
          <a:xfrm>
            <a:off x="296394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BCD456E-BEED-72FA-F1F0-08777EC5AFD4}"/>
              </a:ext>
            </a:extLst>
          </p:cNvPr>
          <p:cNvCxnSpPr/>
          <p:nvPr>
            <p:custDataLst>
              <p:tags r:id="rId8"/>
            </p:custDataLst>
          </p:nvPr>
        </p:nvCxnSpPr>
        <p:spPr bwMode="gray">
          <a:xfrm>
            <a:off x="336399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E9B36B27-5466-6F61-01BE-2F4BC5A0ED97}"/>
              </a:ext>
            </a:extLst>
          </p:cNvPr>
          <p:cNvCxnSpPr/>
          <p:nvPr>
            <p:custDataLst>
              <p:tags r:id="rId9"/>
            </p:custDataLst>
          </p:nvPr>
        </p:nvCxnSpPr>
        <p:spPr bwMode="gray">
          <a:xfrm flipV="1">
            <a:off x="15406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D95DD48-626E-F00A-D4F3-87E4E971CC33}"/>
              </a:ext>
            </a:extLst>
          </p:cNvPr>
          <p:cNvCxnSpPr/>
          <p:nvPr>
            <p:custDataLst>
              <p:tags r:id="rId10"/>
            </p:custDataLst>
          </p:nvPr>
        </p:nvCxnSpPr>
        <p:spPr bwMode="gray">
          <a:xfrm flipV="1">
            <a:off x="176379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4D5E8-2BB6-D4AF-E291-CA88F6E9F483}"/>
              </a:ext>
            </a:extLst>
          </p:cNvPr>
          <p:cNvCxnSpPr/>
          <p:nvPr>
            <p:custDataLst>
              <p:tags r:id="rId11"/>
            </p:custDataLst>
          </p:nvPr>
        </p:nvCxnSpPr>
        <p:spPr bwMode="gray">
          <a:xfrm flipV="1">
            <a:off x="336399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B750735-35F1-AF32-EED0-5467B0566F1E}"/>
              </a:ext>
            </a:extLst>
          </p:cNvPr>
          <p:cNvCxnSpPr/>
          <p:nvPr>
            <p:custDataLst>
              <p:tags r:id="rId12"/>
            </p:custDataLst>
          </p:nvPr>
        </p:nvCxnSpPr>
        <p:spPr bwMode="gray">
          <a:xfrm flipV="1">
            <a:off x="296394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DE5BD98-131C-2D59-D414-A6E23092F5FA}"/>
              </a:ext>
            </a:extLst>
          </p:cNvPr>
          <p:cNvCxnSpPr/>
          <p:nvPr>
            <p:custDataLst>
              <p:tags r:id="rId13"/>
            </p:custDataLst>
          </p:nvPr>
        </p:nvCxnSpPr>
        <p:spPr bwMode="gray">
          <a:xfrm flipV="1">
            <a:off x="256389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EB4249C-8D44-22A6-64FC-482CDA63679C}"/>
              </a:ext>
            </a:extLst>
          </p:cNvPr>
          <p:cNvCxnSpPr/>
          <p:nvPr>
            <p:custDataLst>
              <p:tags r:id="rId14"/>
            </p:custDataLst>
          </p:nvPr>
        </p:nvCxnSpPr>
        <p:spPr bwMode="gray">
          <a:xfrm flipV="1">
            <a:off x="216384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D0E8453-49D4-E3DF-B957-E5E1F24F22F5}"/>
              </a:ext>
            </a:extLst>
          </p:cNvPr>
          <p:cNvCxnSpPr/>
          <p:nvPr>
            <p:custDataLst>
              <p:tags r:id="rId15"/>
            </p:custDataLst>
          </p:nvPr>
        </p:nvCxnSpPr>
        <p:spPr bwMode="gray">
          <a:xfrm flipV="1">
            <a:off x="135421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ED83620-2688-0FE3-64B3-024D7FFE67D8}"/>
              </a:ext>
            </a:extLst>
          </p:cNvPr>
          <p:cNvCxnSpPr/>
          <p:nvPr>
            <p:custDataLst>
              <p:tags r:id="rId16"/>
            </p:custDataLst>
          </p:nvPr>
        </p:nvCxnSpPr>
        <p:spPr bwMode="gray">
          <a:xfrm flipV="1">
            <a:off x="95416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0EC8415-BBB4-0B28-4981-5166C8BC4542}"/>
              </a:ext>
            </a:extLst>
          </p:cNvPr>
          <p:cNvCxnSpPr/>
          <p:nvPr>
            <p:custDataLst>
              <p:tags r:id="rId17"/>
            </p:custDataLst>
          </p:nvPr>
        </p:nvCxnSpPr>
        <p:spPr bwMode="gray">
          <a:xfrm flipV="1">
            <a:off x="55411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Text Placeholder 11">
            <a:extLst>
              <a:ext uri="{FF2B5EF4-FFF2-40B4-BE49-F238E27FC236}">
                <a16:creationId xmlns:a16="http://schemas.microsoft.com/office/drawing/2014/main" id="{80BD45ED-EA04-7027-DA11-F6EE8A5B770E}"/>
              </a:ext>
            </a:extLst>
          </p:cNvPr>
          <p:cNvSpPr>
            <a:spLocks noGrp="1"/>
          </p:cNvSpPr>
          <p:nvPr>
            <p:custDataLst>
              <p:tags r:id="rId18"/>
            </p:custDataLst>
          </p:nvPr>
        </p:nvSpPr>
        <p:spPr bwMode="gray">
          <a:xfrm>
            <a:off x="87002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182E3EE1-8390-42ED-A2D2-C6CEDB9C46E6}" type="datetime'''2''''''''''''''0'''''''''''''''''''''''''''''''''''''">
              <a:rPr lang="en-US" altLang="en-US" sz="1200"/>
              <a:pPr algn="ctr">
                <a:spcBef>
                  <a:spcPct val="0"/>
                </a:spcBef>
                <a:buNone/>
              </a:pPr>
              <a:t>20</a:t>
            </a:fld>
            <a:endParaRPr lang="en-US" sz="1200" dirty="0">
              <a:sym typeface="+mn-lt"/>
            </a:endParaRPr>
          </a:p>
        </p:txBody>
      </p:sp>
      <p:sp>
        <p:nvSpPr>
          <p:cNvPr id="43" name="Text Placeholder 72">
            <a:extLst>
              <a:ext uri="{FF2B5EF4-FFF2-40B4-BE49-F238E27FC236}">
                <a16:creationId xmlns:a16="http://schemas.microsoft.com/office/drawing/2014/main" id="{A6F2CCF0-FEF0-6230-005F-D80ECEB5089A}"/>
              </a:ext>
            </a:extLst>
          </p:cNvPr>
          <p:cNvSpPr>
            <a:spLocks noGrp="1"/>
          </p:cNvSpPr>
          <p:nvPr>
            <p:custDataLst>
              <p:tags r:id="rId19"/>
            </p:custDataLst>
          </p:nvPr>
        </p:nvSpPr>
        <p:spPr bwMode="gray">
          <a:xfrm>
            <a:off x="127007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B3B10EB3-E5E9-41B6-A222-9E38C29187D2}" type="datetime'''''''''''''''''''''''''''''''''''''''''''''''''3''''0'''''">
              <a:rPr lang="en-US" altLang="en-US" sz="1200"/>
              <a:pPr algn="ctr">
                <a:spcBef>
                  <a:spcPct val="0"/>
                </a:spcBef>
                <a:buNone/>
              </a:pPr>
              <a:t>30</a:t>
            </a:fld>
            <a:endParaRPr lang="en-US" sz="1200" dirty="0">
              <a:sym typeface="+mn-lt"/>
            </a:endParaRPr>
          </a:p>
        </p:txBody>
      </p:sp>
      <p:sp>
        <p:nvSpPr>
          <p:cNvPr id="44" name="Text Placeholder 24">
            <a:extLst>
              <a:ext uri="{FF2B5EF4-FFF2-40B4-BE49-F238E27FC236}">
                <a16:creationId xmlns:a16="http://schemas.microsoft.com/office/drawing/2014/main" id="{73DDCBD2-BF47-3EB0-A11C-C6F77AABDD6F}"/>
              </a:ext>
            </a:extLst>
          </p:cNvPr>
          <p:cNvSpPr>
            <a:spLocks noGrp="1"/>
          </p:cNvSpPr>
          <p:nvPr>
            <p:custDataLst>
              <p:tags r:id="rId20"/>
            </p:custDataLst>
          </p:nvPr>
        </p:nvSpPr>
        <p:spPr bwMode="gray">
          <a:xfrm>
            <a:off x="167965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A324D3E3-6BFB-4727-9276-CABC253ABA10}" type="datetime'''''''''''''''''''''''''4''''''''''''''''''''0'''''">
              <a:rPr lang="en-US" altLang="en-US" sz="1200"/>
              <a:pPr algn="ctr">
                <a:spcBef>
                  <a:spcPct val="0"/>
                </a:spcBef>
                <a:buNone/>
              </a:pPr>
              <a:t>40</a:t>
            </a:fld>
            <a:endParaRPr lang="en-US" sz="1200" dirty="0">
              <a:sym typeface="+mn-lt"/>
            </a:endParaRPr>
          </a:p>
        </p:txBody>
      </p:sp>
      <p:sp>
        <p:nvSpPr>
          <p:cNvPr id="45" name="Text Placeholder 73">
            <a:extLst>
              <a:ext uri="{FF2B5EF4-FFF2-40B4-BE49-F238E27FC236}">
                <a16:creationId xmlns:a16="http://schemas.microsoft.com/office/drawing/2014/main" id="{364F6732-AD58-29FD-6096-6C2148AAB6AF}"/>
              </a:ext>
            </a:extLst>
          </p:cNvPr>
          <p:cNvSpPr>
            <a:spLocks noGrp="1"/>
          </p:cNvSpPr>
          <p:nvPr>
            <p:custDataLst>
              <p:tags r:id="rId21"/>
            </p:custDataLst>
          </p:nvPr>
        </p:nvSpPr>
        <p:spPr bwMode="gray">
          <a:xfrm>
            <a:off x="207970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DB7D7B7D-7193-49B8-978B-98480E913BF2}" type="datetime'''''''''5''''''''''''''''''''''''''''''''''''''''''''''''''0'">
              <a:rPr lang="en-US" altLang="en-US" sz="1200"/>
              <a:pPr algn="ctr">
                <a:spcBef>
                  <a:spcPct val="0"/>
                </a:spcBef>
                <a:buNone/>
              </a:pPr>
              <a:t>50</a:t>
            </a:fld>
            <a:endParaRPr lang="en-US" sz="1200" dirty="0">
              <a:sym typeface="+mn-lt"/>
            </a:endParaRPr>
          </a:p>
        </p:txBody>
      </p:sp>
      <p:sp>
        <p:nvSpPr>
          <p:cNvPr id="46" name="Text Placeholder 34">
            <a:extLst>
              <a:ext uri="{FF2B5EF4-FFF2-40B4-BE49-F238E27FC236}">
                <a16:creationId xmlns:a16="http://schemas.microsoft.com/office/drawing/2014/main" id="{92418211-524C-26DC-B4B7-27F673E1B93D}"/>
              </a:ext>
            </a:extLst>
          </p:cNvPr>
          <p:cNvSpPr>
            <a:spLocks noGrp="1"/>
          </p:cNvSpPr>
          <p:nvPr>
            <p:custDataLst>
              <p:tags r:id="rId22"/>
            </p:custDataLst>
          </p:nvPr>
        </p:nvSpPr>
        <p:spPr bwMode="gray">
          <a:xfrm>
            <a:off x="247975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3724EDB3-83A3-48D0-8EBD-83EDD60901E7}" type="datetime'''''''''''''''''''''''''''''''''''''''6''''''''''''''''''0'''">
              <a:rPr lang="en-US" altLang="en-US" sz="1200"/>
              <a:pPr algn="ctr">
                <a:spcBef>
                  <a:spcPct val="0"/>
                </a:spcBef>
                <a:buNone/>
              </a:pPr>
              <a:t>60</a:t>
            </a:fld>
            <a:endParaRPr lang="en-US" sz="1200" dirty="0">
              <a:sym typeface="+mn-lt"/>
            </a:endParaRPr>
          </a:p>
        </p:txBody>
      </p:sp>
      <p:sp>
        <p:nvSpPr>
          <p:cNvPr id="47" name="Text Placeholder 84">
            <a:extLst>
              <a:ext uri="{FF2B5EF4-FFF2-40B4-BE49-F238E27FC236}">
                <a16:creationId xmlns:a16="http://schemas.microsoft.com/office/drawing/2014/main" id="{F43FE080-9614-9206-E55F-104E5D374227}"/>
              </a:ext>
            </a:extLst>
          </p:cNvPr>
          <p:cNvSpPr>
            <a:spLocks noGrp="1"/>
          </p:cNvSpPr>
          <p:nvPr>
            <p:custDataLst>
              <p:tags r:id="rId23"/>
            </p:custDataLst>
          </p:nvPr>
        </p:nvSpPr>
        <p:spPr bwMode="gray">
          <a:xfrm>
            <a:off x="287980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851C4D20-0460-44A9-85AA-8201BA0D623E}" type="datetime'7''''''0'''''''''''''''''''''''''''''''''''''''''''''''''''''">
              <a:rPr lang="en-US" altLang="en-US" sz="1200"/>
              <a:pPr algn="ctr">
                <a:spcBef>
                  <a:spcPct val="0"/>
                </a:spcBef>
                <a:buNone/>
              </a:pPr>
              <a:t>70</a:t>
            </a:fld>
            <a:endParaRPr lang="en-US" sz="1200" dirty="0">
              <a:sym typeface="+mn-lt"/>
            </a:endParaRPr>
          </a:p>
        </p:txBody>
      </p:sp>
      <p:sp>
        <p:nvSpPr>
          <p:cNvPr id="48" name="Text Placeholder 55">
            <a:extLst>
              <a:ext uri="{FF2B5EF4-FFF2-40B4-BE49-F238E27FC236}">
                <a16:creationId xmlns:a16="http://schemas.microsoft.com/office/drawing/2014/main" id="{56E8A6F3-108B-3818-235E-88D55F67F19D}"/>
              </a:ext>
            </a:extLst>
          </p:cNvPr>
          <p:cNvSpPr>
            <a:spLocks noGrp="1"/>
          </p:cNvSpPr>
          <p:nvPr>
            <p:custDataLst>
              <p:tags r:id="rId24"/>
            </p:custDataLst>
          </p:nvPr>
        </p:nvSpPr>
        <p:spPr bwMode="gray">
          <a:xfrm>
            <a:off x="327985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2817A94E-E141-4DBB-8204-08B1EDE23669}" type="datetime'''''''''''''''''''''''''''''''''8''''''''0'''''''''''''''''">
              <a:rPr lang="en-US" altLang="en-US" sz="1200"/>
              <a:pPr algn="ctr">
                <a:spcBef>
                  <a:spcPct val="0"/>
                </a:spcBef>
                <a:buNone/>
              </a:pPr>
              <a:t>80</a:t>
            </a:fld>
            <a:endParaRPr lang="en-US" sz="1200" dirty="0">
              <a:sym typeface="+mn-lt"/>
            </a:endParaRPr>
          </a:p>
        </p:txBody>
      </p:sp>
      <p:sp>
        <p:nvSpPr>
          <p:cNvPr id="58" name="Text Placeholder 71">
            <a:extLst>
              <a:ext uri="{FF2B5EF4-FFF2-40B4-BE49-F238E27FC236}">
                <a16:creationId xmlns:a16="http://schemas.microsoft.com/office/drawing/2014/main" id="{EDC0C2E7-2270-53B0-9285-9971AEB48DDE}"/>
              </a:ext>
            </a:extLst>
          </p:cNvPr>
          <p:cNvSpPr>
            <a:spLocks noGrp="1"/>
          </p:cNvSpPr>
          <p:nvPr>
            <p:custDataLst>
              <p:tags r:id="rId25"/>
            </p:custDataLst>
          </p:nvPr>
        </p:nvSpPr>
        <p:spPr bwMode="gray">
          <a:xfrm>
            <a:off x="46997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F0090A40-B085-4037-B146-56A4EDDEDE58}" type="datetime'''''''''''''''''''''1''''''''0'''''''''''''''''''''''">
              <a:rPr lang="en-US" altLang="en-US" sz="1200"/>
              <a:pPr algn="ctr">
                <a:spcBef>
                  <a:spcPct val="0"/>
                </a:spcBef>
                <a:buNone/>
              </a:pPr>
              <a:t>10</a:t>
            </a:fld>
            <a:endParaRPr lang="en-US" sz="1200" dirty="0">
              <a:sym typeface="+mn-lt"/>
            </a:endParaRPr>
          </a:p>
        </p:txBody>
      </p:sp>
      <p:sp useBgFill="1">
        <p:nvSpPr>
          <p:cNvPr id="60" name="Freeform 18">
            <a:extLst>
              <a:ext uri="{FF2B5EF4-FFF2-40B4-BE49-F238E27FC236}">
                <a16:creationId xmlns:a16="http://schemas.microsoft.com/office/drawing/2014/main" id="{BBB4D980-E9BD-4CF1-265A-E9920A53C9FA}"/>
              </a:ext>
            </a:extLst>
          </p:cNvPr>
          <p:cNvSpPr/>
          <p:nvPr>
            <p:custDataLst>
              <p:tags r:id="rId26"/>
            </p:custDataLst>
          </p:nvPr>
        </p:nvSpPr>
        <p:spPr bwMode="auto">
          <a:xfrm>
            <a:off x="3451303" y="4191146"/>
            <a:ext cx="96838" cy="146051"/>
          </a:xfrm>
          <a:custGeom>
            <a:avLst/>
            <a:gdLst/>
            <a:ahLst/>
            <a:cxnLst/>
            <a:rect l="0" t="0" r="0" b="0"/>
            <a:pathLst>
              <a:path w="96838" h="146051">
                <a:moveTo>
                  <a:pt x="96837" y="0"/>
                </a:moveTo>
                <a:lnTo>
                  <a:pt x="57150" y="146050"/>
                </a:lnTo>
                <a:lnTo>
                  <a:pt x="0" y="146050"/>
                </a:lnTo>
                <a:lnTo>
                  <a:pt x="39687" y="0"/>
                </a:lnTo>
                <a:close/>
              </a:path>
            </a:pathLst>
          </a:cu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27" charset="0"/>
            </a:endParaRPr>
          </a:p>
        </p:txBody>
      </p:sp>
      <p:sp useBgFill="1">
        <p:nvSpPr>
          <p:cNvPr id="73" name="Text Placeholder 39">
            <a:extLst>
              <a:ext uri="{FF2B5EF4-FFF2-40B4-BE49-F238E27FC236}">
                <a16:creationId xmlns:a16="http://schemas.microsoft.com/office/drawing/2014/main" id="{53CFB8EC-1A5E-5F08-2331-2B4D3FFF2284}"/>
              </a:ext>
            </a:extLst>
          </p:cNvPr>
          <p:cNvSpPr>
            <a:spLocks noGrp="1"/>
          </p:cNvSpPr>
          <p:nvPr>
            <p:custDataLst>
              <p:tags r:id="rId27"/>
            </p:custDataLst>
          </p:nvPr>
        </p:nvSpPr>
        <p:spPr bwMode="gray">
          <a:xfrm>
            <a:off x="1066918" y="3279354"/>
            <a:ext cx="509588" cy="365125"/>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Sunaulo</a:t>
            </a:r>
          </a:p>
          <a:p>
            <a:pPr>
              <a:spcBef>
                <a:spcPct val="0"/>
              </a:spcBef>
              <a:buNone/>
            </a:pPr>
            <a:r>
              <a:rPr lang="en-US" sz="1200" dirty="0">
                <a:sym typeface="+mn-lt"/>
              </a:rPr>
              <a:t>Gulaf</a:t>
            </a:r>
          </a:p>
        </p:txBody>
      </p:sp>
      <p:sp useBgFill="1">
        <p:nvSpPr>
          <p:cNvPr id="74" name="Text Placeholder 195">
            <a:extLst>
              <a:ext uri="{FF2B5EF4-FFF2-40B4-BE49-F238E27FC236}">
                <a16:creationId xmlns:a16="http://schemas.microsoft.com/office/drawing/2014/main" id="{204B7166-6AC6-BFBD-88CF-BD00657D5744}"/>
              </a:ext>
            </a:extLst>
          </p:cNvPr>
          <p:cNvSpPr>
            <a:spLocks noGrp="1"/>
          </p:cNvSpPr>
          <p:nvPr>
            <p:custDataLst>
              <p:tags r:id="rId28"/>
            </p:custDataLst>
          </p:nvPr>
        </p:nvSpPr>
        <p:spPr bwMode="gray">
          <a:xfrm>
            <a:off x="2880434" y="3469628"/>
            <a:ext cx="534988" cy="182563"/>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fld id="{61787CB5-16C0-4E59-8DEE-ACC997619848}" type="datetime'''''Ov''''''''''''''''''ra''''''''''''l'''' ''''''L'''''''''">
              <a:rPr lang="en-US" altLang="en-US" sz="1200"/>
              <a:pPr>
                <a:spcBef>
                  <a:spcPct val="0"/>
                </a:spcBef>
                <a:buNone/>
              </a:pPr>
              <a:t>Ovral L</a:t>
            </a:fld>
            <a:endParaRPr lang="en-US" sz="1200" dirty="0">
              <a:latin typeface="Calibri"/>
              <a:sym typeface="Calibri"/>
            </a:endParaRPr>
          </a:p>
        </p:txBody>
      </p:sp>
      <p:sp useBgFill="1">
        <p:nvSpPr>
          <p:cNvPr id="75" name="Text Placeholder 11">
            <a:extLst>
              <a:ext uri="{FF2B5EF4-FFF2-40B4-BE49-F238E27FC236}">
                <a16:creationId xmlns:a16="http://schemas.microsoft.com/office/drawing/2014/main" id="{530E9353-E02F-9F05-2B0E-6E48F99E228A}"/>
              </a:ext>
            </a:extLst>
          </p:cNvPr>
          <p:cNvSpPr>
            <a:spLocks noGrp="1"/>
          </p:cNvSpPr>
          <p:nvPr>
            <p:custDataLst>
              <p:tags r:id="rId29"/>
            </p:custDataLst>
          </p:nvPr>
        </p:nvSpPr>
        <p:spPr bwMode="gray">
          <a:xfrm>
            <a:off x="2549603" y="3240234"/>
            <a:ext cx="1309688" cy="182563"/>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fld id="{5FB07C53-4077-4236-AC1C-C20EEF16C81E}" type="datetime'U''nw''a''''n''t''e''''d 2''''''''''''''1-''day''''s'''''''''">
              <a:rPr lang="en-US" altLang="en-US" sz="1200"/>
              <a:pPr>
                <a:spcBef>
                  <a:spcPct val="0"/>
                </a:spcBef>
                <a:buNone/>
              </a:pPr>
              <a:t>Unwanted 21-days</a:t>
            </a:fld>
            <a:endParaRPr lang="en-US" sz="1200" dirty="0">
              <a:latin typeface="Calibri"/>
              <a:sym typeface="Calibri"/>
            </a:endParaRPr>
          </a:p>
        </p:txBody>
      </p:sp>
      <p:sp useBgFill="1">
        <p:nvSpPr>
          <p:cNvPr id="88" name="Text Placeholder 10">
            <a:extLst>
              <a:ext uri="{FF2B5EF4-FFF2-40B4-BE49-F238E27FC236}">
                <a16:creationId xmlns:a16="http://schemas.microsoft.com/office/drawing/2014/main" id="{2BF52F59-6893-9A96-6ED7-6B2EF1F86A05}"/>
              </a:ext>
            </a:extLst>
          </p:cNvPr>
          <p:cNvSpPr>
            <a:spLocks noGrp="1"/>
          </p:cNvSpPr>
          <p:nvPr>
            <p:custDataLst>
              <p:tags r:id="rId30"/>
            </p:custDataLst>
          </p:nvPr>
        </p:nvSpPr>
        <p:spPr bwMode="gray">
          <a:xfrm>
            <a:off x="1971793" y="3148953"/>
            <a:ext cx="508000" cy="547688"/>
          </a:xfrm>
          <a:prstGeom prst="rect">
            <a:avLst/>
          </a:prstGeom>
        </p:spPr>
        <p:txBody>
          <a:bodyPr vert="horz" wrap="none" lIns="22225" tIns="0" rIns="22225"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Nil icon </a:t>
            </a:r>
          </a:p>
          <a:p>
            <a:pPr>
              <a:spcBef>
                <a:spcPct val="0"/>
              </a:spcBef>
              <a:buNone/>
            </a:pPr>
            <a:r>
              <a:rPr lang="en-US" sz="1200" dirty="0">
                <a:sym typeface="+mn-lt"/>
              </a:rPr>
              <a:t>White</a:t>
            </a:r>
          </a:p>
        </p:txBody>
      </p:sp>
      <p:pic>
        <p:nvPicPr>
          <p:cNvPr id="90" name="Picture 89" descr="A blue package with white text and flowers on it&#10;&#10;Description automatically generated">
            <a:extLst>
              <a:ext uri="{FF2B5EF4-FFF2-40B4-BE49-F238E27FC236}">
                <a16:creationId xmlns:a16="http://schemas.microsoft.com/office/drawing/2014/main" id="{443F4C29-3124-C807-A144-F236683742FC}"/>
              </a:ext>
            </a:extLst>
          </p:cNvPr>
          <p:cNvPicPr>
            <a:picLocks noChangeAspect="1"/>
          </p:cNvPicPr>
          <p:nvPr/>
        </p:nvPicPr>
        <p:blipFill>
          <a:blip r:embed="rId93"/>
          <a:stretch>
            <a:fillRect/>
          </a:stretch>
        </p:blipFill>
        <p:spPr>
          <a:xfrm rot="16200000">
            <a:off x="1834606" y="3644080"/>
            <a:ext cx="824963" cy="618722"/>
          </a:xfrm>
          <a:prstGeom prst="rect">
            <a:avLst/>
          </a:prstGeom>
        </p:spPr>
      </p:pic>
      <p:pic>
        <p:nvPicPr>
          <p:cNvPr id="92" name="Picture 91" descr="A purple card with yellow text&#10;&#10;Description automatically generated">
            <a:extLst>
              <a:ext uri="{FF2B5EF4-FFF2-40B4-BE49-F238E27FC236}">
                <a16:creationId xmlns:a16="http://schemas.microsoft.com/office/drawing/2014/main" id="{C17BB4C3-AC7E-6C98-017F-DAD479B32098}"/>
              </a:ext>
            </a:extLst>
          </p:cNvPr>
          <p:cNvPicPr>
            <a:picLocks noChangeAspect="1"/>
          </p:cNvPicPr>
          <p:nvPr/>
        </p:nvPicPr>
        <p:blipFill>
          <a:blip r:embed="rId94"/>
          <a:stretch>
            <a:fillRect/>
          </a:stretch>
        </p:blipFill>
        <p:spPr>
          <a:xfrm rot="16200000">
            <a:off x="933832" y="3600769"/>
            <a:ext cx="556121" cy="740959"/>
          </a:xfrm>
          <a:prstGeom prst="rect">
            <a:avLst/>
          </a:prstGeom>
        </p:spPr>
      </p:pic>
      <p:pic>
        <p:nvPicPr>
          <p:cNvPr id="94" name="Picture 93" descr="A green box with a picture on it&#10;&#10;Description automatically generated">
            <a:extLst>
              <a:ext uri="{FF2B5EF4-FFF2-40B4-BE49-F238E27FC236}">
                <a16:creationId xmlns:a16="http://schemas.microsoft.com/office/drawing/2014/main" id="{B154BE00-9D6C-7F60-B265-44C2BE7A610B}"/>
              </a:ext>
            </a:extLst>
          </p:cNvPr>
          <p:cNvPicPr>
            <a:picLocks noChangeAspect="1"/>
          </p:cNvPicPr>
          <p:nvPr/>
        </p:nvPicPr>
        <p:blipFill>
          <a:blip r:embed="rId95"/>
          <a:stretch>
            <a:fillRect/>
          </a:stretch>
        </p:blipFill>
        <p:spPr>
          <a:xfrm>
            <a:off x="2834371" y="3664633"/>
            <a:ext cx="510013" cy="678913"/>
          </a:xfrm>
          <a:prstGeom prst="rect">
            <a:avLst/>
          </a:prstGeom>
        </p:spPr>
      </p:pic>
      <p:sp>
        <p:nvSpPr>
          <p:cNvPr id="95" name="TextBox 94">
            <a:extLst>
              <a:ext uri="{FF2B5EF4-FFF2-40B4-BE49-F238E27FC236}">
                <a16:creationId xmlns:a16="http://schemas.microsoft.com/office/drawing/2014/main" id="{469575C0-9FFA-4E94-0377-46995039CE3F}"/>
              </a:ext>
            </a:extLst>
          </p:cNvPr>
          <p:cNvSpPr txBox="1"/>
          <p:nvPr/>
        </p:nvSpPr>
        <p:spPr>
          <a:xfrm>
            <a:off x="260059" y="4761277"/>
            <a:ext cx="3590885" cy="1200329"/>
          </a:xfrm>
          <a:prstGeom prst="rect">
            <a:avLst/>
          </a:prstGeom>
          <a:noFill/>
        </p:spPr>
        <p:txBody>
          <a:bodyPr wrap="square" rtlCol="0">
            <a:spAutoFit/>
          </a:bodyPr>
          <a:lstStyle/>
          <a:p>
            <a:pPr marL="342900" indent="-342900">
              <a:buAutoNum type="arabicPeriod"/>
            </a:pPr>
            <a:r>
              <a:rPr lang="en-US" dirty="0"/>
              <a:t>All OCPs ( 2</a:t>
            </a:r>
            <a:r>
              <a:rPr lang="en-US" baseline="30000" dirty="0"/>
              <a:t>nd</a:t>
            </a:r>
            <a:r>
              <a:rPr lang="en-US" dirty="0"/>
              <a:t> Gen) are between 30-75 NPR range.</a:t>
            </a:r>
          </a:p>
          <a:p>
            <a:pPr marL="342900" indent="-342900">
              <a:buAutoNum type="arabicPeriod"/>
            </a:pPr>
            <a:r>
              <a:rPr lang="en-US" dirty="0"/>
              <a:t>No Drosperinone/</a:t>
            </a:r>
          </a:p>
          <a:p>
            <a:r>
              <a:rPr lang="en-US" dirty="0"/>
              <a:t>Desogesteral/Low Dose LNG</a:t>
            </a:r>
          </a:p>
        </p:txBody>
      </p:sp>
      <p:sp>
        <p:nvSpPr>
          <p:cNvPr id="97" name="TextBox 96">
            <a:extLst>
              <a:ext uri="{FF2B5EF4-FFF2-40B4-BE49-F238E27FC236}">
                <a16:creationId xmlns:a16="http://schemas.microsoft.com/office/drawing/2014/main" id="{B4C06D81-B111-B670-7099-F28E4FAD60A7}"/>
              </a:ext>
            </a:extLst>
          </p:cNvPr>
          <p:cNvSpPr txBox="1"/>
          <p:nvPr/>
        </p:nvSpPr>
        <p:spPr>
          <a:xfrm>
            <a:off x="8318058" y="2451604"/>
            <a:ext cx="3594265" cy="338554"/>
          </a:xfrm>
          <a:prstGeom prst="rect">
            <a:avLst/>
          </a:prstGeom>
          <a:noFill/>
        </p:spPr>
        <p:txBody>
          <a:bodyPr wrap="square" lIns="45720" rIns="45720" rtlCol="0">
            <a:spAutoFit/>
          </a:bodyPr>
          <a:lstStyle>
            <a:defPPr>
              <a:defRPr lang="en-US"/>
            </a:defPPr>
            <a:lvl1pPr>
              <a:defRPr sz="1600" b="1">
                <a:solidFill>
                  <a:srgbClr val="595959"/>
                </a:solidFill>
              </a:defRPr>
            </a:lvl1pPr>
          </a:lstStyle>
          <a:p>
            <a:r>
              <a:rPr lang="en-US" dirty="0"/>
              <a:t>Condoms</a:t>
            </a:r>
            <a:r>
              <a:rPr lang="en-US" dirty="0">
                <a:latin typeface="+mn-lt"/>
              </a:rPr>
              <a:t> Price Analysis (</a:t>
            </a:r>
            <a:r>
              <a:rPr lang="en-US" dirty="0"/>
              <a:t>NPR 3 Pcs</a:t>
            </a:r>
            <a:r>
              <a:rPr lang="en-US" dirty="0">
                <a:latin typeface="+mn-lt"/>
              </a:rPr>
              <a:t>)</a:t>
            </a:r>
          </a:p>
        </p:txBody>
      </p:sp>
      <p:cxnSp>
        <p:nvCxnSpPr>
          <p:cNvPr id="98" name="Straight Connector 97">
            <a:extLst>
              <a:ext uri="{FF2B5EF4-FFF2-40B4-BE49-F238E27FC236}">
                <a16:creationId xmlns:a16="http://schemas.microsoft.com/office/drawing/2014/main" id="{402946FA-A93D-D883-84D2-14D9CE8B2604}"/>
              </a:ext>
            </a:extLst>
          </p:cNvPr>
          <p:cNvCxnSpPr>
            <a:cxnSpLocks/>
          </p:cNvCxnSpPr>
          <p:nvPr/>
        </p:nvCxnSpPr>
        <p:spPr>
          <a:xfrm>
            <a:off x="8206571" y="2773509"/>
            <a:ext cx="3705227" cy="41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DDFD45E-D9CF-906A-6325-B628431B5027}"/>
              </a:ext>
            </a:extLst>
          </p:cNvPr>
          <p:cNvCxnSpPr/>
          <p:nvPr>
            <p:custDataLst>
              <p:tags r:id="rId31"/>
            </p:custDataLst>
          </p:nvPr>
        </p:nvCxnSpPr>
        <p:spPr bwMode="gray">
          <a:xfrm>
            <a:off x="8606622"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9E99848-9F41-E916-4A6F-81B9EAC64181}"/>
              </a:ext>
            </a:extLst>
          </p:cNvPr>
          <p:cNvCxnSpPr/>
          <p:nvPr>
            <p:custDataLst>
              <p:tags r:id="rId32"/>
            </p:custDataLst>
          </p:nvPr>
        </p:nvCxnSpPr>
        <p:spPr bwMode="gray">
          <a:xfrm>
            <a:off x="9006672"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D6DB6A7-F81A-7C30-7210-D363A14E45F4}"/>
              </a:ext>
            </a:extLst>
          </p:cNvPr>
          <p:cNvCxnSpPr/>
          <p:nvPr>
            <p:custDataLst>
              <p:tags r:id="rId33"/>
            </p:custDataLst>
          </p:nvPr>
        </p:nvCxnSpPr>
        <p:spPr bwMode="gray">
          <a:xfrm>
            <a:off x="9406722"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080D83D-FA11-57CD-7052-75E22AEF2E6C}"/>
              </a:ext>
            </a:extLst>
          </p:cNvPr>
          <p:cNvCxnSpPr/>
          <p:nvPr>
            <p:custDataLst>
              <p:tags r:id="rId34"/>
            </p:custDataLst>
          </p:nvPr>
        </p:nvCxnSpPr>
        <p:spPr bwMode="gray">
          <a:xfrm>
            <a:off x="9816297"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FCE0C2A-0CC8-49F2-89F9-B54DC88F29E0}"/>
              </a:ext>
            </a:extLst>
          </p:cNvPr>
          <p:cNvCxnSpPr/>
          <p:nvPr>
            <p:custDataLst>
              <p:tags r:id="rId35"/>
            </p:custDataLst>
          </p:nvPr>
        </p:nvCxnSpPr>
        <p:spPr bwMode="gray">
          <a:xfrm>
            <a:off x="10216347"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F163758-ADF8-39F2-9D92-E519D8D02B28}"/>
              </a:ext>
            </a:extLst>
          </p:cNvPr>
          <p:cNvCxnSpPr/>
          <p:nvPr>
            <p:custDataLst>
              <p:tags r:id="rId36"/>
            </p:custDataLst>
          </p:nvPr>
        </p:nvCxnSpPr>
        <p:spPr bwMode="gray">
          <a:xfrm>
            <a:off x="10616397"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0AEDD43-4D8D-3E95-664C-E2081A634FA4}"/>
              </a:ext>
            </a:extLst>
          </p:cNvPr>
          <p:cNvCxnSpPr/>
          <p:nvPr>
            <p:custDataLst>
              <p:tags r:id="rId37"/>
            </p:custDataLst>
          </p:nvPr>
        </p:nvCxnSpPr>
        <p:spPr bwMode="gray">
          <a:xfrm>
            <a:off x="11016447"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E771085C-F43B-DA03-2B4D-B56946F35810}"/>
              </a:ext>
            </a:extLst>
          </p:cNvPr>
          <p:cNvCxnSpPr/>
          <p:nvPr>
            <p:custDataLst>
              <p:tags r:id="rId38"/>
            </p:custDataLst>
          </p:nvPr>
        </p:nvCxnSpPr>
        <p:spPr bwMode="gray">
          <a:xfrm>
            <a:off x="11416497"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2BD85FAF-E1A0-275F-E49C-6DADE681A5D3}"/>
              </a:ext>
            </a:extLst>
          </p:cNvPr>
          <p:cNvCxnSpPr/>
          <p:nvPr>
            <p:custDataLst>
              <p:tags r:id="rId39"/>
            </p:custDataLst>
          </p:nvPr>
        </p:nvCxnSpPr>
        <p:spPr bwMode="gray">
          <a:xfrm flipV="1">
            <a:off x="8206572"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0FC627C-2FA2-7C77-1D17-E5A0A3367F3A}"/>
              </a:ext>
            </a:extLst>
          </p:cNvPr>
          <p:cNvCxnSpPr/>
          <p:nvPr>
            <p:custDataLst>
              <p:tags r:id="rId40"/>
            </p:custDataLst>
          </p:nvPr>
        </p:nvCxnSpPr>
        <p:spPr bwMode="gray">
          <a:xfrm flipV="1">
            <a:off x="9816297"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F1EB2EB-783D-3551-7B36-20E39525D330}"/>
              </a:ext>
            </a:extLst>
          </p:cNvPr>
          <p:cNvCxnSpPr/>
          <p:nvPr>
            <p:custDataLst>
              <p:tags r:id="rId41"/>
            </p:custDataLst>
          </p:nvPr>
        </p:nvCxnSpPr>
        <p:spPr bwMode="gray">
          <a:xfrm flipV="1">
            <a:off x="11416497"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4FEBFC2-C659-ED9D-0148-44115652A0CA}"/>
              </a:ext>
            </a:extLst>
          </p:cNvPr>
          <p:cNvCxnSpPr/>
          <p:nvPr>
            <p:custDataLst>
              <p:tags r:id="rId42"/>
            </p:custDataLst>
          </p:nvPr>
        </p:nvCxnSpPr>
        <p:spPr bwMode="gray">
          <a:xfrm flipV="1">
            <a:off x="11016447"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150CF62C-5BE4-9B8D-A2BB-AD4017CD832F}"/>
              </a:ext>
            </a:extLst>
          </p:cNvPr>
          <p:cNvCxnSpPr/>
          <p:nvPr>
            <p:custDataLst>
              <p:tags r:id="rId43"/>
            </p:custDataLst>
          </p:nvPr>
        </p:nvCxnSpPr>
        <p:spPr bwMode="gray">
          <a:xfrm flipV="1">
            <a:off x="10616397"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1B301F0-A80D-223A-3EC3-35C6DBC82B3E}"/>
              </a:ext>
            </a:extLst>
          </p:cNvPr>
          <p:cNvCxnSpPr/>
          <p:nvPr>
            <p:custDataLst>
              <p:tags r:id="rId44"/>
            </p:custDataLst>
          </p:nvPr>
        </p:nvCxnSpPr>
        <p:spPr bwMode="gray">
          <a:xfrm flipV="1">
            <a:off x="10216347"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907F838-F569-07C8-276E-2592965D89C2}"/>
              </a:ext>
            </a:extLst>
          </p:cNvPr>
          <p:cNvCxnSpPr/>
          <p:nvPr>
            <p:custDataLst>
              <p:tags r:id="rId45"/>
            </p:custDataLst>
          </p:nvPr>
        </p:nvCxnSpPr>
        <p:spPr bwMode="gray">
          <a:xfrm flipV="1">
            <a:off x="9406722"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A6B20A2F-D819-E7B7-8432-B28BD1BB3F96}"/>
              </a:ext>
            </a:extLst>
          </p:cNvPr>
          <p:cNvCxnSpPr/>
          <p:nvPr>
            <p:custDataLst>
              <p:tags r:id="rId46"/>
            </p:custDataLst>
          </p:nvPr>
        </p:nvCxnSpPr>
        <p:spPr bwMode="gray">
          <a:xfrm flipV="1">
            <a:off x="9006672"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4BB5DA0-07B8-6EB3-2BA3-D4004A8925A1}"/>
              </a:ext>
            </a:extLst>
          </p:cNvPr>
          <p:cNvCxnSpPr/>
          <p:nvPr>
            <p:custDataLst>
              <p:tags r:id="rId47"/>
            </p:custDataLst>
          </p:nvPr>
        </p:nvCxnSpPr>
        <p:spPr bwMode="gray">
          <a:xfrm flipV="1">
            <a:off x="8606622"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6" name="Text Placeholder 11">
            <a:extLst>
              <a:ext uri="{FF2B5EF4-FFF2-40B4-BE49-F238E27FC236}">
                <a16:creationId xmlns:a16="http://schemas.microsoft.com/office/drawing/2014/main" id="{C9A136AB-F1D4-4B8A-60C0-3D1E0ECC4585}"/>
              </a:ext>
            </a:extLst>
          </p:cNvPr>
          <p:cNvSpPr>
            <a:spLocks noGrp="1"/>
          </p:cNvSpPr>
          <p:nvPr>
            <p:custDataLst>
              <p:tags r:id="rId48"/>
            </p:custDataLst>
          </p:nvPr>
        </p:nvSpPr>
        <p:spPr bwMode="gray">
          <a:xfrm>
            <a:off x="8922535"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50</a:t>
            </a:r>
            <a:endParaRPr lang="en-US" sz="1200" dirty="0">
              <a:sym typeface="+mn-lt"/>
            </a:endParaRPr>
          </a:p>
        </p:txBody>
      </p:sp>
      <p:sp>
        <p:nvSpPr>
          <p:cNvPr id="117" name="Text Placeholder 72">
            <a:extLst>
              <a:ext uri="{FF2B5EF4-FFF2-40B4-BE49-F238E27FC236}">
                <a16:creationId xmlns:a16="http://schemas.microsoft.com/office/drawing/2014/main" id="{B262D4B9-4953-9AFA-D658-3067B8AF50BC}"/>
              </a:ext>
            </a:extLst>
          </p:cNvPr>
          <p:cNvSpPr>
            <a:spLocks noGrp="1"/>
          </p:cNvSpPr>
          <p:nvPr>
            <p:custDataLst>
              <p:tags r:id="rId49"/>
            </p:custDataLst>
          </p:nvPr>
        </p:nvSpPr>
        <p:spPr bwMode="gray">
          <a:xfrm>
            <a:off x="9322585"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75</a:t>
            </a:r>
            <a:endParaRPr lang="en-US" sz="1200" dirty="0">
              <a:sym typeface="+mn-lt"/>
            </a:endParaRPr>
          </a:p>
        </p:txBody>
      </p:sp>
      <p:sp>
        <p:nvSpPr>
          <p:cNvPr id="118" name="Text Placeholder 24">
            <a:extLst>
              <a:ext uri="{FF2B5EF4-FFF2-40B4-BE49-F238E27FC236}">
                <a16:creationId xmlns:a16="http://schemas.microsoft.com/office/drawing/2014/main" id="{6CD2A2A9-EA5E-1A5A-4FA4-D2C506B282BF}"/>
              </a:ext>
            </a:extLst>
          </p:cNvPr>
          <p:cNvSpPr>
            <a:spLocks noGrp="1"/>
          </p:cNvSpPr>
          <p:nvPr>
            <p:custDataLst>
              <p:tags r:id="rId50"/>
            </p:custDataLst>
          </p:nvPr>
        </p:nvSpPr>
        <p:spPr bwMode="gray">
          <a:xfrm>
            <a:off x="9732160"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sz="1200" dirty="0">
                <a:sym typeface="+mn-lt"/>
              </a:rPr>
              <a:t>100</a:t>
            </a:r>
          </a:p>
        </p:txBody>
      </p:sp>
      <p:sp>
        <p:nvSpPr>
          <p:cNvPr id="119" name="Text Placeholder 73">
            <a:extLst>
              <a:ext uri="{FF2B5EF4-FFF2-40B4-BE49-F238E27FC236}">
                <a16:creationId xmlns:a16="http://schemas.microsoft.com/office/drawing/2014/main" id="{E10B05D2-3D65-5A25-15FE-45C668DE9789}"/>
              </a:ext>
            </a:extLst>
          </p:cNvPr>
          <p:cNvSpPr>
            <a:spLocks noGrp="1"/>
          </p:cNvSpPr>
          <p:nvPr>
            <p:custDataLst>
              <p:tags r:id="rId51"/>
            </p:custDataLst>
          </p:nvPr>
        </p:nvSpPr>
        <p:spPr bwMode="gray">
          <a:xfrm>
            <a:off x="10132210"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110</a:t>
            </a:r>
            <a:endParaRPr lang="en-US" sz="1200" dirty="0">
              <a:sym typeface="+mn-lt"/>
            </a:endParaRPr>
          </a:p>
        </p:txBody>
      </p:sp>
      <p:sp>
        <p:nvSpPr>
          <p:cNvPr id="120" name="Text Placeholder 34">
            <a:extLst>
              <a:ext uri="{FF2B5EF4-FFF2-40B4-BE49-F238E27FC236}">
                <a16:creationId xmlns:a16="http://schemas.microsoft.com/office/drawing/2014/main" id="{4A81725D-2DFC-4BFA-5B0B-5B734EBF0AC5}"/>
              </a:ext>
            </a:extLst>
          </p:cNvPr>
          <p:cNvSpPr>
            <a:spLocks noGrp="1"/>
          </p:cNvSpPr>
          <p:nvPr>
            <p:custDataLst>
              <p:tags r:id="rId52"/>
            </p:custDataLst>
          </p:nvPr>
        </p:nvSpPr>
        <p:spPr bwMode="gray">
          <a:xfrm>
            <a:off x="10532260"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120</a:t>
            </a:r>
            <a:endParaRPr lang="en-US" sz="1200" dirty="0">
              <a:sym typeface="+mn-lt"/>
            </a:endParaRPr>
          </a:p>
        </p:txBody>
      </p:sp>
      <p:sp>
        <p:nvSpPr>
          <p:cNvPr id="121" name="Text Placeholder 84">
            <a:extLst>
              <a:ext uri="{FF2B5EF4-FFF2-40B4-BE49-F238E27FC236}">
                <a16:creationId xmlns:a16="http://schemas.microsoft.com/office/drawing/2014/main" id="{BEF4B340-4007-F7DF-608D-75BD17DBD2D5}"/>
              </a:ext>
            </a:extLst>
          </p:cNvPr>
          <p:cNvSpPr>
            <a:spLocks noGrp="1"/>
          </p:cNvSpPr>
          <p:nvPr>
            <p:custDataLst>
              <p:tags r:id="rId53"/>
            </p:custDataLst>
          </p:nvPr>
        </p:nvSpPr>
        <p:spPr bwMode="gray">
          <a:xfrm>
            <a:off x="10932310"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130</a:t>
            </a:r>
            <a:endParaRPr lang="en-US" sz="1200" dirty="0">
              <a:sym typeface="+mn-lt"/>
            </a:endParaRPr>
          </a:p>
        </p:txBody>
      </p:sp>
      <p:sp>
        <p:nvSpPr>
          <p:cNvPr id="122" name="Text Placeholder 55">
            <a:extLst>
              <a:ext uri="{FF2B5EF4-FFF2-40B4-BE49-F238E27FC236}">
                <a16:creationId xmlns:a16="http://schemas.microsoft.com/office/drawing/2014/main" id="{3A7E7D50-0774-77F5-63C1-393A5F94E82E}"/>
              </a:ext>
            </a:extLst>
          </p:cNvPr>
          <p:cNvSpPr>
            <a:spLocks noGrp="1"/>
          </p:cNvSpPr>
          <p:nvPr>
            <p:custDataLst>
              <p:tags r:id="rId54"/>
            </p:custDataLst>
          </p:nvPr>
        </p:nvSpPr>
        <p:spPr bwMode="gray">
          <a:xfrm>
            <a:off x="11332360"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altLang="en-US" sz="1200" dirty="0"/>
              <a:t>150</a:t>
            </a:r>
            <a:endParaRPr lang="en-US" sz="1200" dirty="0">
              <a:sym typeface="+mn-lt"/>
            </a:endParaRPr>
          </a:p>
        </p:txBody>
      </p:sp>
      <p:sp>
        <p:nvSpPr>
          <p:cNvPr id="123" name="Text Placeholder 43">
            <a:extLst>
              <a:ext uri="{FF2B5EF4-FFF2-40B4-BE49-F238E27FC236}">
                <a16:creationId xmlns:a16="http://schemas.microsoft.com/office/drawing/2014/main" id="{661FC45E-D0D9-DA0C-1F01-DD970564182C}"/>
              </a:ext>
            </a:extLst>
          </p:cNvPr>
          <p:cNvSpPr>
            <a:spLocks noGrp="1"/>
          </p:cNvSpPr>
          <p:nvPr>
            <p:custDataLst>
              <p:tags r:id="rId55"/>
            </p:custDataLst>
          </p:nvPr>
        </p:nvSpPr>
        <p:spPr bwMode="gray">
          <a:xfrm>
            <a:off x="8165297" y="4394346"/>
            <a:ext cx="84138"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spcAft>
                <a:spcPct val="0"/>
              </a:spcAft>
              <a:buNone/>
            </a:pPr>
            <a:r>
              <a:rPr lang="en-US" sz="1200" dirty="0">
                <a:sym typeface="+mn-lt"/>
              </a:rPr>
              <a:t>0</a:t>
            </a:r>
          </a:p>
        </p:txBody>
      </p:sp>
      <p:sp>
        <p:nvSpPr>
          <p:cNvPr id="124" name="Text Placeholder 71">
            <a:extLst>
              <a:ext uri="{FF2B5EF4-FFF2-40B4-BE49-F238E27FC236}">
                <a16:creationId xmlns:a16="http://schemas.microsoft.com/office/drawing/2014/main" id="{1656880A-1530-3EEA-3BEE-85E76D1F198F}"/>
              </a:ext>
            </a:extLst>
          </p:cNvPr>
          <p:cNvSpPr>
            <a:spLocks noGrp="1"/>
          </p:cNvSpPr>
          <p:nvPr>
            <p:custDataLst>
              <p:tags r:id="rId56"/>
            </p:custDataLst>
          </p:nvPr>
        </p:nvSpPr>
        <p:spPr bwMode="gray">
          <a:xfrm>
            <a:off x="8522485"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r>
              <a:rPr lang="en-US" sz="1200" dirty="0">
                <a:sym typeface="+mn-lt"/>
              </a:rPr>
              <a:t>30</a:t>
            </a:r>
          </a:p>
        </p:txBody>
      </p:sp>
      <p:sp useBgFill="1">
        <p:nvSpPr>
          <p:cNvPr id="125" name="Freeform 18">
            <a:extLst>
              <a:ext uri="{FF2B5EF4-FFF2-40B4-BE49-F238E27FC236}">
                <a16:creationId xmlns:a16="http://schemas.microsoft.com/office/drawing/2014/main" id="{38EBE041-0201-252D-17DC-42F3A434B805}"/>
              </a:ext>
            </a:extLst>
          </p:cNvPr>
          <p:cNvSpPr/>
          <p:nvPr>
            <p:custDataLst>
              <p:tags r:id="rId57"/>
            </p:custDataLst>
          </p:nvPr>
        </p:nvSpPr>
        <p:spPr bwMode="auto">
          <a:xfrm>
            <a:off x="11503810" y="4191146"/>
            <a:ext cx="96838" cy="146051"/>
          </a:xfrm>
          <a:custGeom>
            <a:avLst/>
            <a:gdLst/>
            <a:ahLst/>
            <a:cxnLst/>
            <a:rect l="0" t="0" r="0" b="0"/>
            <a:pathLst>
              <a:path w="96838" h="146051">
                <a:moveTo>
                  <a:pt x="96837" y="0"/>
                </a:moveTo>
                <a:lnTo>
                  <a:pt x="57150" y="146050"/>
                </a:lnTo>
                <a:lnTo>
                  <a:pt x="0" y="146050"/>
                </a:lnTo>
                <a:lnTo>
                  <a:pt x="39687" y="0"/>
                </a:lnTo>
                <a:close/>
              </a:path>
            </a:pathLst>
          </a:cu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27" charset="0"/>
            </a:endParaRPr>
          </a:p>
        </p:txBody>
      </p:sp>
      <p:sp useBgFill="1">
        <p:nvSpPr>
          <p:cNvPr id="126" name="Text Placeholder 39">
            <a:extLst>
              <a:ext uri="{FF2B5EF4-FFF2-40B4-BE49-F238E27FC236}">
                <a16:creationId xmlns:a16="http://schemas.microsoft.com/office/drawing/2014/main" id="{BAD28AE3-D9A5-C46D-7142-2C55A0062A28}"/>
              </a:ext>
            </a:extLst>
          </p:cNvPr>
          <p:cNvSpPr>
            <a:spLocks noGrp="1"/>
          </p:cNvSpPr>
          <p:nvPr>
            <p:custDataLst>
              <p:tags r:id="rId58"/>
            </p:custDataLst>
          </p:nvPr>
        </p:nvSpPr>
        <p:spPr bwMode="gray">
          <a:xfrm>
            <a:off x="8267691" y="2921528"/>
            <a:ext cx="509588" cy="365125"/>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Dhall</a:t>
            </a:r>
          </a:p>
          <a:p>
            <a:pPr>
              <a:spcBef>
                <a:spcPct val="0"/>
              </a:spcBef>
              <a:buNone/>
            </a:pPr>
            <a:r>
              <a:rPr lang="en-US" sz="1200" dirty="0">
                <a:sym typeface="+mn-lt"/>
              </a:rPr>
              <a:t>Jodi</a:t>
            </a:r>
          </a:p>
        </p:txBody>
      </p:sp>
      <p:sp useBgFill="1">
        <p:nvSpPr>
          <p:cNvPr id="127" name="Text Placeholder 195">
            <a:extLst>
              <a:ext uri="{FF2B5EF4-FFF2-40B4-BE49-F238E27FC236}">
                <a16:creationId xmlns:a16="http://schemas.microsoft.com/office/drawing/2014/main" id="{038C7365-2F76-13FE-33FF-074DE3791ACA}"/>
              </a:ext>
            </a:extLst>
          </p:cNvPr>
          <p:cNvSpPr>
            <a:spLocks noGrp="1"/>
          </p:cNvSpPr>
          <p:nvPr>
            <p:custDataLst>
              <p:tags r:id="rId59"/>
            </p:custDataLst>
          </p:nvPr>
        </p:nvSpPr>
        <p:spPr bwMode="gray">
          <a:xfrm>
            <a:off x="11215698" y="3850271"/>
            <a:ext cx="534988" cy="182563"/>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latin typeface="Calibri"/>
                <a:sym typeface="Calibri"/>
              </a:rPr>
              <a:t>Durex,</a:t>
            </a:r>
          </a:p>
          <a:p>
            <a:pPr>
              <a:spcBef>
                <a:spcPct val="0"/>
              </a:spcBef>
              <a:buNone/>
            </a:pPr>
            <a:r>
              <a:rPr lang="en-US" sz="1200" dirty="0">
                <a:latin typeface="Calibri"/>
                <a:sym typeface="Calibri"/>
              </a:rPr>
              <a:t>Okamoto,</a:t>
            </a:r>
          </a:p>
          <a:p>
            <a:pPr>
              <a:spcBef>
                <a:spcPct val="0"/>
              </a:spcBef>
              <a:buNone/>
            </a:pPr>
            <a:r>
              <a:rPr lang="en-US" sz="1200" dirty="0">
                <a:latin typeface="Calibri"/>
                <a:sym typeface="Calibri"/>
              </a:rPr>
              <a:t>Unidos</a:t>
            </a:r>
          </a:p>
        </p:txBody>
      </p:sp>
      <p:sp useBgFill="1">
        <p:nvSpPr>
          <p:cNvPr id="128" name="Text Placeholder 11">
            <a:extLst>
              <a:ext uri="{FF2B5EF4-FFF2-40B4-BE49-F238E27FC236}">
                <a16:creationId xmlns:a16="http://schemas.microsoft.com/office/drawing/2014/main" id="{DC64C35E-C6A4-B894-0AA4-4F60CCC208E1}"/>
              </a:ext>
            </a:extLst>
          </p:cNvPr>
          <p:cNvSpPr>
            <a:spLocks noGrp="1"/>
          </p:cNvSpPr>
          <p:nvPr>
            <p:custDataLst>
              <p:tags r:id="rId60"/>
            </p:custDataLst>
          </p:nvPr>
        </p:nvSpPr>
        <p:spPr bwMode="gray">
          <a:xfrm>
            <a:off x="9603049" y="3415947"/>
            <a:ext cx="898606" cy="186886"/>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latin typeface="Calibri"/>
                <a:sym typeface="Calibri"/>
              </a:rPr>
              <a:t>Man force</a:t>
            </a:r>
          </a:p>
        </p:txBody>
      </p:sp>
      <p:sp useBgFill="1">
        <p:nvSpPr>
          <p:cNvPr id="129" name="Text Placeholder 10">
            <a:extLst>
              <a:ext uri="{FF2B5EF4-FFF2-40B4-BE49-F238E27FC236}">
                <a16:creationId xmlns:a16="http://schemas.microsoft.com/office/drawing/2014/main" id="{F98AA7AD-FDF6-02A9-C8ED-889280D8CC12}"/>
              </a:ext>
            </a:extLst>
          </p:cNvPr>
          <p:cNvSpPr>
            <a:spLocks noGrp="1"/>
          </p:cNvSpPr>
          <p:nvPr>
            <p:custDataLst>
              <p:tags r:id="rId61"/>
            </p:custDataLst>
          </p:nvPr>
        </p:nvSpPr>
        <p:spPr bwMode="gray">
          <a:xfrm>
            <a:off x="8654139" y="3181853"/>
            <a:ext cx="508000" cy="547688"/>
          </a:xfrm>
          <a:prstGeom prst="rect">
            <a:avLst/>
          </a:prstGeom>
        </p:spPr>
        <p:txBody>
          <a:bodyPr vert="horz" wrap="none" lIns="22225" tIns="0" rIns="22225"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Panther</a:t>
            </a:r>
          </a:p>
          <a:p>
            <a:pPr>
              <a:spcBef>
                <a:spcPct val="0"/>
              </a:spcBef>
              <a:buNone/>
            </a:pPr>
            <a:r>
              <a:rPr lang="en-US" sz="1200" dirty="0">
                <a:sym typeface="+mn-lt"/>
              </a:rPr>
              <a:t>Cheap</a:t>
            </a:r>
          </a:p>
          <a:p>
            <a:pPr>
              <a:spcBef>
                <a:spcPct val="0"/>
              </a:spcBef>
              <a:buNone/>
            </a:pPr>
            <a:r>
              <a:rPr lang="en-US" sz="1200" dirty="0">
                <a:sym typeface="+mn-lt"/>
              </a:rPr>
              <a:t> Indian Imports</a:t>
            </a:r>
          </a:p>
        </p:txBody>
      </p:sp>
      <p:sp>
        <p:nvSpPr>
          <p:cNvPr id="133" name="TextBox 132">
            <a:extLst>
              <a:ext uri="{FF2B5EF4-FFF2-40B4-BE49-F238E27FC236}">
                <a16:creationId xmlns:a16="http://schemas.microsoft.com/office/drawing/2014/main" id="{0996BE38-5A2B-13CC-F106-D1FFEC28146C}"/>
              </a:ext>
            </a:extLst>
          </p:cNvPr>
          <p:cNvSpPr txBox="1"/>
          <p:nvPr/>
        </p:nvSpPr>
        <p:spPr>
          <a:xfrm>
            <a:off x="8267692" y="4709729"/>
            <a:ext cx="3590884" cy="1200329"/>
          </a:xfrm>
          <a:prstGeom prst="rect">
            <a:avLst/>
          </a:prstGeom>
          <a:noFill/>
        </p:spPr>
        <p:txBody>
          <a:bodyPr wrap="square" rtlCol="0">
            <a:spAutoFit/>
          </a:bodyPr>
          <a:lstStyle/>
          <a:p>
            <a:pPr marL="342900" indent="-342900">
              <a:buAutoNum type="arabicPeriod"/>
            </a:pPr>
            <a:r>
              <a:rPr lang="en-US" dirty="0"/>
              <a:t>Plain SMO+ Repackaged India Imports: NPR 30-50</a:t>
            </a:r>
          </a:p>
          <a:p>
            <a:pPr marL="342900" indent="-342900">
              <a:buAutoNum type="arabicPeriod"/>
            </a:pPr>
            <a:r>
              <a:rPr lang="en-US" dirty="0"/>
              <a:t>Enhanced; NPR 100</a:t>
            </a:r>
          </a:p>
          <a:p>
            <a:pPr marL="342900" indent="-342900">
              <a:buAutoNum type="arabicPeriod"/>
            </a:pPr>
            <a:r>
              <a:rPr lang="en-US" dirty="0"/>
              <a:t>Imported: NPR 150.</a:t>
            </a:r>
          </a:p>
        </p:txBody>
      </p:sp>
      <p:sp>
        <p:nvSpPr>
          <p:cNvPr id="134" name="TextBox 133">
            <a:extLst>
              <a:ext uri="{FF2B5EF4-FFF2-40B4-BE49-F238E27FC236}">
                <a16:creationId xmlns:a16="http://schemas.microsoft.com/office/drawing/2014/main" id="{C3FC33F3-0836-88E2-EC54-B6DBD2D5D127}"/>
              </a:ext>
            </a:extLst>
          </p:cNvPr>
          <p:cNvSpPr txBox="1"/>
          <p:nvPr/>
        </p:nvSpPr>
        <p:spPr>
          <a:xfrm>
            <a:off x="4515878" y="2485031"/>
            <a:ext cx="2986659" cy="338554"/>
          </a:xfrm>
          <a:prstGeom prst="rect">
            <a:avLst/>
          </a:prstGeom>
          <a:noFill/>
        </p:spPr>
        <p:txBody>
          <a:bodyPr wrap="square" lIns="45720" rIns="45720" rtlCol="0">
            <a:spAutoFit/>
          </a:bodyPr>
          <a:lstStyle>
            <a:defPPr>
              <a:defRPr lang="en-US"/>
            </a:defPPr>
            <a:lvl1pPr>
              <a:defRPr sz="1600" b="1">
                <a:solidFill>
                  <a:srgbClr val="595959"/>
                </a:solidFill>
              </a:defRPr>
            </a:lvl1pPr>
          </a:lstStyle>
          <a:p>
            <a:r>
              <a:rPr lang="en-US" dirty="0"/>
              <a:t>ECP </a:t>
            </a:r>
            <a:r>
              <a:rPr lang="en-US" dirty="0">
                <a:latin typeface="+mn-lt"/>
              </a:rPr>
              <a:t>Price Analysis (</a:t>
            </a:r>
            <a:r>
              <a:rPr lang="en-US" dirty="0"/>
              <a:t>NPR</a:t>
            </a:r>
            <a:r>
              <a:rPr lang="en-US" dirty="0">
                <a:latin typeface="+mn-lt"/>
              </a:rPr>
              <a:t> per cycle)</a:t>
            </a:r>
          </a:p>
        </p:txBody>
      </p:sp>
      <p:cxnSp>
        <p:nvCxnSpPr>
          <p:cNvPr id="135" name="Straight Connector 134">
            <a:extLst>
              <a:ext uri="{FF2B5EF4-FFF2-40B4-BE49-F238E27FC236}">
                <a16:creationId xmlns:a16="http://schemas.microsoft.com/office/drawing/2014/main" id="{73EC45FA-742E-F04A-B92D-B2835DA5EEA4}"/>
              </a:ext>
            </a:extLst>
          </p:cNvPr>
          <p:cNvCxnSpPr>
            <a:cxnSpLocks/>
          </p:cNvCxnSpPr>
          <p:nvPr/>
        </p:nvCxnSpPr>
        <p:spPr>
          <a:xfrm>
            <a:off x="4156879" y="2773509"/>
            <a:ext cx="3705227" cy="41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AFCA2C89-2D10-2B9D-7372-1329374C7E6B}"/>
              </a:ext>
            </a:extLst>
          </p:cNvPr>
          <p:cNvCxnSpPr/>
          <p:nvPr>
            <p:custDataLst>
              <p:tags r:id="rId62"/>
            </p:custDataLst>
          </p:nvPr>
        </p:nvCxnSpPr>
        <p:spPr bwMode="gray">
          <a:xfrm>
            <a:off x="455693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DB9B102-2AEF-9C79-7E86-09C2B9A1298A}"/>
              </a:ext>
            </a:extLst>
          </p:cNvPr>
          <p:cNvCxnSpPr/>
          <p:nvPr>
            <p:custDataLst>
              <p:tags r:id="rId63"/>
            </p:custDataLst>
          </p:nvPr>
        </p:nvCxnSpPr>
        <p:spPr bwMode="gray">
          <a:xfrm>
            <a:off x="495698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B1F931F5-2EA6-BFF9-0740-3477C49B50B2}"/>
              </a:ext>
            </a:extLst>
          </p:cNvPr>
          <p:cNvCxnSpPr/>
          <p:nvPr>
            <p:custDataLst>
              <p:tags r:id="rId64"/>
            </p:custDataLst>
          </p:nvPr>
        </p:nvCxnSpPr>
        <p:spPr bwMode="gray">
          <a:xfrm>
            <a:off x="5357030"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A88997D6-C8EC-C687-B68F-D7D302E2307F}"/>
              </a:ext>
            </a:extLst>
          </p:cNvPr>
          <p:cNvCxnSpPr/>
          <p:nvPr>
            <p:custDataLst>
              <p:tags r:id="rId65"/>
            </p:custDataLst>
          </p:nvPr>
        </p:nvCxnSpPr>
        <p:spPr bwMode="gray">
          <a:xfrm>
            <a:off x="576660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4D4AF6D-AD23-451F-D4C0-3C87C59FA058}"/>
              </a:ext>
            </a:extLst>
          </p:cNvPr>
          <p:cNvCxnSpPr/>
          <p:nvPr>
            <p:custDataLst>
              <p:tags r:id="rId66"/>
            </p:custDataLst>
          </p:nvPr>
        </p:nvCxnSpPr>
        <p:spPr bwMode="gray">
          <a:xfrm>
            <a:off x="616665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68DB24C-C12B-84A9-6BD1-F1808BF7012B}"/>
              </a:ext>
            </a:extLst>
          </p:cNvPr>
          <p:cNvCxnSpPr/>
          <p:nvPr>
            <p:custDataLst>
              <p:tags r:id="rId67"/>
            </p:custDataLst>
          </p:nvPr>
        </p:nvCxnSpPr>
        <p:spPr bwMode="gray">
          <a:xfrm>
            <a:off x="656670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DE4023F-4FAE-5EA7-7B77-2EF35DF2FA75}"/>
              </a:ext>
            </a:extLst>
          </p:cNvPr>
          <p:cNvCxnSpPr/>
          <p:nvPr>
            <p:custDataLst>
              <p:tags r:id="rId68"/>
            </p:custDataLst>
          </p:nvPr>
        </p:nvCxnSpPr>
        <p:spPr bwMode="gray">
          <a:xfrm>
            <a:off x="696675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F0BD000-A716-226B-3DCB-154FD1178CAC}"/>
              </a:ext>
            </a:extLst>
          </p:cNvPr>
          <p:cNvCxnSpPr/>
          <p:nvPr>
            <p:custDataLst>
              <p:tags r:id="rId69"/>
            </p:custDataLst>
          </p:nvPr>
        </p:nvCxnSpPr>
        <p:spPr bwMode="gray">
          <a:xfrm>
            <a:off x="7366805" y="3102121"/>
            <a:ext cx="0" cy="1152525"/>
          </a:xfrm>
          <a:prstGeom prst="line">
            <a:avLst/>
          </a:prstGeom>
          <a:ln w="3175">
            <a:solidFill>
              <a:srgbClr val="DFE5EF"/>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D1C008B-251D-679A-86B2-5B1D7F1CC843}"/>
              </a:ext>
            </a:extLst>
          </p:cNvPr>
          <p:cNvCxnSpPr/>
          <p:nvPr>
            <p:custDataLst>
              <p:tags r:id="rId70"/>
            </p:custDataLst>
          </p:nvPr>
        </p:nvCxnSpPr>
        <p:spPr bwMode="gray">
          <a:xfrm flipV="1">
            <a:off x="415688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F0D9F80-A190-2FA5-F9E7-1C8359E58F5E}"/>
              </a:ext>
            </a:extLst>
          </p:cNvPr>
          <p:cNvCxnSpPr/>
          <p:nvPr>
            <p:custDataLst>
              <p:tags r:id="rId71"/>
            </p:custDataLst>
          </p:nvPr>
        </p:nvCxnSpPr>
        <p:spPr bwMode="gray">
          <a:xfrm flipV="1">
            <a:off x="576660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24B22F-4AA5-F7A6-A428-E7529D06404C}"/>
              </a:ext>
            </a:extLst>
          </p:cNvPr>
          <p:cNvCxnSpPr/>
          <p:nvPr>
            <p:custDataLst>
              <p:tags r:id="rId72"/>
            </p:custDataLst>
          </p:nvPr>
        </p:nvCxnSpPr>
        <p:spPr bwMode="gray">
          <a:xfrm flipV="1">
            <a:off x="736680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995B26F6-B5E8-F6F1-FE58-B6D42CA2DDB1}"/>
              </a:ext>
            </a:extLst>
          </p:cNvPr>
          <p:cNvCxnSpPr/>
          <p:nvPr>
            <p:custDataLst>
              <p:tags r:id="rId73"/>
            </p:custDataLst>
          </p:nvPr>
        </p:nvCxnSpPr>
        <p:spPr bwMode="gray">
          <a:xfrm flipV="1">
            <a:off x="696675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891FC66-2FD5-F625-9AED-085055053769}"/>
              </a:ext>
            </a:extLst>
          </p:cNvPr>
          <p:cNvCxnSpPr/>
          <p:nvPr>
            <p:custDataLst>
              <p:tags r:id="rId74"/>
            </p:custDataLst>
          </p:nvPr>
        </p:nvCxnSpPr>
        <p:spPr bwMode="gray">
          <a:xfrm flipV="1">
            <a:off x="656670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CEEA656-50CF-DF6C-F43C-283A037D4FCE}"/>
              </a:ext>
            </a:extLst>
          </p:cNvPr>
          <p:cNvCxnSpPr/>
          <p:nvPr>
            <p:custDataLst>
              <p:tags r:id="rId75"/>
            </p:custDataLst>
          </p:nvPr>
        </p:nvCxnSpPr>
        <p:spPr bwMode="gray">
          <a:xfrm flipV="1">
            <a:off x="6166655"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CF30C44-E8F6-2F6D-EEBE-CA692C4D1664}"/>
              </a:ext>
            </a:extLst>
          </p:cNvPr>
          <p:cNvCxnSpPr/>
          <p:nvPr>
            <p:custDataLst>
              <p:tags r:id="rId76"/>
            </p:custDataLst>
          </p:nvPr>
        </p:nvCxnSpPr>
        <p:spPr bwMode="gray">
          <a:xfrm flipV="1">
            <a:off x="535703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296D783A-641A-2C34-D20E-796AAC6D66D9}"/>
              </a:ext>
            </a:extLst>
          </p:cNvPr>
          <p:cNvCxnSpPr/>
          <p:nvPr>
            <p:custDataLst>
              <p:tags r:id="rId77"/>
            </p:custDataLst>
          </p:nvPr>
        </p:nvCxnSpPr>
        <p:spPr bwMode="gray">
          <a:xfrm flipV="1">
            <a:off x="495698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4674958C-1EAF-6B1C-F15D-9CB5B62600B1}"/>
              </a:ext>
            </a:extLst>
          </p:cNvPr>
          <p:cNvCxnSpPr/>
          <p:nvPr>
            <p:custDataLst>
              <p:tags r:id="rId78"/>
            </p:custDataLst>
          </p:nvPr>
        </p:nvCxnSpPr>
        <p:spPr bwMode="gray">
          <a:xfrm flipV="1">
            <a:off x="4556930" y="4254646"/>
            <a:ext cx="0" cy="50800"/>
          </a:xfrm>
          <a:prstGeom prst="line">
            <a:avLst/>
          </a:prstGeom>
          <a:ln w="9525">
            <a:solidFill>
              <a:srgbClr val="969696"/>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3" name="Text Placeholder 11">
            <a:extLst>
              <a:ext uri="{FF2B5EF4-FFF2-40B4-BE49-F238E27FC236}">
                <a16:creationId xmlns:a16="http://schemas.microsoft.com/office/drawing/2014/main" id="{441CF261-5D0E-3A95-EB2B-74035925A765}"/>
              </a:ext>
            </a:extLst>
          </p:cNvPr>
          <p:cNvSpPr>
            <a:spLocks noGrp="1"/>
          </p:cNvSpPr>
          <p:nvPr>
            <p:custDataLst>
              <p:tags r:id="rId79"/>
            </p:custDataLst>
          </p:nvPr>
        </p:nvSpPr>
        <p:spPr bwMode="gray">
          <a:xfrm>
            <a:off x="487284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182E3EE1-8390-42ED-A2D2-C6CEDB9C46E6}" type="datetime'''2''''''''''''''0'''''''''''''''''''''''''''''''''''''">
              <a:rPr lang="en-US" altLang="en-US" sz="1200"/>
              <a:pPr algn="ctr">
                <a:spcBef>
                  <a:spcPct val="0"/>
                </a:spcBef>
                <a:buNone/>
              </a:pPr>
              <a:t>20</a:t>
            </a:fld>
            <a:endParaRPr lang="en-US" sz="1200" dirty="0">
              <a:sym typeface="+mn-lt"/>
            </a:endParaRPr>
          </a:p>
        </p:txBody>
      </p:sp>
      <p:sp>
        <p:nvSpPr>
          <p:cNvPr id="154" name="Text Placeholder 72">
            <a:extLst>
              <a:ext uri="{FF2B5EF4-FFF2-40B4-BE49-F238E27FC236}">
                <a16:creationId xmlns:a16="http://schemas.microsoft.com/office/drawing/2014/main" id="{3FFB70F0-1A41-404C-256B-A04EA557DF69}"/>
              </a:ext>
            </a:extLst>
          </p:cNvPr>
          <p:cNvSpPr>
            <a:spLocks noGrp="1"/>
          </p:cNvSpPr>
          <p:nvPr>
            <p:custDataLst>
              <p:tags r:id="rId80"/>
            </p:custDataLst>
          </p:nvPr>
        </p:nvSpPr>
        <p:spPr bwMode="gray">
          <a:xfrm>
            <a:off x="527289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B3B10EB3-E5E9-41B6-A222-9E38C29187D2}" type="datetime'''''''''''''''''''''''''''''''''''''''''''''''''3''''0'''''">
              <a:rPr lang="en-US" altLang="en-US" sz="1200"/>
              <a:pPr algn="ctr">
                <a:spcBef>
                  <a:spcPct val="0"/>
                </a:spcBef>
                <a:buNone/>
              </a:pPr>
              <a:t>30</a:t>
            </a:fld>
            <a:endParaRPr lang="en-US" sz="1200" dirty="0">
              <a:sym typeface="+mn-lt"/>
            </a:endParaRPr>
          </a:p>
        </p:txBody>
      </p:sp>
      <p:sp>
        <p:nvSpPr>
          <p:cNvPr id="155" name="Text Placeholder 24">
            <a:extLst>
              <a:ext uri="{FF2B5EF4-FFF2-40B4-BE49-F238E27FC236}">
                <a16:creationId xmlns:a16="http://schemas.microsoft.com/office/drawing/2014/main" id="{1E70C1B7-C66A-BB50-A6FA-2D3DE06FC553}"/>
              </a:ext>
            </a:extLst>
          </p:cNvPr>
          <p:cNvSpPr>
            <a:spLocks noGrp="1"/>
          </p:cNvSpPr>
          <p:nvPr>
            <p:custDataLst>
              <p:tags r:id="rId81"/>
            </p:custDataLst>
          </p:nvPr>
        </p:nvSpPr>
        <p:spPr bwMode="gray">
          <a:xfrm>
            <a:off x="568246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A324D3E3-6BFB-4727-9276-CABC253ABA10}" type="datetime'''''''''''''''''''''''''4''''''''''''''''''''0'''''">
              <a:rPr lang="en-US" altLang="en-US" sz="1200"/>
              <a:pPr algn="ctr">
                <a:spcBef>
                  <a:spcPct val="0"/>
                </a:spcBef>
                <a:buNone/>
              </a:pPr>
              <a:t>40</a:t>
            </a:fld>
            <a:endParaRPr lang="en-US" sz="1200" dirty="0">
              <a:sym typeface="+mn-lt"/>
            </a:endParaRPr>
          </a:p>
        </p:txBody>
      </p:sp>
      <p:sp>
        <p:nvSpPr>
          <p:cNvPr id="156" name="Text Placeholder 73">
            <a:extLst>
              <a:ext uri="{FF2B5EF4-FFF2-40B4-BE49-F238E27FC236}">
                <a16:creationId xmlns:a16="http://schemas.microsoft.com/office/drawing/2014/main" id="{3FECB847-7A46-E2C4-C0DF-275A313FB3B4}"/>
              </a:ext>
            </a:extLst>
          </p:cNvPr>
          <p:cNvSpPr>
            <a:spLocks noGrp="1"/>
          </p:cNvSpPr>
          <p:nvPr>
            <p:custDataLst>
              <p:tags r:id="rId82"/>
            </p:custDataLst>
          </p:nvPr>
        </p:nvSpPr>
        <p:spPr bwMode="gray">
          <a:xfrm>
            <a:off x="608251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DB7D7B7D-7193-49B8-978B-98480E913BF2}" type="datetime'''''''''5''''''''''''''''''''''''''''''''''''''''''''''''''0'">
              <a:rPr lang="en-US" altLang="en-US" sz="1200"/>
              <a:pPr algn="ctr">
                <a:spcBef>
                  <a:spcPct val="0"/>
                </a:spcBef>
                <a:buNone/>
              </a:pPr>
              <a:t>50</a:t>
            </a:fld>
            <a:endParaRPr lang="en-US" sz="1200" dirty="0">
              <a:sym typeface="+mn-lt"/>
            </a:endParaRPr>
          </a:p>
        </p:txBody>
      </p:sp>
      <p:sp>
        <p:nvSpPr>
          <p:cNvPr id="157" name="Text Placeholder 34">
            <a:extLst>
              <a:ext uri="{FF2B5EF4-FFF2-40B4-BE49-F238E27FC236}">
                <a16:creationId xmlns:a16="http://schemas.microsoft.com/office/drawing/2014/main" id="{13B698B8-A2CB-270C-3826-19326A287F0A}"/>
              </a:ext>
            </a:extLst>
          </p:cNvPr>
          <p:cNvSpPr>
            <a:spLocks noGrp="1"/>
          </p:cNvSpPr>
          <p:nvPr>
            <p:custDataLst>
              <p:tags r:id="rId83"/>
            </p:custDataLst>
          </p:nvPr>
        </p:nvSpPr>
        <p:spPr bwMode="gray">
          <a:xfrm>
            <a:off x="648256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3724EDB3-83A3-48D0-8EBD-83EDD60901E7}" type="datetime'''''''''''''''''''''''''''''''''''''''6''''''''''''''''''0'''">
              <a:rPr lang="en-US" altLang="en-US" sz="1200"/>
              <a:pPr algn="ctr">
                <a:spcBef>
                  <a:spcPct val="0"/>
                </a:spcBef>
                <a:buNone/>
              </a:pPr>
              <a:t>60</a:t>
            </a:fld>
            <a:endParaRPr lang="en-US" sz="1200" dirty="0">
              <a:sym typeface="+mn-lt"/>
            </a:endParaRPr>
          </a:p>
        </p:txBody>
      </p:sp>
      <p:sp>
        <p:nvSpPr>
          <p:cNvPr id="158" name="Text Placeholder 84">
            <a:extLst>
              <a:ext uri="{FF2B5EF4-FFF2-40B4-BE49-F238E27FC236}">
                <a16:creationId xmlns:a16="http://schemas.microsoft.com/office/drawing/2014/main" id="{DABD1A5B-02BA-1642-3C51-B880BB8F4420}"/>
              </a:ext>
            </a:extLst>
          </p:cNvPr>
          <p:cNvSpPr>
            <a:spLocks noGrp="1"/>
          </p:cNvSpPr>
          <p:nvPr>
            <p:custDataLst>
              <p:tags r:id="rId84"/>
            </p:custDataLst>
          </p:nvPr>
        </p:nvSpPr>
        <p:spPr bwMode="gray">
          <a:xfrm>
            <a:off x="688261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851C4D20-0460-44A9-85AA-8201BA0D623E}" type="datetime'7''''''0'''''''''''''''''''''''''''''''''''''''''''''''''''''">
              <a:rPr lang="en-US" altLang="en-US" sz="1200"/>
              <a:pPr algn="ctr">
                <a:spcBef>
                  <a:spcPct val="0"/>
                </a:spcBef>
                <a:buNone/>
              </a:pPr>
              <a:t>70</a:t>
            </a:fld>
            <a:endParaRPr lang="en-US" sz="1200" dirty="0">
              <a:sym typeface="+mn-lt"/>
            </a:endParaRPr>
          </a:p>
        </p:txBody>
      </p:sp>
      <p:sp>
        <p:nvSpPr>
          <p:cNvPr id="159" name="Text Placeholder 55">
            <a:extLst>
              <a:ext uri="{FF2B5EF4-FFF2-40B4-BE49-F238E27FC236}">
                <a16:creationId xmlns:a16="http://schemas.microsoft.com/office/drawing/2014/main" id="{B56EEA0C-DF40-2C2C-B5C8-5ED6B4349F77}"/>
              </a:ext>
            </a:extLst>
          </p:cNvPr>
          <p:cNvSpPr>
            <a:spLocks noGrp="1"/>
          </p:cNvSpPr>
          <p:nvPr>
            <p:custDataLst>
              <p:tags r:id="rId85"/>
            </p:custDataLst>
          </p:nvPr>
        </p:nvSpPr>
        <p:spPr bwMode="gray">
          <a:xfrm>
            <a:off x="7282668"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2817A94E-E141-4DBB-8204-08B1EDE23669}" type="datetime'''''''''''''''''''''''''''''''''8''''''''0'''''''''''''''''">
              <a:rPr lang="en-US" altLang="en-US" sz="1200"/>
              <a:pPr algn="ctr">
                <a:spcBef>
                  <a:spcPct val="0"/>
                </a:spcBef>
                <a:buNone/>
              </a:pPr>
              <a:t>80</a:t>
            </a:fld>
            <a:endParaRPr lang="en-US" sz="1200" dirty="0">
              <a:sym typeface="+mn-lt"/>
            </a:endParaRPr>
          </a:p>
        </p:txBody>
      </p:sp>
      <p:sp>
        <p:nvSpPr>
          <p:cNvPr id="161" name="Text Placeholder 71">
            <a:extLst>
              <a:ext uri="{FF2B5EF4-FFF2-40B4-BE49-F238E27FC236}">
                <a16:creationId xmlns:a16="http://schemas.microsoft.com/office/drawing/2014/main" id="{F360050B-B683-818F-151C-15749920C826}"/>
              </a:ext>
            </a:extLst>
          </p:cNvPr>
          <p:cNvSpPr>
            <a:spLocks noGrp="1"/>
          </p:cNvSpPr>
          <p:nvPr>
            <p:custDataLst>
              <p:tags r:id="rId86"/>
            </p:custDataLst>
          </p:nvPr>
        </p:nvSpPr>
        <p:spPr bwMode="gray">
          <a:xfrm>
            <a:off x="4472793" y="4394346"/>
            <a:ext cx="168275"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ct val="0"/>
              </a:spcBef>
              <a:buNone/>
            </a:pPr>
            <a:fld id="{F0090A40-B085-4037-B146-56A4EDDEDE58}" type="datetime'''''''''''''''''''''1''''''''0'''''''''''''''''''''''">
              <a:rPr lang="en-US" altLang="en-US" sz="1200"/>
              <a:pPr algn="ctr">
                <a:spcBef>
                  <a:spcPct val="0"/>
                </a:spcBef>
                <a:buNone/>
              </a:pPr>
              <a:t>10</a:t>
            </a:fld>
            <a:endParaRPr lang="en-US" sz="1200" dirty="0">
              <a:sym typeface="+mn-lt"/>
            </a:endParaRPr>
          </a:p>
        </p:txBody>
      </p:sp>
      <p:sp useBgFill="1">
        <p:nvSpPr>
          <p:cNvPr id="162" name="Freeform 18">
            <a:extLst>
              <a:ext uri="{FF2B5EF4-FFF2-40B4-BE49-F238E27FC236}">
                <a16:creationId xmlns:a16="http://schemas.microsoft.com/office/drawing/2014/main" id="{EA813D4B-FCCA-6C1C-59BB-670BCEBEF67E}"/>
              </a:ext>
            </a:extLst>
          </p:cNvPr>
          <p:cNvSpPr/>
          <p:nvPr>
            <p:custDataLst>
              <p:tags r:id="rId87"/>
            </p:custDataLst>
          </p:nvPr>
        </p:nvSpPr>
        <p:spPr bwMode="auto">
          <a:xfrm>
            <a:off x="7454118" y="4191146"/>
            <a:ext cx="96838" cy="146051"/>
          </a:xfrm>
          <a:custGeom>
            <a:avLst/>
            <a:gdLst/>
            <a:ahLst/>
            <a:cxnLst/>
            <a:rect l="0" t="0" r="0" b="0"/>
            <a:pathLst>
              <a:path w="96838" h="146051">
                <a:moveTo>
                  <a:pt x="96837" y="0"/>
                </a:moveTo>
                <a:lnTo>
                  <a:pt x="57150" y="146050"/>
                </a:lnTo>
                <a:lnTo>
                  <a:pt x="0" y="146050"/>
                </a:lnTo>
                <a:lnTo>
                  <a:pt x="39687" y="0"/>
                </a:lnTo>
                <a:close/>
              </a:path>
            </a:pathLst>
          </a:cu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27" charset="0"/>
            </a:endParaRPr>
          </a:p>
        </p:txBody>
      </p:sp>
      <p:sp useBgFill="1">
        <p:nvSpPr>
          <p:cNvPr id="163" name="Text Placeholder 39">
            <a:extLst>
              <a:ext uri="{FF2B5EF4-FFF2-40B4-BE49-F238E27FC236}">
                <a16:creationId xmlns:a16="http://schemas.microsoft.com/office/drawing/2014/main" id="{4C0B0149-0FCB-2D90-5834-A7DDDD5BCFBF}"/>
              </a:ext>
            </a:extLst>
          </p:cNvPr>
          <p:cNvSpPr>
            <a:spLocks noGrp="1"/>
          </p:cNvSpPr>
          <p:nvPr>
            <p:custDataLst>
              <p:tags r:id="rId88"/>
            </p:custDataLst>
          </p:nvPr>
        </p:nvSpPr>
        <p:spPr bwMode="gray">
          <a:xfrm>
            <a:off x="6920707" y="3819671"/>
            <a:ext cx="509588" cy="365125"/>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1-72/I pill</a:t>
            </a:r>
          </a:p>
          <a:p>
            <a:pPr>
              <a:spcBef>
                <a:spcPct val="0"/>
              </a:spcBef>
              <a:buNone/>
            </a:pPr>
            <a:r>
              <a:rPr lang="en-US" sz="1200" dirty="0">
                <a:sym typeface="+mn-lt"/>
              </a:rPr>
              <a:t>Unwanted</a:t>
            </a:r>
          </a:p>
        </p:txBody>
      </p:sp>
      <p:sp useBgFill="1">
        <p:nvSpPr>
          <p:cNvPr id="164" name="Text Placeholder 195">
            <a:extLst>
              <a:ext uri="{FF2B5EF4-FFF2-40B4-BE49-F238E27FC236}">
                <a16:creationId xmlns:a16="http://schemas.microsoft.com/office/drawing/2014/main" id="{A42C9770-4536-8BDB-CA4B-70B87B82C740}"/>
              </a:ext>
            </a:extLst>
          </p:cNvPr>
          <p:cNvSpPr>
            <a:spLocks noGrp="1"/>
          </p:cNvSpPr>
          <p:nvPr>
            <p:custDataLst>
              <p:tags r:id="rId89"/>
            </p:custDataLst>
          </p:nvPr>
        </p:nvSpPr>
        <p:spPr bwMode="gray">
          <a:xfrm>
            <a:off x="6883249" y="3469628"/>
            <a:ext cx="534988" cy="182563"/>
          </a:xfrm>
          <a:prstGeom prst="rect">
            <a:avLst/>
          </a:prstGeom>
        </p:spPr>
        <p:txBody>
          <a:bodyPr vert="horz" wrap="none" lIns="22225" tIns="0" rIns="22225" bIns="0" numCol="1" spcCol="0" rtlCol="0" anchor="ctr"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latin typeface="Calibri"/>
                <a:sym typeface="Calibri"/>
              </a:rPr>
              <a:t>EC 72</a:t>
            </a:r>
          </a:p>
        </p:txBody>
      </p:sp>
      <p:sp useBgFill="1">
        <p:nvSpPr>
          <p:cNvPr id="166" name="Text Placeholder 10">
            <a:extLst>
              <a:ext uri="{FF2B5EF4-FFF2-40B4-BE49-F238E27FC236}">
                <a16:creationId xmlns:a16="http://schemas.microsoft.com/office/drawing/2014/main" id="{5CDE31C4-1EA8-057A-A9FE-A190ECCB2F30}"/>
              </a:ext>
            </a:extLst>
          </p:cNvPr>
          <p:cNvSpPr>
            <a:spLocks noGrp="1"/>
          </p:cNvSpPr>
          <p:nvPr>
            <p:custDataLst>
              <p:tags r:id="rId90"/>
            </p:custDataLst>
          </p:nvPr>
        </p:nvSpPr>
        <p:spPr bwMode="gray">
          <a:xfrm>
            <a:off x="6932420" y="2852090"/>
            <a:ext cx="508000" cy="547688"/>
          </a:xfrm>
          <a:prstGeom prst="rect">
            <a:avLst/>
          </a:prstGeom>
        </p:spPr>
        <p:txBody>
          <a:bodyPr vert="horz" wrap="none" lIns="22225" tIns="0" rIns="22225" bIns="0" numCol="1" spcCol="0" rtlCol="0" anchor="t" anchorCtr="0">
            <a:noAutofit/>
          </a:bodyPr>
          <a:lstStyle>
            <a:lvl1pPr marL="0" indent="0" algn="l" defTabSz="914400" rtl="0" eaLnBrk="1" latinLnBrk="0" hangingPunct="1">
              <a:spcBef>
                <a:spcPct val="20000"/>
              </a:spcBef>
              <a:buClr>
                <a:schemeClr val="bg1"/>
              </a:buClr>
              <a:buSzPct val="25000"/>
              <a:buFont typeface="Arial" pitchFamily="34" charset="0"/>
              <a:buChar char="‏"/>
              <a:defRPr sz="1800" kern="1200">
                <a:solidFill>
                  <a:schemeClr val="tx1"/>
                </a:solidFill>
                <a:latin typeface="+mn-lt"/>
                <a:ea typeface="+mn-ea"/>
                <a:cs typeface="+mn-cs"/>
              </a:defRPr>
            </a:lvl1pPr>
            <a:lvl2pPr marL="342900" indent="-228600" algn="l" defTabSz="914400" rtl="0" eaLnBrk="1" latinLnBrk="0" hangingPunct="1">
              <a:spcBef>
                <a:spcPct val="20000"/>
              </a:spcBef>
              <a:buClrTx/>
              <a:buSzPct val="65000"/>
              <a:buFont typeface="Wingdings"/>
              <a:buChar char="l"/>
              <a:defRPr sz="1800" kern="1200">
                <a:solidFill>
                  <a:schemeClr val="tx1"/>
                </a:solidFill>
                <a:latin typeface="+mn-lt"/>
                <a:ea typeface="+mn-ea"/>
                <a:cs typeface="+mn-cs"/>
              </a:defRPr>
            </a:lvl2pPr>
            <a:lvl3pPr marL="685800" indent="-228600" algn="l" defTabSz="914400" rtl="0" eaLnBrk="1" latinLnBrk="0" hangingPunct="1">
              <a:spcBef>
                <a:spcPct val="20000"/>
              </a:spcBef>
              <a:buClrTx/>
              <a:buSzPct val="100000"/>
              <a:buFontTx/>
              <a:buChar char="–"/>
              <a:defRPr sz="1800" kern="1200">
                <a:solidFill>
                  <a:schemeClr val="tx1"/>
                </a:solidFill>
                <a:latin typeface="+mn-lt"/>
                <a:ea typeface="+mn-ea"/>
                <a:cs typeface="+mn-cs"/>
              </a:defRPr>
            </a:lvl3pPr>
            <a:lvl4pPr marL="1028700" indent="-228600" algn="l" defTabSz="914400" rtl="0" eaLnBrk="1" latinLnBrk="0" hangingPunct="1">
              <a:spcBef>
                <a:spcPct val="20000"/>
              </a:spcBef>
              <a:buClrTx/>
              <a:buSzPct val="55000"/>
              <a:buFont typeface="Wingdings"/>
              <a:buChar char="¡"/>
              <a:defRPr sz="1600" kern="1200">
                <a:solidFill>
                  <a:schemeClr val="tx1"/>
                </a:solidFill>
                <a:latin typeface="+mn-lt"/>
                <a:ea typeface="+mn-ea"/>
                <a:cs typeface="+mn-cs"/>
              </a:defRPr>
            </a:lvl4pPr>
            <a:lvl5pPr marL="1371600" indent="-228600" algn="l" defTabSz="914400" rtl="0" eaLnBrk="1" latinLnBrk="0" hangingPunct="1">
              <a:spcBef>
                <a:spcPct val="20000"/>
              </a:spcBef>
              <a:buClrTx/>
              <a:buSzPct val="100000"/>
              <a:buFontTx/>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ct val="0"/>
              </a:spcBef>
              <a:buNone/>
            </a:pPr>
            <a:r>
              <a:rPr lang="en-US" sz="1200" dirty="0">
                <a:sym typeface="+mn-lt"/>
              </a:rPr>
              <a:t>Econ</a:t>
            </a:r>
          </a:p>
        </p:txBody>
      </p:sp>
      <p:sp>
        <p:nvSpPr>
          <p:cNvPr id="170" name="TextBox 169">
            <a:extLst>
              <a:ext uri="{FF2B5EF4-FFF2-40B4-BE49-F238E27FC236}">
                <a16:creationId xmlns:a16="http://schemas.microsoft.com/office/drawing/2014/main" id="{4025EAEF-ECE1-44C6-193E-8930A7E3A7AD}"/>
              </a:ext>
            </a:extLst>
          </p:cNvPr>
          <p:cNvSpPr txBox="1"/>
          <p:nvPr/>
        </p:nvSpPr>
        <p:spPr>
          <a:xfrm>
            <a:off x="4587133" y="4786459"/>
            <a:ext cx="2695535" cy="369332"/>
          </a:xfrm>
          <a:prstGeom prst="rect">
            <a:avLst/>
          </a:prstGeom>
          <a:noFill/>
        </p:spPr>
        <p:txBody>
          <a:bodyPr wrap="square" rtlCol="0">
            <a:spAutoFit/>
          </a:bodyPr>
          <a:lstStyle/>
          <a:p>
            <a:r>
              <a:rPr lang="en-US" dirty="0"/>
              <a:t>All ECs are at NPR 75.</a:t>
            </a:r>
          </a:p>
        </p:txBody>
      </p:sp>
      <p:pic>
        <p:nvPicPr>
          <p:cNvPr id="172" name="Picture 171" descr="A white box with red text&#10;&#10;Description automatically generated">
            <a:extLst>
              <a:ext uri="{FF2B5EF4-FFF2-40B4-BE49-F238E27FC236}">
                <a16:creationId xmlns:a16="http://schemas.microsoft.com/office/drawing/2014/main" id="{1EED4766-60F4-1306-ECBE-A3D9D962D38D}"/>
              </a:ext>
            </a:extLst>
          </p:cNvPr>
          <p:cNvPicPr>
            <a:picLocks noChangeAspect="1"/>
          </p:cNvPicPr>
          <p:nvPr/>
        </p:nvPicPr>
        <p:blipFill>
          <a:blip r:embed="rId96"/>
          <a:stretch>
            <a:fillRect/>
          </a:stretch>
        </p:blipFill>
        <p:spPr>
          <a:xfrm rot="16200000">
            <a:off x="6257388" y="2758827"/>
            <a:ext cx="478636" cy="637145"/>
          </a:xfrm>
          <a:prstGeom prst="rect">
            <a:avLst/>
          </a:prstGeom>
        </p:spPr>
      </p:pic>
      <p:pic>
        <p:nvPicPr>
          <p:cNvPr id="174" name="Picture 173" descr="A white box with red and black text&#10;&#10;Description automatically generated">
            <a:extLst>
              <a:ext uri="{FF2B5EF4-FFF2-40B4-BE49-F238E27FC236}">
                <a16:creationId xmlns:a16="http://schemas.microsoft.com/office/drawing/2014/main" id="{9E5BC394-E305-EDCD-D328-FBAB4E7F7D0A}"/>
              </a:ext>
            </a:extLst>
          </p:cNvPr>
          <p:cNvPicPr>
            <a:picLocks noChangeAspect="1"/>
          </p:cNvPicPr>
          <p:nvPr/>
        </p:nvPicPr>
        <p:blipFill>
          <a:blip r:embed="rId97"/>
          <a:stretch>
            <a:fillRect/>
          </a:stretch>
        </p:blipFill>
        <p:spPr>
          <a:xfrm>
            <a:off x="6956957" y="4639226"/>
            <a:ext cx="415687" cy="553350"/>
          </a:xfrm>
          <a:prstGeom prst="rect">
            <a:avLst/>
          </a:prstGeom>
        </p:spPr>
      </p:pic>
      <p:pic>
        <p:nvPicPr>
          <p:cNvPr id="176" name="Picture 175" descr="A pink box with text on it&#10;&#10;Description automatically generated">
            <a:extLst>
              <a:ext uri="{FF2B5EF4-FFF2-40B4-BE49-F238E27FC236}">
                <a16:creationId xmlns:a16="http://schemas.microsoft.com/office/drawing/2014/main" id="{321A503F-93A6-0764-6F23-D0C68826DD8E}"/>
              </a:ext>
            </a:extLst>
          </p:cNvPr>
          <p:cNvPicPr>
            <a:picLocks noChangeAspect="1"/>
          </p:cNvPicPr>
          <p:nvPr/>
        </p:nvPicPr>
        <p:blipFill>
          <a:blip r:embed="rId98"/>
          <a:stretch>
            <a:fillRect/>
          </a:stretch>
        </p:blipFill>
        <p:spPr>
          <a:xfrm>
            <a:off x="7296109" y="3008008"/>
            <a:ext cx="560301" cy="745855"/>
          </a:xfrm>
          <a:prstGeom prst="rect">
            <a:avLst/>
          </a:prstGeom>
        </p:spPr>
      </p:pic>
      <p:pic>
        <p:nvPicPr>
          <p:cNvPr id="178" name="Picture 177" descr="A box of pills on a table&#10;&#10;Description automatically generated">
            <a:extLst>
              <a:ext uri="{FF2B5EF4-FFF2-40B4-BE49-F238E27FC236}">
                <a16:creationId xmlns:a16="http://schemas.microsoft.com/office/drawing/2014/main" id="{604FBB19-482E-025C-DDFB-00A157014740}"/>
              </a:ext>
            </a:extLst>
          </p:cNvPr>
          <p:cNvPicPr>
            <a:picLocks noChangeAspect="1"/>
          </p:cNvPicPr>
          <p:nvPr/>
        </p:nvPicPr>
        <p:blipFill>
          <a:blip r:embed="rId99"/>
          <a:stretch>
            <a:fillRect/>
          </a:stretch>
        </p:blipFill>
        <p:spPr>
          <a:xfrm>
            <a:off x="6434134" y="3351447"/>
            <a:ext cx="453090" cy="603140"/>
          </a:xfrm>
          <a:prstGeom prst="rect">
            <a:avLst/>
          </a:prstGeom>
        </p:spPr>
      </p:pic>
      <p:pic>
        <p:nvPicPr>
          <p:cNvPr id="188" name="Picture 187" descr="A red box with a red cover&#10;&#10;Description automatically generated">
            <a:extLst>
              <a:ext uri="{FF2B5EF4-FFF2-40B4-BE49-F238E27FC236}">
                <a16:creationId xmlns:a16="http://schemas.microsoft.com/office/drawing/2014/main" id="{B069F8B9-998D-5D10-9EDD-BF9E1454325A}"/>
              </a:ext>
            </a:extLst>
          </p:cNvPr>
          <p:cNvPicPr>
            <a:picLocks noChangeAspect="1"/>
          </p:cNvPicPr>
          <p:nvPr/>
        </p:nvPicPr>
        <p:blipFill>
          <a:blip r:embed="rId100"/>
          <a:stretch>
            <a:fillRect/>
          </a:stretch>
        </p:blipFill>
        <p:spPr>
          <a:xfrm>
            <a:off x="8078581" y="3363655"/>
            <a:ext cx="570044" cy="552543"/>
          </a:xfrm>
          <a:prstGeom prst="rect">
            <a:avLst/>
          </a:prstGeom>
        </p:spPr>
      </p:pic>
      <p:pic>
        <p:nvPicPr>
          <p:cNvPr id="190" name="Picture 189" descr="A blue box with a logo on it&#10;&#10;Description automatically generated">
            <a:extLst>
              <a:ext uri="{FF2B5EF4-FFF2-40B4-BE49-F238E27FC236}">
                <a16:creationId xmlns:a16="http://schemas.microsoft.com/office/drawing/2014/main" id="{41FE5588-84C2-8F25-CABD-0D2D793E755B}"/>
              </a:ext>
            </a:extLst>
          </p:cNvPr>
          <p:cNvPicPr>
            <a:picLocks noChangeAspect="1"/>
          </p:cNvPicPr>
          <p:nvPr/>
        </p:nvPicPr>
        <p:blipFill>
          <a:blip r:embed="rId101"/>
          <a:stretch>
            <a:fillRect/>
          </a:stretch>
        </p:blipFill>
        <p:spPr>
          <a:xfrm>
            <a:off x="8751319" y="2779193"/>
            <a:ext cx="453518" cy="447498"/>
          </a:xfrm>
          <a:prstGeom prst="rect">
            <a:avLst/>
          </a:prstGeom>
        </p:spPr>
      </p:pic>
      <p:pic>
        <p:nvPicPr>
          <p:cNvPr id="192" name="Picture 191" descr="A group of cards on a floor&#10;&#10;Description automatically generated">
            <a:extLst>
              <a:ext uri="{FF2B5EF4-FFF2-40B4-BE49-F238E27FC236}">
                <a16:creationId xmlns:a16="http://schemas.microsoft.com/office/drawing/2014/main" id="{43CE6E97-376F-858B-BFE7-DD6EEC827332}"/>
              </a:ext>
            </a:extLst>
          </p:cNvPr>
          <p:cNvPicPr>
            <a:picLocks noChangeAspect="1"/>
          </p:cNvPicPr>
          <p:nvPr/>
        </p:nvPicPr>
        <p:blipFill>
          <a:blip r:embed="rId102"/>
          <a:stretch>
            <a:fillRect/>
          </a:stretch>
        </p:blipFill>
        <p:spPr>
          <a:xfrm>
            <a:off x="11254559" y="2920981"/>
            <a:ext cx="546732" cy="731343"/>
          </a:xfrm>
          <a:prstGeom prst="rect">
            <a:avLst/>
          </a:prstGeom>
        </p:spPr>
      </p:pic>
      <p:pic>
        <p:nvPicPr>
          <p:cNvPr id="194" name="Picture 193" descr="A hand holding a box&#10;&#10;Description automatically generated">
            <a:extLst>
              <a:ext uri="{FF2B5EF4-FFF2-40B4-BE49-F238E27FC236}">
                <a16:creationId xmlns:a16="http://schemas.microsoft.com/office/drawing/2014/main" id="{66DD0E36-9620-5001-BE5B-3BAF377D5DDA}"/>
              </a:ext>
            </a:extLst>
          </p:cNvPr>
          <p:cNvPicPr>
            <a:picLocks noChangeAspect="1"/>
          </p:cNvPicPr>
          <p:nvPr/>
        </p:nvPicPr>
        <p:blipFill>
          <a:blip r:embed="rId103"/>
          <a:stretch>
            <a:fillRect/>
          </a:stretch>
        </p:blipFill>
        <p:spPr>
          <a:xfrm>
            <a:off x="8434681" y="3915161"/>
            <a:ext cx="382703" cy="511927"/>
          </a:xfrm>
          <a:prstGeom prst="rect">
            <a:avLst/>
          </a:prstGeom>
        </p:spPr>
      </p:pic>
      <p:pic>
        <p:nvPicPr>
          <p:cNvPr id="196" name="Picture 195" descr="A couple of magazines on a wall&#10;&#10;Description automatically generated">
            <a:extLst>
              <a:ext uri="{FF2B5EF4-FFF2-40B4-BE49-F238E27FC236}">
                <a16:creationId xmlns:a16="http://schemas.microsoft.com/office/drawing/2014/main" id="{B72B35B7-6D7E-7943-1484-F78B7AB6DEDC}"/>
              </a:ext>
            </a:extLst>
          </p:cNvPr>
          <p:cNvPicPr>
            <a:picLocks noChangeAspect="1"/>
          </p:cNvPicPr>
          <p:nvPr/>
        </p:nvPicPr>
        <p:blipFill>
          <a:blip r:embed="rId104"/>
          <a:stretch>
            <a:fillRect/>
          </a:stretch>
        </p:blipFill>
        <p:spPr>
          <a:xfrm>
            <a:off x="9209655" y="3169566"/>
            <a:ext cx="334537" cy="447498"/>
          </a:xfrm>
          <a:prstGeom prst="rect">
            <a:avLst/>
          </a:prstGeom>
        </p:spPr>
      </p:pic>
      <p:pic>
        <p:nvPicPr>
          <p:cNvPr id="198" name="Picture 197" descr="A display of cards in a store&#10;&#10;Description automatically generated">
            <a:extLst>
              <a:ext uri="{FF2B5EF4-FFF2-40B4-BE49-F238E27FC236}">
                <a16:creationId xmlns:a16="http://schemas.microsoft.com/office/drawing/2014/main" id="{B2F2FBD8-DED9-6F25-D2BE-82185B77C6C8}"/>
              </a:ext>
            </a:extLst>
          </p:cNvPr>
          <p:cNvPicPr>
            <a:picLocks noChangeAspect="1"/>
          </p:cNvPicPr>
          <p:nvPr/>
        </p:nvPicPr>
        <p:blipFill>
          <a:blip r:embed="rId105"/>
          <a:stretch>
            <a:fillRect/>
          </a:stretch>
        </p:blipFill>
        <p:spPr>
          <a:xfrm>
            <a:off x="9659194" y="2919962"/>
            <a:ext cx="334537" cy="447497"/>
          </a:xfrm>
          <a:prstGeom prst="rect">
            <a:avLst/>
          </a:prstGeom>
        </p:spPr>
      </p:pic>
      <p:sp>
        <p:nvSpPr>
          <p:cNvPr id="199" name="TextBox 198">
            <a:extLst>
              <a:ext uri="{FF2B5EF4-FFF2-40B4-BE49-F238E27FC236}">
                <a16:creationId xmlns:a16="http://schemas.microsoft.com/office/drawing/2014/main" id="{A6CA38C7-2391-E8F9-3742-F73DD48F5AAD}"/>
              </a:ext>
            </a:extLst>
          </p:cNvPr>
          <p:cNvSpPr txBox="1"/>
          <p:nvPr/>
        </p:nvSpPr>
        <p:spPr>
          <a:xfrm>
            <a:off x="3118351" y="5814189"/>
            <a:ext cx="6996839" cy="646331"/>
          </a:xfrm>
          <a:prstGeom prst="rect">
            <a:avLst/>
          </a:prstGeom>
          <a:noFill/>
        </p:spPr>
        <p:txBody>
          <a:bodyPr wrap="square" rtlCol="0">
            <a:spAutoFit/>
          </a:bodyPr>
          <a:lstStyle/>
          <a:p>
            <a:pPr marL="285750" indent="-285750">
              <a:buFont typeface="Wingdings" panose="05000000000000000000" pitchFamily="2" charset="2"/>
              <a:buChar char="Ø"/>
            </a:pPr>
            <a:r>
              <a:rPr lang="en-US" dirty="0"/>
              <a:t>DMPA IM: Sangini ( CRS) is at NPR 80 ( Sold at COGS)</a:t>
            </a:r>
          </a:p>
          <a:p>
            <a:pPr marL="285750" indent="-285750">
              <a:buFont typeface="Wingdings" panose="05000000000000000000" pitchFamily="2" charset="2"/>
              <a:buChar char="Ø"/>
            </a:pPr>
            <a:r>
              <a:rPr lang="en-US" dirty="0"/>
              <a:t>Implants: Jadelle ( USD 8-13) all free from Public sector </a:t>
            </a:r>
          </a:p>
        </p:txBody>
      </p:sp>
      <p:sp>
        <p:nvSpPr>
          <p:cNvPr id="200" name="TextBox 199">
            <a:extLst>
              <a:ext uri="{FF2B5EF4-FFF2-40B4-BE49-F238E27FC236}">
                <a16:creationId xmlns:a16="http://schemas.microsoft.com/office/drawing/2014/main" id="{7AB2353C-4328-CF2E-F497-89E146AE50E5}"/>
              </a:ext>
            </a:extLst>
          </p:cNvPr>
          <p:cNvSpPr txBox="1"/>
          <p:nvPr/>
        </p:nvSpPr>
        <p:spPr>
          <a:xfrm>
            <a:off x="331466" y="1458621"/>
            <a:ext cx="3851703" cy="1015663"/>
          </a:xfrm>
          <a:prstGeom prst="rect">
            <a:avLst/>
          </a:prstGeom>
          <a:noFill/>
        </p:spPr>
        <p:txBody>
          <a:bodyPr wrap="square" rtlCol="0">
            <a:spAutoFit/>
          </a:bodyPr>
          <a:lstStyle/>
          <a:p>
            <a:r>
              <a:rPr lang="en-US" sz="1500" dirty="0">
                <a:latin typeface="Gill Sans MT" panose="020B0502020104020203" pitchFamily="34" charset="0"/>
              </a:rPr>
              <a:t>OCP Benchmarking with India</a:t>
            </a:r>
          </a:p>
          <a:p>
            <a:pPr marL="342900" indent="-342900">
              <a:buAutoNum type="arabicPeriod"/>
            </a:pPr>
            <a:r>
              <a:rPr lang="en-US" sz="1500" dirty="0">
                <a:latin typeface="Gill Sans MT" panose="020B0502020104020203" pitchFamily="34" charset="0"/>
              </a:rPr>
              <a:t>COGS: 0.08 Cents ( 2</a:t>
            </a:r>
            <a:r>
              <a:rPr lang="en-US" sz="1500" baseline="30000" dirty="0">
                <a:latin typeface="Gill Sans MT" panose="020B0502020104020203" pitchFamily="34" charset="0"/>
              </a:rPr>
              <a:t>nd</a:t>
            </a:r>
            <a:r>
              <a:rPr lang="en-US" sz="1500" dirty="0">
                <a:latin typeface="Gill Sans MT" panose="020B0502020104020203" pitchFamily="34" charset="0"/>
              </a:rPr>
              <a:t> gen)</a:t>
            </a:r>
          </a:p>
          <a:p>
            <a:pPr marL="342900" indent="-342900">
              <a:buAutoNum type="arabicPeriod"/>
            </a:pPr>
            <a:r>
              <a:rPr lang="en-US" sz="1500" dirty="0">
                <a:latin typeface="Gill Sans MT" panose="020B0502020104020203" pitchFamily="34" charset="0"/>
              </a:rPr>
              <a:t>Avg India MRP: 0.90 Cents</a:t>
            </a:r>
          </a:p>
          <a:p>
            <a:pPr marL="342900" indent="-342900">
              <a:buAutoNum type="arabicPeriod"/>
            </a:pPr>
            <a:r>
              <a:rPr lang="en-US" sz="1500" dirty="0">
                <a:latin typeface="Gill Sans MT" panose="020B0502020104020203" pitchFamily="34" charset="0"/>
              </a:rPr>
              <a:t>Avg MRP Nepal: 0.56 Cents</a:t>
            </a:r>
          </a:p>
        </p:txBody>
      </p:sp>
      <p:sp>
        <p:nvSpPr>
          <p:cNvPr id="201" name="TextBox 200">
            <a:extLst>
              <a:ext uri="{FF2B5EF4-FFF2-40B4-BE49-F238E27FC236}">
                <a16:creationId xmlns:a16="http://schemas.microsoft.com/office/drawing/2014/main" id="{8F0633FF-F3D4-C3EB-79C7-597EAF492F9E}"/>
              </a:ext>
            </a:extLst>
          </p:cNvPr>
          <p:cNvSpPr txBox="1"/>
          <p:nvPr/>
        </p:nvSpPr>
        <p:spPr>
          <a:xfrm>
            <a:off x="4490477" y="1410277"/>
            <a:ext cx="3851703" cy="1015663"/>
          </a:xfrm>
          <a:prstGeom prst="rect">
            <a:avLst/>
          </a:prstGeom>
          <a:noFill/>
        </p:spPr>
        <p:txBody>
          <a:bodyPr wrap="square" rtlCol="0">
            <a:spAutoFit/>
          </a:bodyPr>
          <a:lstStyle/>
          <a:p>
            <a:r>
              <a:rPr lang="en-US" sz="1500" dirty="0">
                <a:latin typeface="Gill Sans MT" panose="020B0502020104020203" pitchFamily="34" charset="0"/>
              </a:rPr>
              <a:t>ECP Benchmarking with India</a:t>
            </a:r>
          </a:p>
          <a:p>
            <a:pPr marL="342900" indent="-342900">
              <a:buAutoNum type="arabicPeriod"/>
            </a:pPr>
            <a:r>
              <a:rPr lang="en-US" sz="1500" dirty="0">
                <a:latin typeface="Gill Sans MT" panose="020B0502020104020203" pitchFamily="34" charset="0"/>
              </a:rPr>
              <a:t>COGS: 0,20 Cents ( 1 Pill)</a:t>
            </a:r>
          </a:p>
          <a:p>
            <a:pPr marL="342900" indent="-342900">
              <a:buAutoNum type="arabicPeriod"/>
            </a:pPr>
            <a:r>
              <a:rPr lang="en-US" sz="1500" dirty="0">
                <a:latin typeface="Gill Sans MT" panose="020B0502020104020203" pitchFamily="34" charset="0"/>
              </a:rPr>
              <a:t>Avg India MRP: $ 1.32</a:t>
            </a:r>
          </a:p>
          <a:p>
            <a:pPr marL="342900" indent="-342900">
              <a:buAutoNum type="arabicPeriod"/>
            </a:pPr>
            <a:r>
              <a:rPr lang="en-US" sz="1500" dirty="0">
                <a:latin typeface="Gill Sans MT" panose="020B0502020104020203" pitchFamily="34" charset="0"/>
              </a:rPr>
              <a:t>Avg MRP Nepal: 0.56 Cents</a:t>
            </a:r>
          </a:p>
        </p:txBody>
      </p:sp>
      <p:sp>
        <p:nvSpPr>
          <p:cNvPr id="202" name="TextBox 201">
            <a:extLst>
              <a:ext uri="{FF2B5EF4-FFF2-40B4-BE49-F238E27FC236}">
                <a16:creationId xmlns:a16="http://schemas.microsoft.com/office/drawing/2014/main" id="{287EC250-EAF3-2652-B1E9-B7F28D6D50C4}"/>
              </a:ext>
            </a:extLst>
          </p:cNvPr>
          <p:cNvSpPr txBox="1"/>
          <p:nvPr/>
        </p:nvSpPr>
        <p:spPr>
          <a:xfrm>
            <a:off x="8332636" y="1372224"/>
            <a:ext cx="3851703" cy="1015663"/>
          </a:xfrm>
          <a:prstGeom prst="rect">
            <a:avLst/>
          </a:prstGeom>
          <a:noFill/>
        </p:spPr>
        <p:txBody>
          <a:bodyPr wrap="square" rtlCol="0">
            <a:spAutoFit/>
          </a:bodyPr>
          <a:lstStyle/>
          <a:p>
            <a:r>
              <a:rPr lang="en-US" sz="1500" dirty="0">
                <a:latin typeface="Gill Sans MT" panose="020B0502020104020203" pitchFamily="34" charset="0"/>
              </a:rPr>
              <a:t>Condoms (Plain) Benchmarking with India</a:t>
            </a:r>
          </a:p>
          <a:p>
            <a:pPr marL="342900" indent="-342900">
              <a:buAutoNum type="arabicPeriod"/>
            </a:pPr>
            <a:r>
              <a:rPr lang="en-US" sz="1500" dirty="0">
                <a:latin typeface="Gill Sans MT" panose="020B0502020104020203" pitchFamily="34" charset="0"/>
              </a:rPr>
              <a:t>COGS: 0.02 Cents</a:t>
            </a:r>
          </a:p>
          <a:p>
            <a:pPr marL="342900" indent="-342900">
              <a:buAutoNum type="arabicPeriod"/>
            </a:pPr>
            <a:r>
              <a:rPr lang="en-US" sz="1500" dirty="0">
                <a:latin typeface="Gill Sans MT" panose="020B0502020104020203" pitchFamily="34" charset="0"/>
              </a:rPr>
              <a:t>Avg Indian MRP: 0.12 Cents</a:t>
            </a:r>
          </a:p>
          <a:p>
            <a:pPr marL="342900" indent="-342900">
              <a:buAutoNum type="arabicPeriod"/>
            </a:pPr>
            <a:r>
              <a:rPr lang="en-US" sz="1500" dirty="0">
                <a:latin typeface="Gill Sans MT" panose="020B0502020104020203" pitchFamily="34" charset="0"/>
              </a:rPr>
              <a:t>Avg MRP Nepal: 0.90 Cents</a:t>
            </a:r>
          </a:p>
        </p:txBody>
      </p:sp>
      <p:sp>
        <p:nvSpPr>
          <p:cNvPr id="6" name="TextBox 5">
            <a:extLst>
              <a:ext uri="{FF2B5EF4-FFF2-40B4-BE49-F238E27FC236}">
                <a16:creationId xmlns:a16="http://schemas.microsoft.com/office/drawing/2014/main" id="{28C1820D-90B4-4EA1-1FCA-93A21178B517}"/>
              </a:ext>
            </a:extLst>
          </p:cNvPr>
          <p:cNvSpPr txBox="1"/>
          <p:nvPr/>
        </p:nvSpPr>
        <p:spPr>
          <a:xfrm>
            <a:off x="-8821" y="6444069"/>
            <a:ext cx="11186888" cy="461665"/>
          </a:xfrm>
          <a:prstGeom prst="rect">
            <a:avLst/>
          </a:prstGeom>
          <a:noFill/>
        </p:spPr>
        <p:txBody>
          <a:bodyPr wrap="square" rtlCol="0">
            <a:spAutoFit/>
          </a:bodyPr>
          <a:lstStyle/>
          <a:p>
            <a:r>
              <a:rPr lang="en-US" sz="1200" dirty="0"/>
              <a:t>Source: FHM Engage analysis from KIIs and Market Visit observations </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5499024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ECFD426-CED0-9F7F-A4A4-4541FF413FF9}"/>
              </a:ext>
            </a:extLst>
          </p:cNvPr>
          <p:cNvSpPr>
            <a:spLocks noGrp="1"/>
          </p:cNvSpPr>
          <p:nvPr>
            <p:ph type="sldNum" sz="quarter" idx="4"/>
          </p:nvPr>
        </p:nvSpPr>
        <p:spPr/>
        <p:txBody>
          <a:bodyPr/>
          <a:lstStyle/>
          <a:p>
            <a:fld id="{4755468B-C2BA-8B42-ABD6-597061763577}" type="slidenum">
              <a:rPr lang="en-US" smtClean="0"/>
              <a:pPr/>
              <a:t>26</a:t>
            </a:fld>
            <a:endParaRPr lang="en-US" dirty="0"/>
          </a:p>
        </p:txBody>
      </p:sp>
      <p:grpSp>
        <p:nvGrpSpPr>
          <p:cNvPr id="5" name="Group 4">
            <a:extLst>
              <a:ext uri="{FF2B5EF4-FFF2-40B4-BE49-F238E27FC236}">
                <a16:creationId xmlns:a16="http://schemas.microsoft.com/office/drawing/2014/main" id="{2167A069-D882-000C-58FF-94BAF813D1E8}"/>
              </a:ext>
            </a:extLst>
          </p:cNvPr>
          <p:cNvGrpSpPr/>
          <p:nvPr/>
        </p:nvGrpSpPr>
        <p:grpSpPr>
          <a:xfrm>
            <a:off x="640574" y="3134284"/>
            <a:ext cx="11185258" cy="2186744"/>
            <a:chOff x="812800" y="1587853"/>
            <a:chExt cx="10404577" cy="4119633"/>
          </a:xfrm>
        </p:grpSpPr>
        <p:cxnSp>
          <p:nvCxnSpPr>
            <p:cNvPr id="6" name="Straight Arrow Connector 5">
              <a:extLst>
                <a:ext uri="{FF2B5EF4-FFF2-40B4-BE49-F238E27FC236}">
                  <a16:creationId xmlns:a16="http://schemas.microsoft.com/office/drawing/2014/main" id="{B9BAB0F7-C6CC-F7F9-9714-B54A64EF8972}"/>
                </a:ext>
              </a:extLst>
            </p:cNvPr>
            <p:cNvCxnSpPr>
              <a:cxnSpLocks/>
            </p:cNvCxnSpPr>
            <p:nvPr/>
          </p:nvCxnSpPr>
          <p:spPr>
            <a:xfrm>
              <a:off x="8804377" y="5196362"/>
              <a:ext cx="2413000" cy="0"/>
            </a:xfrm>
            <a:prstGeom prst="straightConnector1">
              <a:avLst/>
            </a:prstGeom>
            <a:noFill/>
            <a:ln w="9525" cap="flat" cmpd="sng" algn="ctr">
              <a:solidFill>
                <a:srgbClr val="977C00">
                  <a:shade val="95000"/>
                  <a:satMod val="105000"/>
                </a:srgbClr>
              </a:solidFill>
              <a:prstDash val="solid"/>
              <a:headEnd type="triangle"/>
              <a:tailEnd type="triangle"/>
            </a:ln>
            <a:effectLst/>
          </p:spPr>
        </p:cxnSp>
        <p:cxnSp>
          <p:nvCxnSpPr>
            <p:cNvPr id="7" name="Straight Arrow Connector 6">
              <a:extLst>
                <a:ext uri="{FF2B5EF4-FFF2-40B4-BE49-F238E27FC236}">
                  <a16:creationId xmlns:a16="http://schemas.microsoft.com/office/drawing/2014/main" id="{913A80AC-201B-9C10-F801-E75E0394CCAA}"/>
                </a:ext>
              </a:extLst>
            </p:cNvPr>
            <p:cNvCxnSpPr/>
            <p:nvPr/>
          </p:nvCxnSpPr>
          <p:spPr>
            <a:xfrm>
              <a:off x="2129733" y="5196362"/>
              <a:ext cx="1905000" cy="0"/>
            </a:xfrm>
            <a:prstGeom prst="straightConnector1">
              <a:avLst/>
            </a:prstGeom>
            <a:noFill/>
            <a:ln w="9525" cap="flat" cmpd="sng" algn="ctr">
              <a:solidFill>
                <a:srgbClr val="977C00">
                  <a:shade val="95000"/>
                  <a:satMod val="105000"/>
                </a:srgbClr>
              </a:solidFill>
              <a:prstDash val="solid"/>
              <a:headEnd type="triangle"/>
              <a:tailEnd type="triangle"/>
            </a:ln>
            <a:effectLst/>
          </p:spPr>
        </p:cxnSp>
        <p:cxnSp>
          <p:nvCxnSpPr>
            <p:cNvPr id="8" name="Straight Arrow Connector 7">
              <a:extLst>
                <a:ext uri="{FF2B5EF4-FFF2-40B4-BE49-F238E27FC236}">
                  <a16:creationId xmlns:a16="http://schemas.microsoft.com/office/drawing/2014/main" id="{E41DF556-ED33-6A66-1ACE-1DCCDDCCD615}"/>
                </a:ext>
              </a:extLst>
            </p:cNvPr>
            <p:cNvCxnSpPr>
              <a:cxnSpLocks/>
            </p:cNvCxnSpPr>
            <p:nvPr/>
          </p:nvCxnSpPr>
          <p:spPr>
            <a:xfrm>
              <a:off x="5012633" y="5196362"/>
              <a:ext cx="2697485" cy="0"/>
            </a:xfrm>
            <a:prstGeom prst="straightConnector1">
              <a:avLst/>
            </a:prstGeom>
            <a:noFill/>
            <a:ln w="9525" cap="flat" cmpd="sng" algn="ctr">
              <a:solidFill>
                <a:srgbClr val="977C00">
                  <a:shade val="95000"/>
                  <a:satMod val="105000"/>
                </a:srgbClr>
              </a:solidFill>
              <a:prstDash val="solid"/>
              <a:headEnd type="triangle"/>
              <a:tailEnd type="triangle"/>
            </a:ln>
            <a:effectLst/>
          </p:spPr>
        </p:cxnSp>
        <p:pic>
          <p:nvPicPr>
            <p:cNvPr id="9" name="Picture 8">
              <a:extLst>
                <a:ext uri="{FF2B5EF4-FFF2-40B4-BE49-F238E27FC236}">
                  <a16:creationId xmlns:a16="http://schemas.microsoft.com/office/drawing/2014/main" id="{70329C40-6B0F-2178-E857-C455AB87AC06}"/>
                </a:ext>
              </a:extLst>
            </p:cNvPr>
            <p:cNvPicPr>
              <a:picLocks noChangeAspect="1"/>
            </p:cNvPicPr>
            <p:nvPr/>
          </p:nvPicPr>
          <p:blipFill>
            <a:blip r:embed="rId2"/>
            <a:stretch>
              <a:fillRect/>
            </a:stretch>
          </p:blipFill>
          <p:spPr>
            <a:xfrm>
              <a:off x="812800" y="1587853"/>
              <a:ext cx="10248900" cy="3250675"/>
            </a:xfrm>
            <a:prstGeom prst="rect">
              <a:avLst/>
            </a:prstGeom>
          </p:spPr>
        </p:pic>
        <p:sp>
          <p:nvSpPr>
            <p:cNvPr id="10" name="TextBox 9">
              <a:extLst>
                <a:ext uri="{FF2B5EF4-FFF2-40B4-BE49-F238E27FC236}">
                  <a16:creationId xmlns:a16="http://schemas.microsoft.com/office/drawing/2014/main" id="{00869F9D-E9EE-83B9-5DF3-863EDDA11B6F}"/>
                </a:ext>
              </a:extLst>
            </p:cNvPr>
            <p:cNvSpPr txBox="1"/>
            <p:nvPr/>
          </p:nvSpPr>
          <p:spPr>
            <a:xfrm>
              <a:off x="5858574" y="5000199"/>
              <a:ext cx="908843" cy="369332"/>
            </a:xfrm>
            <a:prstGeom prst="rect">
              <a:avLst/>
            </a:prstGeom>
            <a:solidFill>
              <a:srgbClr val="FFFFFF"/>
            </a:solidFill>
          </p:spPr>
          <p:txBody>
            <a:bodyPr wrap="square">
              <a:spAutoFit/>
            </a:bodyPr>
            <a:lstStyle>
              <a:defPPr>
                <a:defRPr lang="en-US"/>
              </a:defPPr>
              <a:lvl1pPr>
                <a:defRPr b="0" i="0">
                  <a:solidFill>
                    <a:srgbClr val="000000"/>
                  </a:solidFill>
                  <a:effectLst/>
                  <a:latin typeface="NonBreakingSpaceOverride"/>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NonBreakingSpaceOverride"/>
                </a:rPr>
                <a:t>16-20%</a:t>
              </a:r>
            </a:p>
          </p:txBody>
        </p:sp>
        <p:sp>
          <p:nvSpPr>
            <p:cNvPr id="11" name="TextBox 10">
              <a:extLst>
                <a:ext uri="{FF2B5EF4-FFF2-40B4-BE49-F238E27FC236}">
                  <a16:creationId xmlns:a16="http://schemas.microsoft.com/office/drawing/2014/main" id="{36365A9B-034F-912F-C36A-D69F2ED56388}"/>
                </a:ext>
              </a:extLst>
            </p:cNvPr>
            <p:cNvSpPr txBox="1"/>
            <p:nvPr/>
          </p:nvSpPr>
          <p:spPr>
            <a:xfrm>
              <a:off x="9556456" y="5011696"/>
              <a:ext cx="1079500" cy="369332"/>
            </a:xfrm>
            <a:prstGeom prst="rect">
              <a:avLst/>
            </a:prstGeom>
            <a:solidFill>
              <a:srgbClr val="FFFFFF"/>
            </a:solidFill>
          </p:spPr>
          <p:txBody>
            <a:bodyPr wrap="square">
              <a:spAutoFit/>
            </a:bodyPr>
            <a:lstStyle>
              <a:defPPr>
                <a:defRPr lang="en-US"/>
              </a:defPPr>
              <a:lvl1pPr>
                <a:defRPr b="0" i="0">
                  <a:solidFill>
                    <a:srgbClr val="000000"/>
                  </a:solidFill>
                  <a:effectLst/>
                  <a:latin typeface="NonBreakingSpaceOverride"/>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NonBreakingSpaceOverride"/>
                </a:rPr>
                <a:t>40-100%</a:t>
              </a:r>
            </a:p>
          </p:txBody>
        </p:sp>
        <p:sp>
          <p:nvSpPr>
            <p:cNvPr id="12" name="TextBox 11">
              <a:extLst>
                <a:ext uri="{FF2B5EF4-FFF2-40B4-BE49-F238E27FC236}">
                  <a16:creationId xmlns:a16="http://schemas.microsoft.com/office/drawing/2014/main" id="{DE5462C0-75E8-925A-2C12-25AE23E10725}"/>
                </a:ext>
              </a:extLst>
            </p:cNvPr>
            <p:cNvSpPr txBox="1"/>
            <p:nvPr/>
          </p:nvSpPr>
          <p:spPr>
            <a:xfrm>
              <a:off x="2551610" y="5011697"/>
              <a:ext cx="908843" cy="695789"/>
            </a:xfrm>
            <a:prstGeom prst="rect">
              <a:avLst/>
            </a:prstGeom>
            <a:solidFill>
              <a:srgbClr val="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kern="0" dirty="0">
                  <a:solidFill>
                    <a:srgbClr val="000000"/>
                  </a:solidFill>
                  <a:latin typeface="NonBreakingSpaceOverride"/>
                </a:rPr>
                <a:t>4-8 </a:t>
              </a:r>
              <a:r>
                <a:rPr kumimoji="0" lang="en-US" sz="1800" b="0" i="0" u="none" strike="noStrike" kern="0" cap="none" spc="0" normalizeH="0" baseline="0" noProof="0" dirty="0">
                  <a:ln>
                    <a:noFill/>
                  </a:ln>
                  <a:solidFill>
                    <a:srgbClr val="000000"/>
                  </a:solidFill>
                  <a:effectLst/>
                  <a:uLnTx/>
                  <a:uFillTx/>
                  <a:latin typeface="NonBreakingSpaceOverride"/>
                </a:rPr>
                <a:t>%</a:t>
              </a:r>
              <a:endParaRPr kumimoji="0" lang="en-US" sz="1800" b="0" i="0" u="none" strike="noStrike" kern="0" cap="none" spc="0" normalizeH="0" baseline="0" noProof="0" dirty="0">
                <a:ln>
                  <a:noFill/>
                </a:ln>
                <a:solidFill>
                  <a:srgbClr val="000000"/>
                </a:solidFill>
                <a:effectLst/>
                <a:uLnTx/>
                <a:uFillTx/>
                <a:latin typeface="Arial"/>
              </a:endParaRPr>
            </a:p>
          </p:txBody>
        </p:sp>
        <p:sp>
          <p:nvSpPr>
            <p:cNvPr id="13" name="TextBox 12">
              <a:extLst>
                <a:ext uri="{FF2B5EF4-FFF2-40B4-BE49-F238E27FC236}">
                  <a16:creationId xmlns:a16="http://schemas.microsoft.com/office/drawing/2014/main" id="{49A5B3DE-4F5C-043B-15F4-279231B0721B}"/>
                </a:ext>
              </a:extLst>
            </p:cNvPr>
            <p:cNvSpPr txBox="1"/>
            <p:nvPr/>
          </p:nvSpPr>
          <p:spPr>
            <a:xfrm>
              <a:off x="812800" y="5106522"/>
              <a:ext cx="1079500" cy="274506"/>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Arial" pitchFamily="34" charset="0"/>
                  <a:cs typeface="Arial" pitchFamily="34" charset="0"/>
                </a:rPr>
                <a:t>Margin (Est)</a:t>
              </a:r>
            </a:p>
          </p:txBody>
        </p:sp>
      </p:grpSp>
      <p:cxnSp>
        <p:nvCxnSpPr>
          <p:cNvPr id="14" name="Connector: Elbow 13">
            <a:extLst>
              <a:ext uri="{FF2B5EF4-FFF2-40B4-BE49-F238E27FC236}">
                <a16:creationId xmlns:a16="http://schemas.microsoft.com/office/drawing/2014/main" id="{98B328F3-A7E2-1F4D-104F-6726DFDE8523}"/>
              </a:ext>
            </a:extLst>
          </p:cNvPr>
          <p:cNvCxnSpPr>
            <a:cxnSpLocks/>
          </p:cNvCxnSpPr>
          <p:nvPr/>
        </p:nvCxnSpPr>
        <p:spPr>
          <a:xfrm>
            <a:off x="1861529" y="2567045"/>
            <a:ext cx="3629025" cy="1581150"/>
          </a:xfrm>
          <a:prstGeom prst="bentConnector3">
            <a:avLst>
              <a:gd name="adj1" fmla="val 99869"/>
            </a:avLst>
          </a:prstGeom>
          <a:noFill/>
          <a:ln w="25400" cap="flat" cmpd="sng" algn="ctr">
            <a:solidFill>
              <a:srgbClr val="8CB7C7"/>
            </a:solidFill>
            <a:prstDash val="solid"/>
            <a:tailEnd type="triangle"/>
          </a:ln>
          <a:effectLst>
            <a:outerShdw blurRad="40000" dist="20000" dir="5400000" rotWithShape="0">
              <a:srgbClr val="000000">
                <a:alpha val="38000"/>
              </a:srgbClr>
            </a:outerShdw>
          </a:effectLst>
        </p:spPr>
      </p:cxnSp>
      <p:sp>
        <p:nvSpPr>
          <p:cNvPr id="15" name="Rectangle 14">
            <a:extLst>
              <a:ext uri="{FF2B5EF4-FFF2-40B4-BE49-F238E27FC236}">
                <a16:creationId xmlns:a16="http://schemas.microsoft.com/office/drawing/2014/main" id="{F55ADFB7-7BEC-0DA6-3859-9501D718CDE3}"/>
              </a:ext>
            </a:extLst>
          </p:cNvPr>
          <p:cNvSpPr/>
          <p:nvPr/>
        </p:nvSpPr>
        <p:spPr>
          <a:xfrm>
            <a:off x="165651" y="2352180"/>
            <a:ext cx="1747321" cy="415572"/>
          </a:xfrm>
          <a:prstGeom prst="rect">
            <a:avLst/>
          </a:prstGeom>
          <a:solidFill>
            <a:srgbClr val="8CB7C7"/>
          </a:solidFill>
          <a:ln w="25400" cap="flat" cmpd="sng" algn="ctr">
            <a:noFill/>
            <a:prstDash val="solid"/>
          </a:ln>
          <a:effectLst/>
        </p:spPr>
        <p:txBody>
          <a:bodyPr lIns="45720" rIns="45720" rtlCol="0" anchor="ctr"/>
          <a:lstStyle/>
          <a:p>
            <a:pPr algn="ctr">
              <a:defRPr/>
            </a:pPr>
            <a:r>
              <a:rPr lang="en-US" sz="1200" b="1" kern="0" dirty="0">
                <a:solidFill>
                  <a:srgbClr val="000000"/>
                </a:solidFill>
                <a:latin typeface="Arial"/>
              </a:rPr>
              <a:t>IMPORTERS</a:t>
            </a:r>
          </a:p>
        </p:txBody>
      </p:sp>
      <p:sp>
        <p:nvSpPr>
          <p:cNvPr id="16" name="TextBox 15">
            <a:extLst>
              <a:ext uri="{FF2B5EF4-FFF2-40B4-BE49-F238E27FC236}">
                <a16:creationId xmlns:a16="http://schemas.microsoft.com/office/drawing/2014/main" id="{1D23D464-FF08-9FE9-6570-E579ECB99A80}"/>
              </a:ext>
            </a:extLst>
          </p:cNvPr>
          <p:cNvSpPr txBox="1"/>
          <p:nvPr/>
        </p:nvSpPr>
        <p:spPr>
          <a:xfrm>
            <a:off x="366167" y="5232659"/>
            <a:ext cx="11459665" cy="1268104"/>
          </a:xfrm>
          <a:prstGeom prst="rect">
            <a:avLst/>
          </a:prstGeom>
          <a:noFill/>
        </p:spPr>
        <p:txBody>
          <a:bodyPr wrap="square">
            <a:spAutoFit/>
          </a:bodyPr>
          <a:lstStyle/>
          <a:p>
            <a:pPr marL="342900" indent="-342900">
              <a:lnSpc>
                <a:spcPct val="107000"/>
              </a:lnSpc>
              <a:buFont typeface="Symbol" panose="05050102010706020507" pitchFamily="18" charset="2"/>
              <a:buChar char=""/>
              <a:defRPr/>
            </a:pPr>
            <a:r>
              <a:rPr lang="en-US" sz="1200" dirty="0">
                <a:solidFill>
                  <a:srgbClr val="000000"/>
                </a:solidFill>
                <a:latin typeface="Arial" panose="020B0604020202020204" pitchFamily="34" charset="0"/>
                <a:ea typeface="Calibri" panose="020F0502020204030204" pitchFamily="34" charset="0"/>
                <a:cs typeface="Times New Roman" panose="02020603050405020304" pitchFamily="18" charset="0"/>
              </a:rPr>
              <a:t>Layered distribution leads to high trade margins and resultant higher-end customer prices, thereby impeding consumption (60 % of margins are consumed within the distribution layer) </a:t>
            </a:r>
            <a:endParaRPr lang="en-US" sz="1200" dirty="0">
              <a:solidFill>
                <a:srgbClr val="000000"/>
              </a:solidFill>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defRPr/>
            </a:pPr>
            <a:r>
              <a:rPr lang="en-US" sz="1200" dirty="0">
                <a:solidFill>
                  <a:srgbClr val="000000"/>
                </a:solidFill>
                <a:latin typeface="Arial" panose="020B0604020202020204" pitchFamily="34" charset="0"/>
                <a:ea typeface="Calibri" panose="020F0502020204030204" pitchFamily="34" charset="0"/>
                <a:cs typeface="Times New Roman" panose="02020603050405020304" pitchFamily="18" charset="0"/>
              </a:rPr>
              <a:t>Complex distribution system leading to channel In-efficiency costing manufacturers several NPR Mn worth of goods as SLOB or Expired stock (3- 4 % of the overall market)</a:t>
            </a:r>
            <a:endParaRPr lang="en-US" sz="1200" dirty="0">
              <a:solidFill>
                <a:srgbClr val="000000"/>
              </a:solidFill>
              <a:ea typeface="Calibri" panose="020F0502020204030204" pitchFamily="34" charset="0"/>
              <a:cs typeface="Times New Roman" panose="02020603050405020304" pitchFamily="18" charset="0"/>
            </a:endParaRPr>
          </a:p>
          <a:p>
            <a:pPr marL="342900" indent="-342900">
              <a:lnSpc>
                <a:spcPct val="107000"/>
              </a:lnSpc>
              <a:spcAft>
                <a:spcPts val="800"/>
              </a:spcAft>
              <a:buFont typeface="Symbol" panose="05050102010706020507" pitchFamily="18" charset="2"/>
              <a:buChar char=""/>
              <a:defRPr/>
            </a:pPr>
            <a:r>
              <a:rPr lang="en-US" sz="1200" dirty="0">
                <a:solidFill>
                  <a:srgbClr val="000000"/>
                </a:solidFill>
                <a:latin typeface="Arial" panose="020B0604020202020204" pitchFamily="34" charset="0"/>
                <a:ea typeface="Calibri" panose="020F0502020204030204" pitchFamily="34" charset="0"/>
                <a:cs typeface="Times New Roman" panose="02020603050405020304" pitchFamily="18" charset="0"/>
              </a:rPr>
              <a:t>Limited women participation in the pharmacy segment, more than 70 % of </a:t>
            </a:r>
            <a:r>
              <a:rPr lang="en-US" sz="1200" dirty="0">
                <a:solidFill>
                  <a:srgbClr val="000000"/>
                </a:solidFill>
                <a:latin typeface="Arial" panose="020B0604020202020204" pitchFamily="34" charset="0"/>
                <a:ea typeface="Calibri" panose="020F0502020204030204" pitchFamily="34" charset="0"/>
                <a:cs typeface="Gill Sans" panose="020B0502020104020203"/>
              </a:rPr>
              <a:t>registered</a:t>
            </a:r>
            <a:r>
              <a:rPr lang="en-US" sz="1200" dirty="0">
                <a:solidFill>
                  <a:srgbClr val="000000"/>
                </a:solidFill>
                <a:latin typeface="Arial" panose="020B0604020202020204" pitchFamily="34" charset="0"/>
                <a:ea typeface="Calibri" panose="020F0502020204030204" pitchFamily="34" charset="0"/>
                <a:cs typeface="Times New Roman" panose="02020603050405020304" pitchFamily="18" charset="0"/>
              </a:rPr>
              <a:t> pharmacists are male, and the pharmacy owners owned by male gender are estimated to be 85 % </a:t>
            </a:r>
            <a:endParaRPr lang="en-US" sz="1200" dirty="0">
              <a:solidFill>
                <a:srgbClr val="000000"/>
              </a:solidFill>
              <a:ea typeface="Calibri" panose="020F0502020204030204" pitchFamily="34" charset="0"/>
              <a:cs typeface="Times New Roman" panose="02020603050405020304" pitchFamily="18" charset="0"/>
            </a:endParaRPr>
          </a:p>
        </p:txBody>
      </p:sp>
      <p:graphicFrame>
        <p:nvGraphicFramePr>
          <p:cNvPr id="17" name="Content Placeholder 3">
            <a:extLst>
              <a:ext uri="{FF2B5EF4-FFF2-40B4-BE49-F238E27FC236}">
                <a16:creationId xmlns:a16="http://schemas.microsoft.com/office/drawing/2014/main" id="{BA765418-D96F-042C-1283-2C3FA888F1EC}"/>
              </a:ext>
            </a:extLst>
          </p:cNvPr>
          <p:cNvGraphicFramePr>
            <a:graphicFrameLocks/>
          </p:cNvGraphicFramePr>
          <p:nvPr>
            <p:extLst>
              <p:ext uri="{D42A27DB-BD31-4B8C-83A1-F6EECF244321}">
                <p14:modId xmlns:p14="http://schemas.microsoft.com/office/powerpoint/2010/main" val="393445686"/>
              </p:ext>
            </p:extLst>
          </p:nvPr>
        </p:nvGraphicFramePr>
        <p:xfrm>
          <a:off x="5665305" y="1147781"/>
          <a:ext cx="6361044" cy="2247313"/>
        </p:xfrm>
        <a:graphic>
          <a:graphicData uri="http://schemas.openxmlformats.org/drawingml/2006/table">
            <a:tbl>
              <a:tblPr firstRow="1" firstCol="1" lastRow="1" lastCol="1" bandRow="1" bandCol="1"/>
              <a:tblGrid>
                <a:gridCol w="335930">
                  <a:extLst>
                    <a:ext uri="{9D8B030D-6E8A-4147-A177-3AD203B41FA5}">
                      <a16:colId xmlns:a16="http://schemas.microsoft.com/office/drawing/2014/main" val="917299080"/>
                    </a:ext>
                  </a:extLst>
                </a:gridCol>
                <a:gridCol w="3634182">
                  <a:extLst>
                    <a:ext uri="{9D8B030D-6E8A-4147-A177-3AD203B41FA5}">
                      <a16:colId xmlns:a16="http://schemas.microsoft.com/office/drawing/2014/main" val="471863854"/>
                    </a:ext>
                  </a:extLst>
                </a:gridCol>
                <a:gridCol w="1521790">
                  <a:extLst>
                    <a:ext uri="{9D8B030D-6E8A-4147-A177-3AD203B41FA5}">
                      <a16:colId xmlns:a16="http://schemas.microsoft.com/office/drawing/2014/main" val="919336967"/>
                    </a:ext>
                  </a:extLst>
                </a:gridCol>
                <a:gridCol w="869142">
                  <a:extLst>
                    <a:ext uri="{9D8B030D-6E8A-4147-A177-3AD203B41FA5}">
                      <a16:colId xmlns:a16="http://schemas.microsoft.com/office/drawing/2014/main" val="2728187594"/>
                    </a:ext>
                  </a:extLst>
                </a:gridCol>
              </a:tblGrid>
              <a:tr h="32387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275"/>
                        </a:spcBef>
                        <a:spcAft>
                          <a:spcPts val="0"/>
                        </a:spcAft>
                      </a:pPr>
                      <a:r>
                        <a:rPr lang="en-US" sz="1400" b="1" spc="-25" dirty="0">
                          <a:solidFill>
                            <a:srgbClr val="FFFFFF"/>
                          </a:solidFill>
                          <a:effectLst/>
                          <a:latin typeface="Calibri" panose="020F0502020204030204" pitchFamily="34" charset="0"/>
                          <a:ea typeface="Calibri" panose="020F0502020204030204" pitchFamily="34" charset="0"/>
                          <a:cs typeface="Gill Sans" panose="020B0502020104020203"/>
                        </a:rPr>
                        <a:t>SN</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4AACC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0">
                        <a:spcBef>
                          <a:spcPts val="275"/>
                        </a:spcBef>
                        <a:spcAft>
                          <a:spcPts val="0"/>
                        </a:spcAft>
                      </a:pPr>
                      <a:r>
                        <a:rPr lang="en-US" sz="1400" b="1" spc="-10" dirty="0">
                          <a:solidFill>
                            <a:srgbClr val="FFFFFF"/>
                          </a:solidFill>
                          <a:effectLst/>
                          <a:latin typeface="Calibri" panose="020F0502020204030204" pitchFamily="34" charset="0"/>
                          <a:ea typeface="Calibri" panose="020F0502020204030204" pitchFamily="34" charset="0"/>
                          <a:cs typeface="Gill Sans" panose="020B0502020104020203"/>
                        </a:rPr>
                        <a:t>Number of Units as per 2022 DDA data</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4AACC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0" algn="ctr">
                        <a:spcBef>
                          <a:spcPts val="275"/>
                        </a:spcBef>
                        <a:spcAft>
                          <a:spcPts val="0"/>
                        </a:spcAft>
                      </a:pPr>
                      <a:r>
                        <a:rPr lang="en-US" sz="1400" b="1" spc="-10" dirty="0">
                          <a:solidFill>
                            <a:srgbClr val="FFFFFF"/>
                          </a:solidFill>
                          <a:effectLst/>
                          <a:latin typeface="Calibri" panose="020F0502020204030204" pitchFamily="34" charset="0"/>
                          <a:ea typeface="Calibri" panose="020F0502020204030204" pitchFamily="34" charset="0"/>
                          <a:cs typeface="Gill Sans" panose="020B0502020104020203"/>
                        </a:rPr>
                        <a:t>Registered</a:t>
                      </a:r>
                      <a:r>
                        <a:rPr lang="en-US" sz="1400" b="1" spc="-60" dirty="0">
                          <a:solidFill>
                            <a:srgbClr val="FFFFFF"/>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FFFFFF"/>
                          </a:solidFill>
                          <a:effectLst/>
                          <a:latin typeface="Calibri" panose="020F0502020204030204" pitchFamily="34" charset="0"/>
                          <a:ea typeface="Calibri" panose="020F0502020204030204" pitchFamily="34" charset="0"/>
                          <a:cs typeface="Gill Sans" panose="020B0502020104020203"/>
                        </a:rPr>
                        <a:t>Number</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4AACC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635" algn="ctr">
                        <a:spcBef>
                          <a:spcPts val="275"/>
                        </a:spcBef>
                        <a:spcAft>
                          <a:spcPts val="0"/>
                        </a:spcAft>
                      </a:pPr>
                      <a:r>
                        <a:rPr lang="en-US" sz="1400" b="1" spc="-25" dirty="0">
                          <a:solidFill>
                            <a:srgbClr val="FFFFFF"/>
                          </a:solidFill>
                          <a:effectLst/>
                          <a:latin typeface="Calibri" panose="020F0502020204030204" pitchFamily="34" charset="0"/>
                          <a:ea typeface="Calibri" panose="020F0502020204030204" pitchFamily="34" charset="0"/>
                          <a:cs typeface="Gill Sans" panose="020B0502020104020203"/>
                        </a:rPr>
                        <a:t>Total</a:t>
                      </a:r>
                      <a:r>
                        <a:rPr lang="en-US" sz="1400" b="1" spc="-70" dirty="0">
                          <a:solidFill>
                            <a:srgbClr val="FFFFFF"/>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FFFFFF"/>
                          </a:solidFill>
                          <a:effectLst/>
                          <a:latin typeface="Calibri" panose="020F0502020204030204" pitchFamily="34" charset="0"/>
                          <a:ea typeface="Calibri" panose="020F0502020204030204" pitchFamily="34" charset="0"/>
                          <a:cs typeface="Gill Sans" panose="020B0502020104020203"/>
                        </a:rPr>
                        <a:t>Marketed</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4AACC5"/>
                    </a:solidFill>
                  </a:tcPr>
                </a:tc>
                <a:extLst>
                  <a:ext uri="{0D108BD9-81ED-4DB2-BD59-A6C34878D82A}">
                    <a16:rowId xmlns:a16="http://schemas.microsoft.com/office/drawing/2014/main" val="921790003"/>
                  </a:ext>
                </a:extLst>
              </a:tr>
              <a:tr h="44046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180"/>
                        </a:spcBef>
                        <a:spcAft>
                          <a:spcPts val="0"/>
                        </a:spcAft>
                      </a:pPr>
                      <a:r>
                        <a:rPr lang="en-US" sz="1400" spc="-50" dirty="0">
                          <a:solidFill>
                            <a:srgbClr val="000000"/>
                          </a:solidFill>
                          <a:effectLst/>
                          <a:latin typeface="Calibri" panose="020F0502020204030204" pitchFamily="34" charset="0"/>
                          <a:ea typeface="Calibri" panose="020F0502020204030204" pitchFamily="34" charset="0"/>
                          <a:cs typeface="Gill Sans" panose="020B0502020104020203"/>
                        </a:rPr>
                        <a:t>1</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65405">
                        <a:lnSpc>
                          <a:spcPct val="97000"/>
                        </a:lnSpc>
                        <a:spcBef>
                          <a:spcPts val="220"/>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 Domestic pharmaceutical industries</a:t>
                      </a:r>
                      <a:r>
                        <a:rPr lang="en-US" sz="1400" b="1" spc="-115"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including</a:t>
                      </a:r>
                      <a:r>
                        <a:rPr lang="en-US" sz="1400" b="1" spc="-115"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veterinary.</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600710" marR="0">
                        <a:lnSpc>
                          <a:spcPts val="2420"/>
                        </a:lnSpc>
                        <a:spcBef>
                          <a:spcPts val="180"/>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122</a:t>
                      </a:r>
                      <a:endParaRPr lang="en-US" sz="1400" b="1" spc="-15" dirty="0">
                        <a:solidFill>
                          <a:srgbClr val="000000"/>
                        </a:solidFill>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0" algn="ctr">
                        <a:spcBef>
                          <a:spcPts val="180"/>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5761</a:t>
                      </a:r>
                      <a:r>
                        <a:rPr lang="en-US" sz="1400" b="1" spc="-20"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brands</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extLst>
                  <a:ext uri="{0D108BD9-81ED-4DB2-BD59-A6C34878D82A}">
                    <a16:rowId xmlns:a16="http://schemas.microsoft.com/office/drawing/2014/main" val="1702440239"/>
                  </a:ext>
                </a:extLst>
              </a:tr>
              <a:tr h="269757">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285"/>
                        </a:spcBef>
                        <a:spcAft>
                          <a:spcPts val="0"/>
                        </a:spcAft>
                      </a:pPr>
                      <a:r>
                        <a:rPr lang="en-US" sz="1400" spc="-50" dirty="0">
                          <a:solidFill>
                            <a:srgbClr val="000000"/>
                          </a:solidFill>
                          <a:effectLst/>
                          <a:latin typeface="Calibri" panose="020F0502020204030204" pitchFamily="34" charset="0"/>
                          <a:ea typeface="Calibri" panose="020F0502020204030204" pitchFamily="34" charset="0"/>
                          <a:cs typeface="Gill Sans" panose="020B0502020104020203"/>
                        </a:rPr>
                        <a:t>2</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0">
                        <a:spcBef>
                          <a:spcPts val="285"/>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 Pharma MNC/Foreign</a:t>
                      </a:r>
                      <a:r>
                        <a:rPr lang="en-US" sz="1400" b="1" spc="-80"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companies with offices registered </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1905" algn="ctr">
                        <a:spcBef>
                          <a:spcPts val="285"/>
                        </a:spcBef>
                        <a:spcAft>
                          <a:spcPts val="0"/>
                        </a:spcAft>
                      </a:pPr>
                      <a:r>
                        <a:rPr lang="en-US" sz="1400" b="1" spc="-25" dirty="0">
                          <a:solidFill>
                            <a:srgbClr val="000000"/>
                          </a:solidFill>
                          <a:effectLst/>
                          <a:latin typeface="Calibri" panose="020F0502020204030204" pitchFamily="34" charset="0"/>
                          <a:ea typeface="Calibri" panose="020F0502020204030204" pitchFamily="34" charset="0"/>
                          <a:cs typeface="Gill Sans" panose="020B0502020104020203"/>
                        </a:rPr>
                        <a:t>350</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0" algn="ctr">
                        <a:spcBef>
                          <a:spcPts val="285"/>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6806</a:t>
                      </a:r>
                      <a:r>
                        <a:rPr lang="en-US" sz="1400" b="1" spc="-20"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brands</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extLst>
                  <a:ext uri="{0D108BD9-81ED-4DB2-BD59-A6C34878D82A}">
                    <a16:rowId xmlns:a16="http://schemas.microsoft.com/office/drawing/2014/main" val="532116493"/>
                  </a:ext>
                </a:extLst>
              </a:tr>
              <a:tr h="314143">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285"/>
                        </a:spcBef>
                        <a:spcAft>
                          <a:spcPts val="0"/>
                        </a:spcAft>
                      </a:pPr>
                      <a:r>
                        <a:rPr lang="en-US" sz="1400" spc="-50" dirty="0">
                          <a:solidFill>
                            <a:srgbClr val="000000"/>
                          </a:solidFill>
                          <a:effectLst/>
                          <a:latin typeface="Calibri" panose="020F0502020204030204" pitchFamily="34" charset="0"/>
                          <a:ea typeface="Calibri" panose="020F0502020204030204" pitchFamily="34" charset="0"/>
                          <a:cs typeface="Gill Sans" panose="020B0502020104020203"/>
                        </a:rPr>
                        <a:t>3</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1132205">
                        <a:lnSpc>
                          <a:spcPct val="97000"/>
                        </a:lnSpc>
                        <a:spcBef>
                          <a:spcPts val="325"/>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 Pharmaceutical</a:t>
                      </a:r>
                      <a:r>
                        <a:rPr lang="en-US" sz="1400" b="1" spc="-115"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retail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(Pharmacies)</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1905" algn="ctr">
                        <a:spcBef>
                          <a:spcPts val="285"/>
                        </a:spcBef>
                        <a:spcAft>
                          <a:spcPts val="0"/>
                        </a:spcAft>
                      </a:pP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23,712</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spcBef>
                          <a:spcPts val="0"/>
                        </a:spcBef>
                        <a:spcAft>
                          <a:spcPts val="0"/>
                        </a:spcAft>
                      </a:pPr>
                      <a:r>
                        <a:rPr lang="en-US" sz="1400" b="1" dirty="0">
                          <a:effectLst/>
                          <a:latin typeface="Times New Roman" panose="02020603050405020304" pitchFamily="18" charset="0"/>
                          <a:ea typeface="Calibri" panose="020F0502020204030204" pitchFamily="34" charset="0"/>
                          <a:cs typeface="Gill Sans" panose="020B0502020104020203"/>
                        </a:rPr>
                        <a:t> </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extLst>
                  <a:ext uri="{0D108BD9-81ED-4DB2-BD59-A6C34878D82A}">
                    <a16:rowId xmlns:a16="http://schemas.microsoft.com/office/drawing/2014/main" val="2783861568"/>
                  </a:ext>
                </a:extLst>
              </a:tr>
              <a:tr h="269757">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285"/>
                        </a:spcBef>
                        <a:spcAft>
                          <a:spcPts val="0"/>
                        </a:spcAft>
                      </a:pPr>
                      <a:r>
                        <a:rPr lang="en-US" sz="1400" spc="-50" dirty="0">
                          <a:solidFill>
                            <a:srgbClr val="000000"/>
                          </a:solidFill>
                          <a:effectLst/>
                          <a:latin typeface="Calibri" panose="020F0502020204030204" pitchFamily="34" charset="0"/>
                          <a:ea typeface="Calibri" panose="020F0502020204030204" pitchFamily="34" charset="0"/>
                          <a:cs typeface="Gill Sans" panose="020B0502020104020203"/>
                        </a:rPr>
                        <a:t>4</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0">
                        <a:spcBef>
                          <a:spcPts val="285"/>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 Pharmaceutical</a:t>
                      </a:r>
                      <a:r>
                        <a:rPr lang="en-US" sz="1400" b="1" spc="-35"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wholesalers</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635" algn="ctr">
                        <a:spcBef>
                          <a:spcPts val="285"/>
                        </a:spcBef>
                        <a:spcAft>
                          <a:spcPts val="0"/>
                        </a:spcAft>
                      </a:pPr>
                      <a:r>
                        <a:rPr lang="en-US" sz="1400" b="1" spc="-20" dirty="0">
                          <a:solidFill>
                            <a:srgbClr val="000000"/>
                          </a:solidFill>
                          <a:effectLst/>
                          <a:latin typeface="Calibri" panose="020F0502020204030204" pitchFamily="34" charset="0"/>
                          <a:ea typeface="Calibri" panose="020F0502020204030204" pitchFamily="34" charset="0"/>
                          <a:cs typeface="Gill Sans" panose="020B0502020104020203"/>
                        </a:rPr>
                        <a:t>4208</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spcBef>
                          <a:spcPts val="0"/>
                        </a:spcBef>
                        <a:spcAft>
                          <a:spcPts val="0"/>
                        </a:spcAft>
                      </a:pPr>
                      <a:r>
                        <a:rPr lang="en-US" sz="1400" b="1" dirty="0">
                          <a:effectLst/>
                          <a:latin typeface="Times New Roman" panose="02020603050405020304" pitchFamily="18" charset="0"/>
                          <a:ea typeface="Calibri" panose="020F0502020204030204" pitchFamily="34" charset="0"/>
                          <a:cs typeface="Gill Sans" panose="020B0502020104020203"/>
                        </a:rPr>
                        <a:t> </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D0E2EA"/>
                    </a:solidFill>
                  </a:tcPr>
                </a:tc>
                <a:extLst>
                  <a:ext uri="{0D108BD9-81ED-4DB2-BD59-A6C34878D82A}">
                    <a16:rowId xmlns:a16="http://schemas.microsoft.com/office/drawing/2014/main" val="1346203292"/>
                  </a:ext>
                </a:extLst>
              </a:tr>
              <a:tr h="269757">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1440" marR="0">
                        <a:spcBef>
                          <a:spcPts val="290"/>
                        </a:spcBef>
                        <a:spcAft>
                          <a:spcPts val="0"/>
                        </a:spcAft>
                      </a:pPr>
                      <a:r>
                        <a:rPr lang="en-US" sz="1400" spc="-50" dirty="0">
                          <a:solidFill>
                            <a:srgbClr val="000000"/>
                          </a:solidFill>
                          <a:effectLst/>
                          <a:latin typeface="Calibri" panose="020F0502020204030204" pitchFamily="34" charset="0"/>
                          <a:ea typeface="Calibri" panose="020F0502020204030204" pitchFamily="34" charset="0"/>
                          <a:cs typeface="Gill Sans" panose="020B0502020104020203"/>
                        </a:rPr>
                        <a:t>5</a:t>
                      </a:r>
                      <a:endParaRPr lang="en-US" sz="1400"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92075" marR="0">
                        <a:spcBef>
                          <a:spcPts val="290"/>
                        </a:spcBef>
                        <a:spcAft>
                          <a:spcPts val="0"/>
                        </a:spcAft>
                      </a:pPr>
                      <a:r>
                        <a:rPr lang="en-US" sz="1400" b="1" dirty="0">
                          <a:solidFill>
                            <a:srgbClr val="000000"/>
                          </a:solidFill>
                          <a:effectLst/>
                          <a:latin typeface="Calibri" panose="020F0502020204030204" pitchFamily="34" charset="0"/>
                          <a:ea typeface="Calibri" panose="020F0502020204030204" pitchFamily="34" charset="0"/>
                          <a:cs typeface="Gill Sans" panose="020B0502020104020203"/>
                        </a:rPr>
                        <a:t># Pharmaceutical</a:t>
                      </a:r>
                      <a:r>
                        <a:rPr lang="en-US" sz="1400" b="1" spc="-35" dirty="0">
                          <a:solidFill>
                            <a:srgbClr val="000000"/>
                          </a:solidFill>
                          <a:effectLst/>
                          <a:latin typeface="Calibri" panose="020F0502020204030204" pitchFamily="34" charset="0"/>
                          <a:ea typeface="Calibri" panose="020F0502020204030204" pitchFamily="34" charset="0"/>
                          <a:cs typeface="Gill Sans" panose="020B0502020104020203"/>
                        </a:rPr>
                        <a:t> </a:t>
                      </a:r>
                      <a:r>
                        <a:rPr lang="en-US" sz="1400" b="1" spc="-10" dirty="0">
                          <a:solidFill>
                            <a:srgbClr val="000000"/>
                          </a:solidFill>
                          <a:effectLst/>
                          <a:latin typeface="Calibri" panose="020F0502020204030204" pitchFamily="34" charset="0"/>
                          <a:ea typeface="Calibri" panose="020F0502020204030204" pitchFamily="34" charset="0"/>
                          <a:cs typeface="Gill Sans" panose="020B0502020104020203"/>
                        </a:rPr>
                        <a:t>importers</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17145" marR="1905" algn="ctr">
                        <a:spcBef>
                          <a:spcPts val="290"/>
                        </a:spcBef>
                        <a:spcAft>
                          <a:spcPts val="0"/>
                        </a:spcAft>
                      </a:pPr>
                      <a:r>
                        <a:rPr lang="en-US" sz="1400" b="1" spc="-25" dirty="0">
                          <a:solidFill>
                            <a:srgbClr val="000000"/>
                          </a:solidFill>
                          <a:effectLst/>
                          <a:latin typeface="Calibri" panose="020F0502020204030204" pitchFamily="34" charset="0"/>
                          <a:ea typeface="Calibri" panose="020F0502020204030204" pitchFamily="34" charset="0"/>
                          <a:cs typeface="Gill Sans" panose="020B0502020104020203"/>
                        </a:rPr>
                        <a:t>169</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spcBef>
                          <a:spcPts val="0"/>
                        </a:spcBef>
                        <a:spcAft>
                          <a:spcPts val="0"/>
                        </a:spcAft>
                      </a:pPr>
                      <a:r>
                        <a:rPr lang="en-US" sz="1400" b="1" dirty="0">
                          <a:effectLst/>
                          <a:latin typeface="Times New Roman" panose="02020603050405020304" pitchFamily="18" charset="0"/>
                          <a:ea typeface="Calibri" panose="020F0502020204030204" pitchFamily="34" charset="0"/>
                          <a:cs typeface="Gill Sans" panose="020B0502020104020203"/>
                        </a:rPr>
                        <a:t> </a:t>
                      </a:r>
                      <a:endParaRPr lang="en-US" sz="1400" b="1" dirty="0">
                        <a:effectLst/>
                        <a:latin typeface="Calibri" panose="020F0502020204030204" pitchFamily="34" charset="0"/>
                        <a:ea typeface="Calibri" panose="020F0502020204030204" pitchFamily="34" charset="0"/>
                        <a:cs typeface="Gill Sans" panose="020B0502020104020203"/>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9F0F5"/>
                    </a:solidFill>
                  </a:tcPr>
                </a:tc>
                <a:extLst>
                  <a:ext uri="{0D108BD9-81ED-4DB2-BD59-A6C34878D82A}">
                    <a16:rowId xmlns:a16="http://schemas.microsoft.com/office/drawing/2014/main" val="1039657694"/>
                  </a:ext>
                </a:extLst>
              </a:tr>
            </a:tbl>
          </a:graphicData>
        </a:graphic>
      </p:graphicFrame>
      <p:sp>
        <p:nvSpPr>
          <p:cNvPr id="19" name="Title 1">
            <a:extLst>
              <a:ext uri="{FF2B5EF4-FFF2-40B4-BE49-F238E27FC236}">
                <a16:creationId xmlns:a16="http://schemas.microsoft.com/office/drawing/2014/main" id="{91ABF503-B3C8-2EE0-7D55-1A872DD218C7}"/>
              </a:ext>
            </a:extLst>
          </p:cNvPr>
          <p:cNvSpPr>
            <a:spLocks noGrp="1"/>
          </p:cNvSpPr>
          <p:nvPr>
            <p:ph type="title"/>
          </p:nvPr>
        </p:nvSpPr>
        <p:spPr>
          <a:xfrm>
            <a:off x="462501" y="297515"/>
            <a:ext cx="11270299" cy="769286"/>
          </a:xfrm>
        </p:spPr>
        <p:txBody>
          <a:bodyPr>
            <a:normAutofit fontScale="90000"/>
          </a:bodyPr>
          <a:lstStyle/>
          <a:p>
            <a:r>
              <a:rPr lang="en-US" dirty="0"/>
              <a:t>Nepal Pharma/Retail Manufacturing, Importing to Distribution Landscape</a:t>
            </a:r>
            <a:br>
              <a:rPr lang="en-US" dirty="0"/>
            </a:br>
            <a:endParaRPr lang="en-US" dirty="0"/>
          </a:p>
        </p:txBody>
      </p:sp>
      <p:sp>
        <p:nvSpPr>
          <p:cNvPr id="20" name="TextBox 19">
            <a:extLst>
              <a:ext uri="{FF2B5EF4-FFF2-40B4-BE49-F238E27FC236}">
                <a16:creationId xmlns:a16="http://schemas.microsoft.com/office/drawing/2014/main" id="{7E6E2AE0-33D5-1070-8585-92F21D2C2A7B}"/>
              </a:ext>
            </a:extLst>
          </p:cNvPr>
          <p:cNvSpPr txBox="1"/>
          <p:nvPr/>
        </p:nvSpPr>
        <p:spPr>
          <a:xfrm>
            <a:off x="-9705" y="6576395"/>
            <a:ext cx="11186888" cy="461665"/>
          </a:xfrm>
          <a:prstGeom prst="rect">
            <a:avLst/>
          </a:prstGeom>
          <a:noFill/>
        </p:spPr>
        <p:txBody>
          <a:bodyPr wrap="square" rtlCol="0">
            <a:spAutoFit/>
          </a:bodyPr>
          <a:lstStyle/>
          <a:p>
            <a:r>
              <a:rPr lang="en-US" sz="1200" dirty="0"/>
              <a:t>Source: FHM Engage analysis from KIIs and Market Visit observations 2023 </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42627009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E3D190-6E02-8D81-7171-E73B9D56156F}"/>
              </a:ext>
            </a:extLst>
          </p:cNvPr>
          <p:cNvSpPr>
            <a:spLocks noGrp="1"/>
          </p:cNvSpPr>
          <p:nvPr>
            <p:ph type="title"/>
          </p:nvPr>
        </p:nvSpPr>
        <p:spPr/>
        <p:txBody>
          <a:bodyPr>
            <a:normAutofit fontScale="90000"/>
          </a:bodyPr>
          <a:lstStyle/>
          <a:p>
            <a:r>
              <a:rPr lang="en-US" dirty="0"/>
              <a:t>Nepali Manufacturer of FP products: Early signs of an emerging FP market</a:t>
            </a:r>
            <a:br>
              <a:rPr lang="en-US" dirty="0"/>
            </a:br>
            <a:r>
              <a:rPr lang="en-US" dirty="0"/>
              <a:t>( Not supported by any Grants or DP) </a:t>
            </a:r>
          </a:p>
        </p:txBody>
      </p:sp>
      <p:sp>
        <p:nvSpPr>
          <p:cNvPr id="3" name="Slide Number Placeholder 2">
            <a:extLst>
              <a:ext uri="{FF2B5EF4-FFF2-40B4-BE49-F238E27FC236}">
                <a16:creationId xmlns:a16="http://schemas.microsoft.com/office/drawing/2014/main" id="{4363E26F-374D-2073-1C90-A00E311754AF}"/>
              </a:ext>
            </a:extLst>
          </p:cNvPr>
          <p:cNvSpPr>
            <a:spLocks noGrp="1"/>
          </p:cNvSpPr>
          <p:nvPr>
            <p:ph type="sldNum" sz="quarter" idx="4"/>
          </p:nvPr>
        </p:nvSpPr>
        <p:spPr/>
        <p:txBody>
          <a:bodyPr/>
          <a:lstStyle/>
          <a:p>
            <a:fld id="{4755468B-C2BA-8B42-ABD6-597061763577}" type="slidenum">
              <a:rPr lang="en-US" smtClean="0"/>
              <a:pPr/>
              <a:t>27</a:t>
            </a:fld>
            <a:endParaRPr lang="en-US" dirty="0"/>
          </a:p>
        </p:txBody>
      </p:sp>
      <p:pic>
        <p:nvPicPr>
          <p:cNvPr id="4" name="Picture 3" descr="A red and black sign with a no symbol&#10;&#10;Description automatically generated">
            <a:extLst>
              <a:ext uri="{FF2B5EF4-FFF2-40B4-BE49-F238E27FC236}">
                <a16:creationId xmlns:a16="http://schemas.microsoft.com/office/drawing/2014/main" id="{816AF7FD-4BF4-270D-5B82-03B5032BFC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2438" y="1509823"/>
            <a:ext cx="3857703" cy="1436502"/>
          </a:xfrm>
          <a:prstGeom prst="rect">
            <a:avLst/>
          </a:prstGeom>
        </p:spPr>
      </p:pic>
      <p:pic>
        <p:nvPicPr>
          <p:cNvPr id="5" name="Picture 4" descr="A group of boxes of medicine&#10;&#10;Description automatically generated">
            <a:extLst>
              <a:ext uri="{FF2B5EF4-FFF2-40B4-BE49-F238E27FC236}">
                <a16:creationId xmlns:a16="http://schemas.microsoft.com/office/drawing/2014/main" id="{F495E23D-985A-130C-3520-B8F1DEA8A1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6975" y="3108634"/>
            <a:ext cx="3237464" cy="3489201"/>
          </a:xfrm>
          <a:prstGeom prst="rect">
            <a:avLst/>
          </a:prstGeom>
        </p:spPr>
      </p:pic>
      <p:sp>
        <p:nvSpPr>
          <p:cNvPr id="6" name="TextBox 5">
            <a:extLst>
              <a:ext uri="{FF2B5EF4-FFF2-40B4-BE49-F238E27FC236}">
                <a16:creationId xmlns:a16="http://schemas.microsoft.com/office/drawing/2014/main" id="{1AD7DDD5-C914-4E19-C2B5-646972A2ADA3}"/>
              </a:ext>
            </a:extLst>
          </p:cNvPr>
          <p:cNvSpPr txBox="1"/>
          <p:nvPr/>
        </p:nvSpPr>
        <p:spPr>
          <a:xfrm>
            <a:off x="5184901" y="1509823"/>
            <a:ext cx="6096000" cy="3693319"/>
          </a:xfrm>
          <a:prstGeom prst="rect">
            <a:avLst/>
          </a:prstGeom>
          <a:noFill/>
        </p:spPr>
        <p:txBody>
          <a:bodyPr wrap="square">
            <a:spAutoFit/>
          </a:bodyPr>
          <a:lstStyle/>
          <a:p>
            <a:r>
              <a:rPr lang="en-US" b="0" i="0" dirty="0">
                <a:effectLst/>
                <a:latin typeface="Poppins" panose="00000500000000000000" pitchFamily="2" charset="0"/>
              </a:rPr>
              <a:t>Nepal's first Company with a dedicated production unit for the Hormonal and Steroid drugs segment. Separate Research and development block with clean room, HVAC, Complete set of Machines, and pure-flow suites for operators.</a:t>
            </a:r>
          </a:p>
          <a:p>
            <a:endParaRPr lang="en-US" dirty="0">
              <a:latin typeface="Poppins" panose="00000500000000000000" pitchFamily="2" charset="0"/>
            </a:endParaRPr>
          </a:p>
          <a:p>
            <a:pPr marL="342900" indent="-342900">
              <a:buAutoNum type="arabicPeriod"/>
            </a:pPr>
            <a:r>
              <a:rPr lang="en-US" dirty="0">
                <a:latin typeface="Poppins" panose="00000500000000000000" pitchFamily="2" charset="0"/>
              </a:rPr>
              <a:t>Dedicated to QA (Per Vision statements).</a:t>
            </a:r>
          </a:p>
          <a:p>
            <a:pPr marL="342900" indent="-342900">
              <a:buAutoNum type="arabicPeriod"/>
            </a:pPr>
            <a:r>
              <a:rPr lang="en-US" dirty="0">
                <a:latin typeface="Poppins" panose="00000500000000000000" pitchFamily="2" charset="0"/>
              </a:rPr>
              <a:t>Noreth is a leading brand that is there in most Pharmacies.</a:t>
            </a:r>
          </a:p>
          <a:p>
            <a:pPr marL="342900" indent="-342900">
              <a:buAutoNum type="arabicPeriod"/>
            </a:pPr>
            <a:r>
              <a:rPr lang="en-US" dirty="0">
                <a:latin typeface="Poppins" panose="00000500000000000000" pitchFamily="2" charset="0"/>
              </a:rPr>
              <a:t>Has a dedicated S&amp;D capacity and needs Market support.</a:t>
            </a:r>
          </a:p>
          <a:p>
            <a:pPr marL="342900" indent="-342900">
              <a:buAutoNum type="arabicPeriod"/>
            </a:pPr>
            <a:r>
              <a:rPr lang="en-US" dirty="0">
                <a:latin typeface="Poppins" panose="00000500000000000000" pitchFamily="2" charset="0"/>
              </a:rPr>
              <a:t>CRS prices and brand recognition are major threats to value growth as per their sales force. </a:t>
            </a:r>
            <a:endParaRPr lang="en-US" dirty="0"/>
          </a:p>
        </p:txBody>
      </p:sp>
      <p:pic>
        <p:nvPicPr>
          <p:cNvPr id="9" name="Picture 8" descr="A box of pills&#10;&#10;Description automatically generated">
            <a:extLst>
              <a:ext uri="{FF2B5EF4-FFF2-40B4-BE49-F238E27FC236}">
                <a16:creationId xmlns:a16="http://schemas.microsoft.com/office/drawing/2014/main" id="{B6564C14-698E-D31F-1B72-7A141A0B80D0}"/>
              </a:ext>
            </a:extLst>
          </p:cNvPr>
          <p:cNvPicPr>
            <a:picLocks noChangeAspect="1"/>
          </p:cNvPicPr>
          <p:nvPr/>
        </p:nvPicPr>
        <p:blipFill>
          <a:blip r:embed="rId4"/>
          <a:stretch>
            <a:fillRect/>
          </a:stretch>
        </p:blipFill>
        <p:spPr>
          <a:xfrm>
            <a:off x="6920485" y="5108112"/>
            <a:ext cx="2624832" cy="1749888"/>
          </a:xfrm>
          <a:prstGeom prst="rect">
            <a:avLst/>
          </a:prstGeom>
        </p:spPr>
      </p:pic>
    </p:spTree>
    <p:extLst>
      <p:ext uri="{BB962C8B-B14F-4D97-AF65-F5344CB8AC3E}">
        <p14:creationId xmlns:p14="http://schemas.microsoft.com/office/powerpoint/2010/main" val="10260733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CA4C22-24E7-9DB1-0ECA-782118AF8F15}"/>
              </a:ext>
            </a:extLst>
          </p:cNvPr>
          <p:cNvSpPr>
            <a:spLocks noGrp="1"/>
          </p:cNvSpPr>
          <p:nvPr>
            <p:ph type="title"/>
          </p:nvPr>
        </p:nvSpPr>
        <p:spPr/>
        <p:txBody>
          <a:bodyPr>
            <a:normAutofit fontScale="90000"/>
          </a:bodyPr>
          <a:lstStyle/>
          <a:p>
            <a:r>
              <a:rPr lang="en-US" dirty="0"/>
              <a:t>The Nepali Community Pharmacy &amp; Assistant: A potential New Channel ( beyond DMPA) </a:t>
            </a:r>
          </a:p>
        </p:txBody>
      </p:sp>
      <p:sp>
        <p:nvSpPr>
          <p:cNvPr id="3" name="Slide Number Placeholder 2">
            <a:extLst>
              <a:ext uri="{FF2B5EF4-FFF2-40B4-BE49-F238E27FC236}">
                <a16:creationId xmlns:a16="http://schemas.microsoft.com/office/drawing/2014/main" id="{714E2C1F-AF16-09D5-47A0-D4E1B569961D}"/>
              </a:ext>
            </a:extLst>
          </p:cNvPr>
          <p:cNvSpPr>
            <a:spLocks noGrp="1"/>
          </p:cNvSpPr>
          <p:nvPr>
            <p:ph type="sldNum" sz="quarter" idx="4"/>
          </p:nvPr>
        </p:nvSpPr>
        <p:spPr/>
        <p:txBody>
          <a:bodyPr/>
          <a:lstStyle/>
          <a:p>
            <a:fld id="{4755468B-C2BA-8B42-ABD6-597061763577}" type="slidenum">
              <a:rPr lang="en-US" smtClean="0"/>
              <a:pPr/>
              <a:t>28</a:t>
            </a:fld>
            <a:endParaRPr lang="en-US" dirty="0"/>
          </a:p>
        </p:txBody>
      </p:sp>
      <p:grpSp>
        <p:nvGrpSpPr>
          <p:cNvPr id="12" name="Group 11">
            <a:extLst>
              <a:ext uri="{FF2B5EF4-FFF2-40B4-BE49-F238E27FC236}">
                <a16:creationId xmlns:a16="http://schemas.microsoft.com/office/drawing/2014/main" id="{3E583612-3ACD-CD8E-6AA8-57DEF46257A6}"/>
              </a:ext>
            </a:extLst>
          </p:cNvPr>
          <p:cNvGrpSpPr/>
          <p:nvPr/>
        </p:nvGrpSpPr>
        <p:grpSpPr>
          <a:xfrm>
            <a:off x="0" y="1148315"/>
            <a:ext cx="5097426" cy="5568508"/>
            <a:chOff x="0" y="1148315"/>
            <a:chExt cx="5097426" cy="5568508"/>
          </a:xfrm>
        </p:grpSpPr>
        <p:pic>
          <p:nvPicPr>
            <p:cNvPr id="5" name="Picture 4" descr="A room with a table and a bucket&#10;&#10;Description automatically generated">
              <a:extLst>
                <a:ext uri="{FF2B5EF4-FFF2-40B4-BE49-F238E27FC236}">
                  <a16:creationId xmlns:a16="http://schemas.microsoft.com/office/drawing/2014/main" id="{86515AB1-C411-6F41-14C2-B32C255FBFA5}"/>
                </a:ext>
              </a:extLst>
            </p:cNvPr>
            <p:cNvPicPr>
              <a:picLocks noChangeAspect="1"/>
            </p:cNvPicPr>
            <p:nvPr/>
          </p:nvPicPr>
          <p:blipFill>
            <a:blip r:embed="rId2"/>
            <a:stretch>
              <a:fillRect/>
            </a:stretch>
          </p:blipFill>
          <p:spPr>
            <a:xfrm>
              <a:off x="0" y="1148315"/>
              <a:ext cx="2718391" cy="2456121"/>
            </a:xfrm>
            <a:prstGeom prst="rect">
              <a:avLst/>
            </a:prstGeom>
          </p:spPr>
        </p:pic>
        <p:pic>
          <p:nvPicPr>
            <p:cNvPr id="7" name="Picture 6" descr="A blue cabinet with a white object on it&#10;&#10;Description automatically generated with medium confidence">
              <a:extLst>
                <a:ext uri="{FF2B5EF4-FFF2-40B4-BE49-F238E27FC236}">
                  <a16:creationId xmlns:a16="http://schemas.microsoft.com/office/drawing/2014/main" id="{A883667A-AF75-955E-A4D4-ADA676EC6150}"/>
                </a:ext>
              </a:extLst>
            </p:cNvPr>
            <p:cNvPicPr>
              <a:picLocks noChangeAspect="1"/>
            </p:cNvPicPr>
            <p:nvPr/>
          </p:nvPicPr>
          <p:blipFill>
            <a:blip r:embed="rId3"/>
            <a:stretch>
              <a:fillRect/>
            </a:stretch>
          </p:blipFill>
          <p:spPr>
            <a:xfrm>
              <a:off x="2763136" y="1148315"/>
              <a:ext cx="2334290" cy="2456122"/>
            </a:xfrm>
            <a:prstGeom prst="rect">
              <a:avLst/>
            </a:prstGeom>
          </p:spPr>
        </p:pic>
        <p:pic>
          <p:nvPicPr>
            <p:cNvPr id="9" name="Picture 8" descr="A person sitting at a desk with another person in a pharmacy&#10;&#10;Description automatically generated">
              <a:extLst>
                <a:ext uri="{FF2B5EF4-FFF2-40B4-BE49-F238E27FC236}">
                  <a16:creationId xmlns:a16="http://schemas.microsoft.com/office/drawing/2014/main" id="{8D040C4F-8BD9-BE77-6839-99A06EAD739A}"/>
                </a:ext>
              </a:extLst>
            </p:cNvPr>
            <p:cNvPicPr>
              <a:picLocks noChangeAspect="1"/>
            </p:cNvPicPr>
            <p:nvPr/>
          </p:nvPicPr>
          <p:blipFill>
            <a:blip r:embed="rId4"/>
            <a:stretch>
              <a:fillRect/>
            </a:stretch>
          </p:blipFill>
          <p:spPr>
            <a:xfrm>
              <a:off x="0" y="3604436"/>
              <a:ext cx="2718391" cy="3112387"/>
            </a:xfrm>
            <a:prstGeom prst="rect">
              <a:avLst/>
            </a:prstGeom>
          </p:spPr>
        </p:pic>
        <p:pic>
          <p:nvPicPr>
            <p:cNvPr id="11" name="Picture 10" descr="A person holding a baby&#10;&#10;Description automatically generated">
              <a:extLst>
                <a:ext uri="{FF2B5EF4-FFF2-40B4-BE49-F238E27FC236}">
                  <a16:creationId xmlns:a16="http://schemas.microsoft.com/office/drawing/2014/main" id="{3617AAE8-D478-2184-82CC-4F5E5A40E57D}"/>
                </a:ext>
              </a:extLst>
            </p:cNvPr>
            <p:cNvPicPr>
              <a:picLocks noChangeAspect="1"/>
            </p:cNvPicPr>
            <p:nvPr/>
          </p:nvPicPr>
          <p:blipFill>
            <a:blip r:embed="rId5"/>
            <a:stretch>
              <a:fillRect/>
            </a:stretch>
          </p:blipFill>
          <p:spPr>
            <a:xfrm>
              <a:off x="2763136" y="3604436"/>
              <a:ext cx="2334290" cy="3112387"/>
            </a:xfrm>
            <a:prstGeom prst="rect">
              <a:avLst/>
            </a:prstGeom>
          </p:spPr>
        </p:pic>
      </p:grpSp>
      <p:sp>
        <p:nvSpPr>
          <p:cNvPr id="15" name="TextBox 14">
            <a:extLst>
              <a:ext uri="{FF2B5EF4-FFF2-40B4-BE49-F238E27FC236}">
                <a16:creationId xmlns:a16="http://schemas.microsoft.com/office/drawing/2014/main" id="{66DCE240-44CD-B4C3-D3CB-143F4C80FB2A}"/>
              </a:ext>
            </a:extLst>
          </p:cNvPr>
          <p:cNvSpPr txBox="1"/>
          <p:nvPr/>
        </p:nvSpPr>
        <p:spPr>
          <a:xfrm>
            <a:off x="5635028" y="1477924"/>
            <a:ext cx="6097772" cy="4781950"/>
          </a:xfrm>
          <a:prstGeom prst="rect">
            <a:avLst/>
          </a:prstGeom>
          <a:noFill/>
        </p:spPr>
        <p:txBody>
          <a:bodyPr wrap="square">
            <a:spAutoFit/>
          </a:bodyPr>
          <a:lstStyle/>
          <a:p>
            <a:pPr marL="88265" marR="133985">
              <a:lnSpc>
                <a:spcPct val="101000"/>
              </a:lnSpc>
              <a:spcBef>
                <a:spcPts val="595"/>
              </a:spcBef>
              <a:spcAft>
                <a:spcPts val="0"/>
              </a:spcAft>
            </a:pPr>
            <a:r>
              <a:rPr lang="en-US" sz="1800" dirty="0">
                <a:solidFill>
                  <a:srgbClr val="000000"/>
                </a:solidFill>
                <a:effectLst/>
                <a:latin typeface="Gill Sans"/>
                <a:ea typeface="Gill Sans"/>
                <a:cs typeface="Gill Sans"/>
              </a:rPr>
              <a:t>1. A community pharmacy is a unique business that sells pharmaceutical products and provides information regarding the use of medicines and the prevention and treatment of diseases. </a:t>
            </a:r>
          </a:p>
          <a:p>
            <a:pPr marL="88265" marR="133985">
              <a:lnSpc>
                <a:spcPct val="101000"/>
              </a:lnSpc>
              <a:spcBef>
                <a:spcPts val="595"/>
              </a:spcBef>
              <a:spcAft>
                <a:spcPts val="0"/>
              </a:spcAft>
            </a:pPr>
            <a:r>
              <a:rPr lang="en-US" dirty="0">
                <a:solidFill>
                  <a:srgbClr val="000000"/>
                </a:solidFill>
                <a:latin typeface="Gill Sans"/>
                <a:ea typeface="Gill Sans"/>
                <a:cs typeface="Gill Sans"/>
              </a:rPr>
              <a:t>2. </a:t>
            </a:r>
            <a:r>
              <a:rPr lang="en-US" sz="1800" dirty="0">
                <a:solidFill>
                  <a:srgbClr val="000000"/>
                </a:solidFill>
                <a:effectLst/>
                <a:latin typeface="Gill Sans"/>
                <a:ea typeface="Gill Sans"/>
                <a:cs typeface="Gill Sans"/>
              </a:rPr>
              <a:t>It offers a wide range of services, including occasional physician consultations. Although dispensing medicine is the core business, some offer counseling, primary health care, or medical advice.</a:t>
            </a:r>
            <a:r>
              <a:rPr lang="en-US" sz="1800" spc="-5" dirty="0">
                <a:solidFill>
                  <a:srgbClr val="000000"/>
                </a:solidFill>
                <a:effectLst/>
                <a:latin typeface="Gill Sans"/>
                <a:ea typeface="Gill Sans"/>
                <a:cs typeface="Gill Sans"/>
              </a:rPr>
              <a:t> </a:t>
            </a:r>
          </a:p>
          <a:p>
            <a:pPr marL="88265" marR="133985">
              <a:lnSpc>
                <a:spcPct val="101000"/>
              </a:lnSpc>
              <a:spcBef>
                <a:spcPts val="595"/>
              </a:spcBef>
              <a:spcAft>
                <a:spcPts val="0"/>
              </a:spcAft>
            </a:pPr>
            <a:r>
              <a:rPr lang="en-US" spc="-5" dirty="0">
                <a:solidFill>
                  <a:srgbClr val="000000"/>
                </a:solidFill>
                <a:latin typeface="Gill Sans"/>
                <a:ea typeface="Gill Sans"/>
                <a:cs typeface="Gill Sans"/>
              </a:rPr>
              <a:t>3. </a:t>
            </a:r>
            <a:r>
              <a:rPr lang="en-US" sz="1800" dirty="0">
                <a:solidFill>
                  <a:srgbClr val="000000"/>
                </a:solidFill>
                <a:effectLst/>
                <a:latin typeface="Gill Sans"/>
                <a:ea typeface="Gill Sans"/>
                <a:cs typeface="Gill Sans"/>
              </a:rPr>
              <a:t>Clients usually</a:t>
            </a:r>
            <a:r>
              <a:rPr lang="en-US" sz="1800" spc="-5" dirty="0">
                <a:solidFill>
                  <a:srgbClr val="000000"/>
                </a:solidFill>
                <a:effectLst/>
                <a:latin typeface="Gill Sans"/>
                <a:ea typeface="Gill Sans"/>
                <a:cs typeface="Gill Sans"/>
              </a:rPr>
              <a:t> </a:t>
            </a:r>
            <a:r>
              <a:rPr lang="en-US" sz="1800" dirty="0">
                <a:solidFill>
                  <a:srgbClr val="000000"/>
                </a:solidFill>
                <a:effectLst/>
                <a:latin typeface="Gill Sans"/>
                <a:ea typeface="Gill Sans"/>
                <a:cs typeface="Gill Sans"/>
              </a:rPr>
              <a:t>purchase medicine without a prescription but receive treatment/advice for their illness from pharmacy supervisors (proprietors who are often paramedics) or visiting physicians. </a:t>
            </a:r>
          </a:p>
          <a:p>
            <a:pPr marL="88265" marR="133985">
              <a:lnSpc>
                <a:spcPct val="101000"/>
              </a:lnSpc>
              <a:spcBef>
                <a:spcPts val="595"/>
              </a:spcBef>
              <a:spcAft>
                <a:spcPts val="0"/>
              </a:spcAft>
            </a:pPr>
            <a:r>
              <a:rPr lang="en-US" dirty="0">
                <a:solidFill>
                  <a:srgbClr val="000000"/>
                </a:solidFill>
                <a:latin typeface="Gill Sans"/>
                <a:ea typeface="Gill Sans"/>
                <a:cs typeface="Gill Sans"/>
              </a:rPr>
              <a:t>4. </a:t>
            </a:r>
            <a:r>
              <a:rPr lang="en-US" sz="1800" dirty="0">
                <a:solidFill>
                  <a:srgbClr val="000000"/>
                </a:solidFill>
                <a:effectLst/>
                <a:latin typeface="Gill Sans"/>
                <a:ea typeface="Gill Sans"/>
                <a:cs typeface="Gill Sans"/>
              </a:rPr>
              <a:t>Several community pharmacies have patient consultation rooms where the visiting physician, usually an MoH physician moonlighting before or after public service hours, can receive patients.</a:t>
            </a:r>
            <a:endParaRPr lang="en-US" sz="1800" dirty="0">
              <a:effectLst/>
              <a:latin typeface="Gill Sans"/>
              <a:ea typeface="Gill Sans"/>
              <a:cs typeface="Gill Sans"/>
            </a:endParaRPr>
          </a:p>
        </p:txBody>
      </p:sp>
      <p:sp>
        <p:nvSpPr>
          <p:cNvPr id="16" name="TextBox 15">
            <a:extLst>
              <a:ext uri="{FF2B5EF4-FFF2-40B4-BE49-F238E27FC236}">
                <a16:creationId xmlns:a16="http://schemas.microsoft.com/office/drawing/2014/main" id="{935020AA-B98C-94EC-6B33-1F8A6662B1D9}"/>
              </a:ext>
            </a:extLst>
          </p:cNvPr>
          <p:cNvSpPr txBox="1"/>
          <p:nvPr/>
        </p:nvSpPr>
        <p:spPr>
          <a:xfrm>
            <a:off x="5687457" y="6490429"/>
            <a:ext cx="11186888" cy="461665"/>
          </a:xfrm>
          <a:prstGeom prst="rect">
            <a:avLst/>
          </a:prstGeom>
          <a:noFill/>
        </p:spPr>
        <p:txBody>
          <a:bodyPr wrap="square" rtlCol="0">
            <a:spAutoFit/>
          </a:bodyPr>
          <a:lstStyle/>
          <a:p>
            <a:r>
              <a:rPr lang="en-US" sz="1200" dirty="0"/>
              <a:t>Source: FHM Engage analysis from KIIs and Market Visit observations </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38570062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499ACA-07B2-A65D-23E3-CB66DCDD80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8AF4C0C-CE2E-912D-58BF-3E0B1A6492BE}"/>
              </a:ext>
            </a:extLst>
          </p:cNvPr>
          <p:cNvSpPr>
            <a:spLocks noGrp="1"/>
          </p:cNvSpPr>
          <p:nvPr>
            <p:ph type="title"/>
          </p:nvPr>
        </p:nvSpPr>
        <p:spPr>
          <a:xfrm>
            <a:off x="462501" y="397247"/>
            <a:ext cx="11270299" cy="769286"/>
          </a:xfrm>
        </p:spPr>
        <p:txBody>
          <a:bodyPr>
            <a:noAutofit/>
          </a:bodyPr>
          <a:lstStyle/>
          <a:p>
            <a:r>
              <a:rPr lang="en-US" dirty="0"/>
              <a:t>SMO CRS has increased SAM reach significantly across Urban and Rural, and wealth quintiles  </a:t>
            </a:r>
            <a:br>
              <a:rPr lang="en-US" b="1" dirty="0"/>
            </a:br>
            <a:endParaRPr lang="en-US" dirty="0"/>
          </a:p>
        </p:txBody>
      </p:sp>
      <p:sp>
        <p:nvSpPr>
          <p:cNvPr id="3" name="Slide Number Placeholder 2">
            <a:extLst>
              <a:ext uri="{FF2B5EF4-FFF2-40B4-BE49-F238E27FC236}">
                <a16:creationId xmlns:a16="http://schemas.microsoft.com/office/drawing/2014/main" id="{A4EAE554-1B3E-461D-A14D-76F36A7B6F7C}"/>
              </a:ext>
            </a:extLst>
          </p:cNvPr>
          <p:cNvSpPr>
            <a:spLocks noGrp="1"/>
          </p:cNvSpPr>
          <p:nvPr>
            <p:ph type="sldNum" sz="quarter" idx="4"/>
          </p:nvPr>
        </p:nvSpPr>
        <p:spPr/>
        <p:txBody>
          <a:bodyPr/>
          <a:lstStyle/>
          <a:p>
            <a:fld id="{4755468B-C2BA-8B42-ABD6-597061763577}" type="slidenum">
              <a:rPr lang="en-US" smtClean="0"/>
              <a:pPr/>
              <a:t>29</a:t>
            </a:fld>
            <a:endParaRPr lang="en-US" dirty="0"/>
          </a:p>
        </p:txBody>
      </p:sp>
      <p:graphicFrame>
        <p:nvGraphicFramePr>
          <p:cNvPr id="4" name="Chart 3">
            <a:extLst>
              <a:ext uri="{FF2B5EF4-FFF2-40B4-BE49-F238E27FC236}">
                <a16:creationId xmlns:a16="http://schemas.microsoft.com/office/drawing/2014/main" id="{603CD22E-80EC-D4BD-CB3E-8EC9CEB8B3DD}"/>
              </a:ext>
            </a:extLst>
          </p:cNvPr>
          <p:cNvGraphicFramePr>
            <a:graphicFrameLocks noChangeAspect="1"/>
          </p:cNvGraphicFramePr>
          <p:nvPr/>
        </p:nvGraphicFramePr>
        <p:xfrm>
          <a:off x="424543" y="1180068"/>
          <a:ext cx="7852600" cy="2632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31426580-6DCB-ED6D-A5C8-E2C7197988D6}"/>
              </a:ext>
            </a:extLst>
          </p:cNvPr>
          <p:cNvGraphicFramePr>
            <a:graphicFrameLocks noChangeAspect="1"/>
          </p:cNvGraphicFramePr>
          <p:nvPr/>
        </p:nvGraphicFramePr>
        <p:xfrm>
          <a:off x="424543" y="4107302"/>
          <a:ext cx="7852600" cy="262913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0C8FADA0-E3A6-321A-B745-478C267829D1}"/>
              </a:ext>
            </a:extLst>
          </p:cNvPr>
          <p:cNvSpPr txBox="1"/>
          <p:nvPr/>
        </p:nvSpPr>
        <p:spPr>
          <a:xfrm>
            <a:off x="8442008" y="1314112"/>
            <a:ext cx="3190011" cy="4832092"/>
          </a:xfrm>
          <a:prstGeom prst="rect">
            <a:avLst/>
          </a:prstGeom>
          <a:noFill/>
        </p:spPr>
        <p:txBody>
          <a:bodyPr wrap="square" rtlCol="0">
            <a:spAutoFit/>
          </a:bodyPr>
          <a:lstStyle/>
          <a:p>
            <a:pPr marL="514350" indent="-514350">
              <a:buAutoNum type="arabicPeriod"/>
            </a:pPr>
            <a:r>
              <a:rPr lang="en-US" sz="2800" dirty="0">
                <a:latin typeface="Gill Sans MT" panose="020B0502020104020203" pitchFamily="34" charset="0"/>
              </a:rPr>
              <a:t>CRS possibly has 100% MS for DMPA IM &amp; Est 60% of EC market.</a:t>
            </a:r>
          </a:p>
          <a:p>
            <a:pPr marL="514350" indent="-514350">
              <a:buAutoNum type="arabicPeriod"/>
            </a:pPr>
            <a:r>
              <a:rPr lang="en-US" sz="2800" b="1" dirty="0">
                <a:latin typeface="Gill Sans MT" panose="020B0502020104020203" pitchFamily="34" charset="0"/>
              </a:rPr>
              <a:t>Monopoly on SAM category poses threat to coverage when subsidy goes away. </a:t>
            </a:r>
          </a:p>
        </p:txBody>
      </p:sp>
      <p:sp>
        <p:nvSpPr>
          <p:cNvPr id="7" name="TextBox 6">
            <a:extLst>
              <a:ext uri="{FF2B5EF4-FFF2-40B4-BE49-F238E27FC236}">
                <a16:creationId xmlns:a16="http://schemas.microsoft.com/office/drawing/2014/main" id="{2AC64366-C267-EC56-03F7-793232FFDE28}"/>
              </a:ext>
            </a:extLst>
          </p:cNvPr>
          <p:cNvSpPr txBox="1"/>
          <p:nvPr/>
        </p:nvSpPr>
        <p:spPr>
          <a:xfrm>
            <a:off x="41128" y="6422131"/>
            <a:ext cx="11186888" cy="461665"/>
          </a:xfrm>
          <a:prstGeom prst="rect">
            <a:avLst/>
          </a:prstGeom>
          <a:noFill/>
        </p:spPr>
        <p:txBody>
          <a:bodyPr wrap="square" rtlCol="0">
            <a:spAutoFit/>
          </a:bodyPr>
          <a:lstStyle/>
          <a:p>
            <a:r>
              <a:rPr lang="en-US" sz="1200" dirty="0"/>
              <a:t>Source: DHS 2022</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32330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E65D06-DAF0-4B42-7C9A-15881E6E8D58}"/>
              </a:ext>
            </a:extLst>
          </p:cNvPr>
          <p:cNvSpPr>
            <a:spLocks noGrp="1"/>
          </p:cNvSpPr>
          <p:nvPr>
            <p:ph type="ctrTitle"/>
          </p:nvPr>
        </p:nvSpPr>
        <p:spPr>
          <a:xfrm>
            <a:off x="2438400" y="1447800"/>
            <a:ext cx="7898829" cy="2366963"/>
          </a:xfrm>
        </p:spPr>
        <p:txBody>
          <a:bodyPr>
            <a:normAutofit/>
          </a:bodyPr>
          <a:lstStyle/>
          <a:p>
            <a:r>
              <a:rPr lang="en-US" sz="2800" b="1" dirty="0">
                <a:latin typeface="Gil Sans MT"/>
              </a:rPr>
              <a:t>01. Nepal: An Introduction   </a:t>
            </a:r>
          </a:p>
        </p:txBody>
      </p:sp>
    </p:spTree>
    <p:extLst>
      <p:ext uri="{BB962C8B-B14F-4D97-AF65-F5344CB8AC3E}">
        <p14:creationId xmlns:p14="http://schemas.microsoft.com/office/powerpoint/2010/main" val="42927977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6D2766-F63C-1951-8011-FE00E6F8FD3C}"/>
              </a:ext>
            </a:extLst>
          </p:cNvPr>
          <p:cNvSpPr>
            <a:spLocks noGrp="1"/>
          </p:cNvSpPr>
          <p:nvPr>
            <p:ph type="title"/>
          </p:nvPr>
        </p:nvSpPr>
        <p:spPr/>
        <p:txBody>
          <a:bodyPr/>
          <a:lstStyle/>
          <a:p>
            <a:r>
              <a:rPr lang="en-US" dirty="0"/>
              <a:t>CRS Ops model for S&amp;D: Typical of an SMO category </a:t>
            </a:r>
          </a:p>
        </p:txBody>
      </p:sp>
      <p:sp>
        <p:nvSpPr>
          <p:cNvPr id="3" name="Slide Number Placeholder 2">
            <a:extLst>
              <a:ext uri="{FF2B5EF4-FFF2-40B4-BE49-F238E27FC236}">
                <a16:creationId xmlns:a16="http://schemas.microsoft.com/office/drawing/2014/main" id="{6030CC14-ED36-D9B7-C8CD-E4486CAD463B}"/>
              </a:ext>
            </a:extLst>
          </p:cNvPr>
          <p:cNvSpPr>
            <a:spLocks noGrp="1"/>
          </p:cNvSpPr>
          <p:nvPr>
            <p:ph type="sldNum" sz="quarter" idx="4"/>
          </p:nvPr>
        </p:nvSpPr>
        <p:spPr/>
        <p:txBody>
          <a:bodyPr/>
          <a:lstStyle/>
          <a:p>
            <a:fld id="{4755468B-C2BA-8B42-ABD6-597061763577}" type="slidenum">
              <a:rPr lang="en-US" smtClean="0"/>
              <a:pPr/>
              <a:t>30</a:t>
            </a:fld>
            <a:endParaRPr lang="en-US" dirty="0"/>
          </a:p>
        </p:txBody>
      </p:sp>
      <p:grpSp>
        <p:nvGrpSpPr>
          <p:cNvPr id="34" name="Group 33">
            <a:extLst>
              <a:ext uri="{FF2B5EF4-FFF2-40B4-BE49-F238E27FC236}">
                <a16:creationId xmlns:a16="http://schemas.microsoft.com/office/drawing/2014/main" id="{E80852DA-299B-C99F-ABDB-605907AB9D70}"/>
              </a:ext>
            </a:extLst>
          </p:cNvPr>
          <p:cNvGrpSpPr/>
          <p:nvPr/>
        </p:nvGrpSpPr>
        <p:grpSpPr>
          <a:xfrm>
            <a:off x="659906" y="1066801"/>
            <a:ext cx="11069593" cy="5273933"/>
            <a:chOff x="211308" y="897523"/>
            <a:chExt cx="8780292" cy="5273933"/>
          </a:xfrm>
        </p:grpSpPr>
        <p:sp>
          <p:nvSpPr>
            <p:cNvPr id="4" name="Title 2">
              <a:extLst>
                <a:ext uri="{FF2B5EF4-FFF2-40B4-BE49-F238E27FC236}">
                  <a16:creationId xmlns:a16="http://schemas.microsoft.com/office/drawing/2014/main" id="{790B25F9-593B-3A64-9369-B96D51B19A2C}"/>
                </a:ext>
              </a:extLst>
            </p:cNvPr>
            <p:cNvSpPr txBox="1">
              <a:spLocks/>
            </p:cNvSpPr>
            <p:nvPr/>
          </p:nvSpPr>
          <p:spPr>
            <a:xfrm>
              <a:off x="914400" y="990600"/>
              <a:ext cx="6248400" cy="660400"/>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2800" b="1" i="0" kern="1200">
                  <a:solidFill>
                    <a:schemeClr val="bg1"/>
                  </a:solidFill>
                  <a:latin typeface="Gill Sans MT" panose="020B0502020104020203" pitchFamily="34" charset="0"/>
                  <a:ea typeface="+mj-ea"/>
                  <a:cs typeface="+mj-cs"/>
                </a:defRPr>
              </a:lvl1pPr>
            </a:lstStyle>
            <a:p>
              <a:r>
                <a:rPr lang="en-US" sz="1100" dirty="0"/>
                <a:t>Overall Product Process</a:t>
              </a:r>
            </a:p>
          </p:txBody>
        </p:sp>
        <p:sp>
          <p:nvSpPr>
            <p:cNvPr id="5" name="Rectangle 4">
              <a:extLst>
                <a:ext uri="{FF2B5EF4-FFF2-40B4-BE49-F238E27FC236}">
                  <a16:creationId xmlns:a16="http://schemas.microsoft.com/office/drawing/2014/main" id="{2124AA02-2950-7C1C-991F-4C352F3A5B6A}"/>
                </a:ext>
              </a:extLst>
            </p:cNvPr>
            <p:cNvSpPr/>
            <p:nvPr/>
          </p:nvSpPr>
          <p:spPr>
            <a:xfrm>
              <a:off x="381000" y="2840157"/>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Importer</a:t>
              </a:r>
            </a:p>
            <a:p>
              <a:pPr algn="ctr"/>
              <a:r>
                <a:rPr lang="en-US" sz="1100" dirty="0">
                  <a:latin typeface="Gill Sans MT" panose="020B0502020104020203" pitchFamily="34" charset="0"/>
                </a:rPr>
                <a:t>(2+) </a:t>
              </a:r>
            </a:p>
          </p:txBody>
        </p:sp>
        <p:sp>
          <p:nvSpPr>
            <p:cNvPr id="6" name="Rectangle 5">
              <a:extLst>
                <a:ext uri="{FF2B5EF4-FFF2-40B4-BE49-F238E27FC236}">
                  <a16:creationId xmlns:a16="http://schemas.microsoft.com/office/drawing/2014/main" id="{7A285EB2-6997-D05A-E4EA-6A0BA812A401}"/>
                </a:ext>
              </a:extLst>
            </p:cNvPr>
            <p:cNvSpPr/>
            <p:nvPr/>
          </p:nvSpPr>
          <p:spPr>
            <a:xfrm>
              <a:off x="1915884" y="2840156"/>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CRS Warehouse </a:t>
              </a:r>
            </a:p>
          </p:txBody>
        </p:sp>
        <p:sp>
          <p:nvSpPr>
            <p:cNvPr id="7" name="Rectangle 6">
              <a:extLst>
                <a:ext uri="{FF2B5EF4-FFF2-40B4-BE49-F238E27FC236}">
                  <a16:creationId xmlns:a16="http://schemas.microsoft.com/office/drawing/2014/main" id="{7E42F92D-46AE-7B40-6992-FEA5066C746C}"/>
                </a:ext>
              </a:extLst>
            </p:cNvPr>
            <p:cNvSpPr/>
            <p:nvPr/>
          </p:nvSpPr>
          <p:spPr>
            <a:xfrm>
              <a:off x="3996688" y="2490223"/>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Retail Stockist</a:t>
              </a:r>
            </a:p>
          </p:txBody>
        </p:sp>
        <p:sp>
          <p:nvSpPr>
            <p:cNvPr id="8" name="Rectangle 7">
              <a:extLst>
                <a:ext uri="{FF2B5EF4-FFF2-40B4-BE49-F238E27FC236}">
                  <a16:creationId xmlns:a16="http://schemas.microsoft.com/office/drawing/2014/main" id="{21DC1AC8-C98B-6C53-84C0-B959419AB93C}"/>
                </a:ext>
              </a:extLst>
            </p:cNvPr>
            <p:cNvSpPr/>
            <p:nvPr/>
          </p:nvSpPr>
          <p:spPr>
            <a:xfrm>
              <a:off x="3992878" y="3189177"/>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Wholesaler</a:t>
              </a:r>
            </a:p>
            <a:p>
              <a:pPr algn="ctr"/>
              <a:r>
                <a:rPr lang="en-US" sz="1100" dirty="0">
                  <a:latin typeface="Gill Sans MT" panose="020B0502020104020203" pitchFamily="34" charset="0"/>
                </a:rPr>
                <a:t>(Condoms/ OCPs Only)</a:t>
              </a:r>
            </a:p>
          </p:txBody>
        </p:sp>
        <p:sp>
          <p:nvSpPr>
            <p:cNvPr id="9" name="Rectangle 8">
              <a:extLst>
                <a:ext uri="{FF2B5EF4-FFF2-40B4-BE49-F238E27FC236}">
                  <a16:creationId xmlns:a16="http://schemas.microsoft.com/office/drawing/2014/main" id="{F50DD2DC-46BD-03CF-49D1-AE6487AFADD1}"/>
                </a:ext>
              </a:extLst>
            </p:cNvPr>
            <p:cNvSpPr/>
            <p:nvPr/>
          </p:nvSpPr>
          <p:spPr>
            <a:xfrm>
              <a:off x="5773781" y="3189176"/>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Pharmacies </a:t>
              </a:r>
            </a:p>
          </p:txBody>
        </p:sp>
        <p:sp>
          <p:nvSpPr>
            <p:cNvPr id="10" name="Rectangle 9">
              <a:extLst>
                <a:ext uri="{FF2B5EF4-FFF2-40B4-BE49-F238E27FC236}">
                  <a16:creationId xmlns:a16="http://schemas.microsoft.com/office/drawing/2014/main" id="{FF4FB151-6BD1-DEFB-7E6E-A98B2C8278C3}"/>
                </a:ext>
              </a:extLst>
            </p:cNvPr>
            <p:cNvSpPr/>
            <p:nvPr/>
          </p:nvSpPr>
          <p:spPr>
            <a:xfrm>
              <a:off x="5773781" y="2482626"/>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Sangini Providers</a:t>
              </a:r>
            </a:p>
            <a:p>
              <a:pPr algn="ctr"/>
              <a:r>
                <a:rPr lang="en-US" sz="1400" b="1" dirty="0">
                  <a:latin typeface="Gill Sans MT" panose="020B0502020104020203" pitchFamily="34" charset="0"/>
                </a:rPr>
                <a:t>DMPA</a:t>
              </a:r>
            </a:p>
          </p:txBody>
        </p:sp>
        <p:sp>
          <p:nvSpPr>
            <p:cNvPr id="11" name="Rectangle 10">
              <a:extLst>
                <a:ext uri="{FF2B5EF4-FFF2-40B4-BE49-F238E27FC236}">
                  <a16:creationId xmlns:a16="http://schemas.microsoft.com/office/drawing/2014/main" id="{8916D227-7BFE-04D5-2E75-29707F08ED7F}"/>
                </a:ext>
              </a:extLst>
            </p:cNvPr>
            <p:cNvSpPr/>
            <p:nvPr/>
          </p:nvSpPr>
          <p:spPr>
            <a:xfrm>
              <a:off x="7568562" y="2840156"/>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User</a:t>
              </a:r>
            </a:p>
          </p:txBody>
        </p:sp>
        <p:cxnSp>
          <p:nvCxnSpPr>
            <p:cNvPr id="12" name="Straight Arrow Connector 11">
              <a:extLst>
                <a:ext uri="{FF2B5EF4-FFF2-40B4-BE49-F238E27FC236}">
                  <a16:creationId xmlns:a16="http://schemas.microsoft.com/office/drawing/2014/main" id="{D7FC9426-43C5-8C0A-2AC1-DD2BD6B2817A}"/>
                </a:ext>
              </a:extLst>
            </p:cNvPr>
            <p:cNvCxnSpPr>
              <a:stCxn id="5" idx="3"/>
              <a:endCxn id="6" idx="1"/>
            </p:cNvCxnSpPr>
            <p:nvPr/>
          </p:nvCxnSpPr>
          <p:spPr>
            <a:xfrm flipV="1">
              <a:off x="1567543" y="3161285"/>
              <a:ext cx="348341" cy="1"/>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1CE053B6-0212-9042-B2C9-314AB77D2986}"/>
                </a:ext>
              </a:extLst>
            </p:cNvPr>
            <p:cNvCxnSpPr>
              <a:stCxn id="6" idx="3"/>
              <a:endCxn id="7" idx="1"/>
            </p:cNvCxnSpPr>
            <p:nvPr/>
          </p:nvCxnSpPr>
          <p:spPr>
            <a:xfrm flipV="1">
              <a:off x="3102427" y="2811352"/>
              <a:ext cx="894261" cy="349933"/>
            </a:xfrm>
            <a:prstGeom prst="bentConnector3">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4" name="Elbow Connector 13">
              <a:extLst>
                <a:ext uri="{FF2B5EF4-FFF2-40B4-BE49-F238E27FC236}">
                  <a16:creationId xmlns:a16="http://schemas.microsoft.com/office/drawing/2014/main" id="{DBA53F71-8D62-D12B-105F-9BEC1E2533F5}"/>
                </a:ext>
              </a:extLst>
            </p:cNvPr>
            <p:cNvCxnSpPr>
              <a:stCxn id="6" idx="3"/>
              <a:endCxn id="8" idx="1"/>
            </p:cNvCxnSpPr>
            <p:nvPr/>
          </p:nvCxnSpPr>
          <p:spPr>
            <a:xfrm>
              <a:off x="3102427" y="3161285"/>
              <a:ext cx="890451" cy="349021"/>
            </a:xfrm>
            <a:prstGeom prst="bentConnector3">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7EA3A2C3-6CAD-79C5-4D3E-58809F5B2766}"/>
                </a:ext>
              </a:extLst>
            </p:cNvPr>
            <p:cNvCxnSpPr>
              <a:stCxn id="7" idx="3"/>
              <a:endCxn id="10" idx="1"/>
            </p:cNvCxnSpPr>
            <p:nvPr/>
          </p:nvCxnSpPr>
          <p:spPr>
            <a:xfrm flipV="1">
              <a:off x="5183231" y="2803755"/>
              <a:ext cx="590550" cy="7597"/>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E1FE5D22-F059-16F7-EA63-A633D8B3E8D4}"/>
                </a:ext>
              </a:extLst>
            </p:cNvPr>
            <p:cNvCxnSpPr/>
            <p:nvPr/>
          </p:nvCxnSpPr>
          <p:spPr>
            <a:xfrm flipV="1">
              <a:off x="6656205" y="1066800"/>
              <a:ext cx="608238" cy="1"/>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18">
              <a:extLst>
                <a:ext uri="{FF2B5EF4-FFF2-40B4-BE49-F238E27FC236}">
                  <a16:creationId xmlns:a16="http://schemas.microsoft.com/office/drawing/2014/main" id="{EF00B7D1-3D4B-4E4A-FBA4-56F7FA458BAA}"/>
                </a:ext>
              </a:extLst>
            </p:cNvPr>
            <p:cNvCxnSpPr>
              <a:stCxn id="7" idx="3"/>
              <a:endCxn id="9" idx="1"/>
            </p:cNvCxnSpPr>
            <p:nvPr/>
          </p:nvCxnSpPr>
          <p:spPr bwMode="auto">
            <a:xfrm>
              <a:off x="5183231" y="2811352"/>
              <a:ext cx="590550" cy="698953"/>
            </a:xfrm>
            <a:prstGeom prst="bentConnector3">
              <a:avLst>
                <a:gd name="adj1" fmla="val 50000"/>
              </a:avLst>
            </a:prstGeom>
            <a:solidFill>
              <a:schemeClr val="accent1"/>
            </a:solidFill>
            <a:ln w="57150" cap="flat" cmpd="sng" algn="ctr">
              <a:solidFill>
                <a:schemeClr val="accent1"/>
              </a:solidFill>
              <a:prstDash val="solid"/>
              <a:round/>
              <a:headEnd type="none" w="med" len="med"/>
              <a:tailEnd type="triangle"/>
            </a:ln>
            <a:effectLst/>
          </p:spPr>
        </p:cxnSp>
        <p:cxnSp>
          <p:nvCxnSpPr>
            <p:cNvPr id="18" name="Elbow Connector 25">
              <a:extLst>
                <a:ext uri="{FF2B5EF4-FFF2-40B4-BE49-F238E27FC236}">
                  <a16:creationId xmlns:a16="http://schemas.microsoft.com/office/drawing/2014/main" id="{47E1B648-BA9D-F62A-E52C-AA35365EF8EF}"/>
                </a:ext>
              </a:extLst>
            </p:cNvPr>
            <p:cNvCxnSpPr>
              <a:stCxn id="8" idx="2"/>
              <a:endCxn id="9" idx="2"/>
            </p:cNvCxnSpPr>
            <p:nvPr/>
          </p:nvCxnSpPr>
          <p:spPr bwMode="auto">
            <a:xfrm rot="5400000" flipH="1" flipV="1">
              <a:off x="5476600" y="2940982"/>
              <a:ext cx="1" cy="1780903"/>
            </a:xfrm>
            <a:prstGeom prst="bentConnector3">
              <a:avLst>
                <a:gd name="adj1" fmla="val -22860000000"/>
              </a:avLst>
            </a:prstGeom>
            <a:solidFill>
              <a:schemeClr val="accent1"/>
            </a:solidFill>
            <a:ln w="57150" cap="flat" cmpd="sng" algn="ctr">
              <a:solidFill>
                <a:schemeClr val="accent1"/>
              </a:solidFill>
              <a:prstDash val="solid"/>
              <a:round/>
              <a:headEnd type="none" w="med" len="med"/>
              <a:tailEnd type="triangle"/>
            </a:ln>
            <a:effectLst/>
          </p:spPr>
        </p:cxnSp>
        <p:cxnSp>
          <p:nvCxnSpPr>
            <p:cNvPr id="19" name="Elbow Connector 28">
              <a:extLst>
                <a:ext uri="{FF2B5EF4-FFF2-40B4-BE49-F238E27FC236}">
                  <a16:creationId xmlns:a16="http://schemas.microsoft.com/office/drawing/2014/main" id="{99DFC939-5CA7-38D5-DB90-747B2C929CE8}"/>
                </a:ext>
              </a:extLst>
            </p:cNvPr>
            <p:cNvCxnSpPr>
              <a:stCxn id="10" idx="3"/>
              <a:endCxn id="11" idx="1"/>
            </p:cNvCxnSpPr>
            <p:nvPr/>
          </p:nvCxnSpPr>
          <p:spPr>
            <a:xfrm>
              <a:off x="6960324" y="2803755"/>
              <a:ext cx="608238" cy="357530"/>
            </a:xfrm>
            <a:prstGeom prst="bentConnector3">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20" name="Elbow Connector 32">
              <a:extLst>
                <a:ext uri="{FF2B5EF4-FFF2-40B4-BE49-F238E27FC236}">
                  <a16:creationId xmlns:a16="http://schemas.microsoft.com/office/drawing/2014/main" id="{6AE64446-422A-3B63-45B0-F876B7BB8F01}"/>
                </a:ext>
              </a:extLst>
            </p:cNvPr>
            <p:cNvCxnSpPr>
              <a:stCxn id="9" idx="3"/>
              <a:endCxn id="11" idx="1"/>
            </p:cNvCxnSpPr>
            <p:nvPr/>
          </p:nvCxnSpPr>
          <p:spPr>
            <a:xfrm flipV="1">
              <a:off x="6960324" y="3161285"/>
              <a:ext cx="608238" cy="349020"/>
            </a:xfrm>
            <a:prstGeom prst="bentConnector3">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BB1803C3-B252-50EB-C25D-DA1A3270274B}"/>
                </a:ext>
              </a:extLst>
            </p:cNvPr>
            <p:cNvSpPr/>
            <p:nvPr/>
          </p:nvSpPr>
          <p:spPr>
            <a:xfrm>
              <a:off x="381000" y="1752600"/>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Manufacturer</a:t>
              </a:r>
            </a:p>
          </p:txBody>
        </p:sp>
        <p:sp>
          <p:nvSpPr>
            <p:cNvPr id="22" name="TextBox 21">
              <a:extLst>
                <a:ext uri="{FF2B5EF4-FFF2-40B4-BE49-F238E27FC236}">
                  <a16:creationId xmlns:a16="http://schemas.microsoft.com/office/drawing/2014/main" id="{34035107-4961-5DA2-4044-96D137B41800}"/>
                </a:ext>
              </a:extLst>
            </p:cNvPr>
            <p:cNvSpPr txBox="1"/>
            <p:nvPr/>
          </p:nvSpPr>
          <p:spPr>
            <a:xfrm>
              <a:off x="7237773" y="897523"/>
              <a:ext cx="1727157" cy="261610"/>
            </a:xfrm>
            <a:prstGeom prst="rect">
              <a:avLst/>
            </a:prstGeom>
            <a:noFill/>
          </p:spPr>
          <p:txBody>
            <a:bodyPr wrap="square" rtlCol="0">
              <a:spAutoFit/>
            </a:bodyPr>
            <a:lstStyle/>
            <a:p>
              <a:r>
                <a:rPr lang="en-US" sz="1100" dirty="0">
                  <a:latin typeface="Gill Sans MT" panose="020B0502020104020203" pitchFamily="34" charset="0"/>
                </a:rPr>
                <a:t>Product Flow</a:t>
              </a:r>
            </a:p>
          </p:txBody>
        </p:sp>
        <p:sp>
          <p:nvSpPr>
            <p:cNvPr id="23" name="TextBox 22">
              <a:extLst>
                <a:ext uri="{FF2B5EF4-FFF2-40B4-BE49-F238E27FC236}">
                  <a16:creationId xmlns:a16="http://schemas.microsoft.com/office/drawing/2014/main" id="{2B3F1D0D-04F0-A652-0831-CF696B143DF9}"/>
                </a:ext>
              </a:extLst>
            </p:cNvPr>
            <p:cNvSpPr txBox="1"/>
            <p:nvPr/>
          </p:nvSpPr>
          <p:spPr>
            <a:xfrm>
              <a:off x="1461950" y="4751009"/>
              <a:ext cx="2094410" cy="1107996"/>
            </a:xfrm>
            <a:prstGeom prst="rect">
              <a:avLst/>
            </a:prstGeom>
            <a:noFill/>
            <a:ln>
              <a:solidFill>
                <a:schemeClr val="tx1"/>
              </a:solidFill>
            </a:ln>
          </p:spPr>
          <p:txBody>
            <a:bodyPr wrap="square" rtlCol="0">
              <a:spAutoFit/>
            </a:bodyPr>
            <a:lstStyle/>
            <a:p>
              <a:r>
                <a:rPr lang="en-US" sz="1100" b="1" u="sng" dirty="0">
                  <a:latin typeface="Gill Sans MT" panose="020B0502020104020203" pitchFamily="34" charset="0"/>
                </a:rPr>
                <a:t>Warehouse (Fixed and Variable)</a:t>
              </a:r>
            </a:p>
            <a:p>
              <a:pPr marL="171450" indent="-171450">
                <a:buFont typeface="Arial" panose="020B0604020202020204" pitchFamily="34" charset="0"/>
                <a:buChar char="•"/>
              </a:pPr>
              <a:r>
                <a:rPr lang="en-US" sz="1100" dirty="0">
                  <a:latin typeface="Gill Sans MT" panose="020B0502020104020203" pitchFamily="34" charset="0"/>
                </a:rPr>
                <a:t>Inventory: CRS Owned for mgmt. of product</a:t>
              </a:r>
            </a:p>
            <a:p>
              <a:pPr marL="628650" lvl="1" indent="-171450">
                <a:buFont typeface="Arial" panose="020B0604020202020204" pitchFamily="34" charset="0"/>
                <a:buChar char="•"/>
              </a:pPr>
              <a:r>
                <a:rPr lang="en-US" sz="1100" dirty="0">
                  <a:latin typeface="Gill Sans MT" panose="020B0502020104020203" pitchFamily="34" charset="0"/>
                </a:rPr>
                <a:t>Storage</a:t>
              </a:r>
            </a:p>
            <a:p>
              <a:pPr marL="628650" lvl="1" indent="-171450">
                <a:buFont typeface="Arial" panose="020B0604020202020204" pitchFamily="34" charset="0"/>
                <a:buChar char="•"/>
              </a:pPr>
              <a:r>
                <a:rPr lang="en-US" sz="1100" dirty="0">
                  <a:latin typeface="Gill Sans MT" panose="020B0502020104020203" pitchFamily="34" charset="0"/>
                </a:rPr>
                <a:t>Distribution (Logistics Cost)</a:t>
              </a:r>
            </a:p>
            <a:p>
              <a:pPr marL="628650" lvl="1" indent="-171450">
                <a:buFont typeface="Arial" panose="020B0604020202020204" pitchFamily="34" charset="0"/>
                <a:buChar char="•"/>
              </a:pPr>
              <a:r>
                <a:rPr lang="en-US" sz="1100" dirty="0">
                  <a:latin typeface="Gill Sans MT" panose="020B0502020104020203" pitchFamily="34" charset="0"/>
                </a:rPr>
                <a:t>Administrative</a:t>
              </a:r>
            </a:p>
          </p:txBody>
        </p:sp>
        <p:cxnSp>
          <p:nvCxnSpPr>
            <p:cNvPr id="24" name="Straight Connector 23">
              <a:extLst>
                <a:ext uri="{FF2B5EF4-FFF2-40B4-BE49-F238E27FC236}">
                  <a16:creationId xmlns:a16="http://schemas.microsoft.com/office/drawing/2014/main" id="{467DBCA7-EADB-B863-F45C-3D3B74CACD86}"/>
                </a:ext>
              </a:extLst>
            </p:cNvPr>
            <p:cNvCxnSpPr>
              <a:stCxn id="6" idx="2"/>
              <a:endCxn id="23" idx="0"/>
            </p:cNvCxnSpPr>
            <p:nvPr/>
          </p:nvCxnSpPr>
          <p:spPr bwMode="auto">
            <a:xfrm>
              <a:off x="2509155" y="3482413"/>
              <a:ext cx="0" cy="1268596"/>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25" name="TextBox 24">
              <a:extLst>
                <a:ext uri="{FF2B5EF4-FFF2-40B4-BE49-F238E27FC236}">
                  <a16:creationId xmlns:a16="http://schemas.microsoft.com/office/drawing/2014/main" id="{BE3A3CE2-F265-421C-55F2-D1A82FF39C5C}"/>
                </a:ext>
              </a:extLst>
            </p:cNvPr>
            <p:cNvSpPr txBox="1"/>
            <p:nvPr/>
          </p:nvSpPr>
          <p:spPr>
            <a:xfrm>
              <a:off x="211308" y="3740433"/>
              <a:ext cx="2074692" cy="430887"/>
            </a:xfrm>
            <a:prstGeom prst="rect">
              <a:avLst/>
            </a:prstGeom>
            <a:noFill/>
            <a:ln>
              <a:solidFill>
                <a:schemeClr val="tx1"/>
              </a:solidFill>
            </a:ln>
          </p:spPr>
          <p:txBody>
            <a:bodyPr wrap="square" rtlCol="0">
              <a:spAutoFit/>
            </a:bodyPr>
            <a:lstStyle/>
            <a:p>
              <a:r>
                <a:rPr lang="en-US" sz="1100" b="1" u="sng" dirty="0">
                  <a:latin typeface="Gill Sans MT" panose="020B0502020104020203" pitchFamily="34" charset="0"/>
                </a:rPr>
                <a:t>Coco ( Company owned Company operated for repackaging Invoicing </a:t>
              </a:r>
            </a:p>
          </p:txBody>
        </p:sp>
        <p:cxnSp>
          <p:nvCxnSpPr>
            <p:cNvPr id="26" name="Elbow Connector 49">
              <a:extLst>
                <a:ext uri="{FF2B5EF4-FFF2-40B4-BE49-F238E27FC236}">
                  <a16:creationId xmlns:a16="http://schemas.microsoft.com/office/drawing/2014/main" id="{F29E57C0-6EF3-232C-17FF-053EBBA500D0}"/>
                </a:ext>
              </a:extLst>
            </p:cNvPr>
            <p:cNvCxnSpPr>
              <a:endCxn id="6" idx="2"/>
            </p:cNvCxnSpPr>
            <p:nvPr/>
          </p:nvCxnSpPr>
          <p:spPr bwMode="auto">
            <a:xfrm rot="5400000" flipH="1" flipV="1">
              <a:off x="1864195" y="3095472"/>
              <a:ext cx="258020" cy="1031902"/>
            </a:xfrm>
            <a:prstGeom prst="bentConnector3">
              <a:avLst/>
            </a:prstGeom>
            <a:solidFill>
              <a:schemeClr val="accent1"/>
            </a:solidFill>
            <a:ln w="9525" cap="flat" cmpd="sng" algn="ctr">
              <a:solidFill>
                <a:schemeClr val="tx1"/>
              </a:solidFill>
              <a:prstDash val="dash"/>
              <a:round/>
              <a:headEnd type="none" w="med" len="med"/>
              <a:tailEnd type="none" w="med" len="med"/>
            </a:ln>
            <a:effectLst/>
          </p:spPr>
        </p:cxnSp>
        <p:sp>
          <p:nvSpPr>
            <p:cNvPr id="27" name="TextBox 26">
              <a:extLst>
                <a:ext uri="{FF2B5EF4-FFF2-40B4-BE49-F238E27FC236}">
                  <a16:creationId xmlns:a16="http://schemas.microsoft.com/office/drawing/2014/main" id="{68D92BC7-790F-02C5-59DC-55F3A942E0FD}"/>
                </a:ext>
              </a:extLst>
            </p:cNvPr>
            <p:cNvSpPr txBox="1"/>
            <p:nvPr/>
          </p:nvSpPr>
          <p:spPr>
            <a:xfrm>
              <a:off x="4114800" y="1607403"/>
              <a:ext cx="2455410" cy="600164"/>
            </a:xfrm>
            <a:prstGeom prst="rect">
              <a:avLst/>
            </a:prstGeom>
            <a:noFill/>
            <a:ln>
              <a:solidFill>
                <a:schemeClr val="tx1"/>
              </a:solidFill>
            </a:ln>
          </p:spPr>
          <p:txBody>
            <a:bodyPr wrap="square" rtlCol="0">
              <a:spAutoFit/>
            </a:bodyPr>
            <a:lstStyle/>
            <a:p>
              <a:r>
                <a:rPr lang="en-US" sz="1100" b="1" u="sng" dirty="0">
                  <a:latin typeface="Gill Sans MT" panose="020B0502020104020203" pitchFamily="34" charset="0"/>
                </a:rPr>
                <a:t>Sales Team</a:t>
              </a:r>
            </a:p>
            <a:p>
              <a:pPr marL="171450" indent="-171450">
                <a:buFont typeface="Arial" panose="020B0604020202020204" pitchFamily="34" charset="0"/>
                <a:buChar char="•"/>
              </a:pPr>
              <a:r>
                <a:rPr lang="en-US" sz="1100" dirty="0">
                  <a:latin typeface="Gill Sans MT" panose="020B0502020104020203" pitchFamily="34" charset="0"/>
                </a:rPr>
                <a:t>Indent at retail stockiest</a:t>
              </a:r>
            </a:p>
            <a:p>
              <a:pPr marL="171450" indent="-171450">
                <a:buFont typeface="Arial" panose="020B0604020202020204" pitchFamily="34" charset="0"/>
                <a:buChar char="•"/>
              </a:pPr>
              <a:r>
                <a:rPr lang="en-US" sz="1100" dirty="0">
                  <a:latin typeface="Gill Sans MT" panose="020B0502020104020203" pitchFamily="34" charset="0"/>
                </a:rPr>
                <a:t> responsible for secondary sales </a:t>
              </a:r>
            </a:p>
          </p:txBody>
        </p:sp>
        <p:cxnSp>
          <p:nvCxnSpPr>
            <p:cNvPr id="28" name="Straight Connector 27">
              <a:extLst>
                <a:ext uri="{FF2B5EF4-FFF2-40B4-BE49-F238E27FC236}">
                  <a16:creationId xmlns:a16="http://schemas.microsoft.com/office/drawing/2014/main" id="{8237F815-E75B-AB52-83DC-1234043F1BEA}"/>
                </a:ext>
              </a:extLst>
            </p:cNvPr>
            <p:cNvCxnSpPr/>
            <p:nvPr/>
          </p:nvCxnSpPr>
          <p:spPr bwMode="auto">
            <a:xfrm>
              <a:off x="5342505" y="2438400"/>
              <a:ext cx="0" cy="371197"/>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29" name="TextBox 28">
              <a:extLst>
                <a:ext uri="{FF2B5EF4-FFF2-40B4-BE49-F238E27FC236}">
                  <a16:creationId xmlns:a16="http://schemas.microsoft.com/office/drawing/2014/main" id="{9E96FD1A-13ED-7FB6-0F4D-0AA8C05CF86F}"/>
                </a:ext>
              </a:extLst>
            </p:cNvPr>
            <p:cNvSpPr txBox="1"/>
            <p:nvPr/>
          </p:nvSpPr>
          <p:spPr>
            <a:xfrm>
              <a:off x="3733800" y="5232737"/>
              <a:ext cx="5057093" cy="938719"/>
            </a:xfrm>
            <a:prstGeom prst="rect">
              <a:avLst/>
            </a:prstGeom>
            <a:noFill/>
            <a:ln>
              <a:solidFill>
                <a:schemeClr val="tx1"/>
              </a:solidFill>
            </a:ln>
          </p:spPr>
          <p:txBody>
            <a:bodyPr wrap="square" rtlCol="0">
              <a:spAutoFit/>
            </a:bodyPr>
            <a:lstStyle/>
            <a:p>
              <a:r>
                <a:rPr lang="en-US" sz="1100" b="1" u="sng" dirty="0">
                  <a:latin typeface="Gill Sans MT" panose="020B0502020104020203" pitchFamily="34" charset="0"/>
                </a:rPr>
                <a:t>Product Days of Inventory at WH</a:t>
              </a:r>
            </a:p>
            <a:p>
              <a:r>
                <a:rPr lang="en-US" sz="1100" b="1" dirty="0">
                  <a:latin typeface="Gill Sans MT" panose="020B0502020104020203" pitchFamily="34" charset="0"/>
                </a:rPr>
                <a:t>Condom: 180</a:t>
              </a:r>
              <a:r>
                <a:rPr lang="en-US" sz="1100" dirty="0">
                  <a:latin typeface="Gill Sans MT" panose="020B0502020104020203" pitchFamily="34" charset="0"/>
                </a:rPr>
                <a:t> days of inventory =&gt;? days at WH JIT target (no stock out)</a:t>
              </a:r>
            </a:p>
            <a:p>
              <a:r>
                <a:rPr lang="en-US" sz="1100" b="1" dirty="0">
                  <a:latin typeface="Gill Sans MT" panose="020B0502020104020203" pitchFamily="34" charset="0"/>
                </a:rPr>
                <a:t>OCP: </a:t>
              </a:r>
              <a:r>
                <a:rPr lang="en-US" sz="1100" dirty="0">
                  <a:latin typeface="Gill Sans MT" panose="020B0502020104020203" pitchFamily="34" charset="0"/>
                </a:rPr>
                <a:t>Not JIT; large batch sizes for hormonal required</a:t>
              </a:r>
              <a:endParaRPr lang="en-US" sz="1100" b="1" dirty="0">
                <a:solidFill>
                  <a:srgbClr val="FF0000"/>
                </a:solidFill>
                <a:latin typeface="Gill Sans MT" panose="020B0502020104020203" pitchFamily="34" charset="0"/>
              </a:endParaRPr>
            </a:p>
            <a:p>
              <a:r>
                <a:rPr lang="en-US" sz="1100" b="1" dirty="0">
                  <a:latin typeface="Gill Sans MT" panose="020B0502020104020203" pitchFamily="34" charset="0"/>
                </a:rPr>
                <a:t>All other products: </a:t>
              </a:r>
              <a:r>
                <a:rPr lang="en-US" sz="1100" dirty="0">
                  <a:latin typeface="Gill Sans MT" panose="020B0502020104020203" pitchFamily="34" charset="0"/>
                </a:rPr>
                <a:t>Target JIT of 90 days</a:t>
              </a:r>
              <a:endParaRPr lang="en-US" sz="1100" b="1" dirty="0">
                <a:latin typeface="Gill Sans MT" panose="020B0502020104020203" pitchFamily="34" charset="0"/>
              </a:endParaRPr>
            </a:p>
            <a:p>
              <a:endParaRPr lang="en-US" sz="1100" dirty="0">
                <a:latin typeface="Gill Sans MT" panose="020B0502020104020203" pitchFamily="34" charset="0"/>
              </a:endParaRPr>
            </a:p>
          </p:txBody>
        </p:sp>
        <p:sp>
          <p:nvSpPr>
            <p:cNvPr id="30" name="TextBox 29">
              <a:extLst>
                <a:ext uri="{FF2B5EF4-FFF2-40B4-BE49-F238E27FC236}">
                  <a16:creationId xmlns:a16="http://schemas.microsoft.com/office/drawing/2014/main" id="{F7832518-396D-0964-2F52-33F0A5AAA752}"/>
                </a:ext>
              </a:extLst>
            </p:cNvPr>
            <p:cNvSpPr txBox="1"/>
            <p:nvPr/>
          </p:nvSpPr>
          <p:spPr>
            <a:xfrm>
              <a:off x="3733800" y="4165937"/>
              <a:ext cx="5057093" cy="830997"/>
            </a:xfrm>
            <a:prstGeom prst="rect">
              <a:avLst/>
            </a:prstGeom>
            <a:noFill/>
            <a:ln>
              <a:solidFill>
                <a:schemeClr val="tx1"/>
              </a:solidFill>
            </a:ln>
          </p:spPr>
          <p:txBody>
            <a:bodyPr wrap="square" rtlCol="0">
              <a:spAutoFit/>
            </a:bodyPr>
            <a:lstStyle/>
            <a:p>
              <a:r>
                <a:rPr lang="en-US" sz="1200" b="1" u="sng" dirty="0">
                  <a:latin typeface="Gill Sans MT" panose="020B0502020104020203" pitchFamily="34" charset="0"/>
                </a:rPr>
                <a:t>Product Sales/Channels Sales</a:t>
              </a:r>
            </a:p>
            <a:p>
              <a:r>
                <a:rPr lang="en-US" sz="1200" b="1" dirty="0">
                  <a:latin typeface="Gill Sans MT" panose="020B0502020104020203" pitchFamily="34" charset="0"/>
                </a:rPr>
                <a:t>Condom/OCP: </a:t>
              </a:r>
              <a:r>
                <a:rPr lang="en-US" sz="1200" dirty="0">
                  <a:latin typeface="Gill Sans MT" panose="020B0502020104020203" pitchFamily="34" charset="0"/>
                </a:rPr>
                <a:t>80% RS/20% WS =&gt; 60% RS/40% WS Target for more consumer pull through WH (Future credit for WH after building establishing credibility. Currently, all on immediate payment.)</a:t>
              </a:r>
            </a:p>
            <a:p>
              <a:endParaRPr lang="en-US" sz="1200" b="1" dirty="0">
                <a:latin typeface="Gill Sans MT" panose="020B0502020104020203" pitchFamily="34" charset="0"/>
              </a:endParaRPr>
            </a:p>
          </p:txBody>
        </p:sp>
        <p:sp>
          <p:nvSpPr>
            <p:cNvPr id="31" name="Rectangle 30">
              <a:extLst>
                <a:ext uri="{FF2B5EF4-FFF2-40B4-BE49-F238E27FC236}">
                  <a16:creationId xmlns:a16="http://schemas.microsoft.com/office/drawing/2014/main" id="{D539698B-7537-C56F-6A4B-F0A8B24EE2E2}"/>
                </a:ext>
              </a:extLst>
            </p:cNvPr>
            <p:cNvSpPr/>
            <p:nvPr/>
          </p:nvSpPr>
          <p:spPr>
            <a:xfrm>
              <a:off x="1767431" y="1756265"/>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Gill Sans MT" panose="020B0502020104020203" pitchFamily="34" charset="0"/>
                </a:rPr>
                <a:t>CRS</a:t>
              </a:r>
            </a:p>
          </p:txBody>
        </p:sp>
        <p:sp>
          <p:nvSpPr>
            <p:cNvPr id="32" name="TextBox 31">
              <a:extLst>
                <a:ext uri="{FF2B5EF4-FFF2-40B4-BE49-F238E27FC236}">
                  <a16:creationId xmlns:a16="http://schemas.microsoft.com/office/drawing/2014/main" id="{FD0E4262-EAC5-65BE-9667-28576853EDA5}"/>
                </a:ext>
              </a:extLst>
            </p:cNvPr>
            <p:cNvSpPr txBox="1"/>
            <p:nvPr/>
          </p:nvSpPr>
          <p:spPr>
            <a:xfrm>
              <a:off x="4873123" y="3818009"/>
              <a:ext cx="1220834" cy="261610"/>
            </a:xfrm>
            <a:prstGeom prst="rect">
              <a:avLst/>
            </a:prstGeom>
            <a:noFill/>
            <a:ln>
              <a:noFill/>
            </a:ln>
          </p:spPr>
          <p:txBody>
            <a:bodyPr wrap="square" rtlCol="0">
              <a:spAutoFit/>
            </a:bodyPr>
            <a:lstStyle/>
            <a:p>
              <a:r>
                <a:rPr lang="en-US" sz="1100" b="1" u="sng" dirty="0">
                  <a:latin typeface="Gill Sans MT" panose="020B0502020104020203" pitchFamily="34" charset="0"/>
                </a:rPr>
                <a:t>No Sales Team</a:t>
              </a:r>
              <a:endParaRPr lang="en-US" sz="1100" dirty="0">
                <a:latin typeface="Gill Sans MT" panose="020B0502020104020203" pitchFamily="34" charset="0"/>
              </a:endParaRPr>
            </a:p>
          </p:txBody>
        </p:sp>
        <p:sp>
          <p:nvSpPr>
            <p:cNvPr id="33" name="TextBox 32">
              <a:extLst>
                <a:ext uri="{FF2B5EF4-FFF2-40B4-BE49-F238E27FC236}">
                  <a16:creationId xmlns:a16="http://schemas.microsoft.com/office/drawing/2014/main" id="{47E18B4B-F4F9-D1E0-00A2-E44840815228}"/>
                </a:ext>
              </a:extLst>
            </p:cNvPr>
            <p:cNvSpPr txBox="1"/>
            <p:nvPr/>
          </p:nvSpPr>
          <p:spPr>
            <a:xfrm>
              <a:off x="6656070" y="1607774"/>
              <a:ext cx="2335530" cy="769441"/>
            </a:xfrm>
            <a:prstGeom prst="rect">
              <a:avLst/>
            </a:prstGeom>
            <a:noFill/>
            <a:ln>
              <a:solidFill>
                <a:schemeClr val="tx1"/>
              </a:solidFill>
            </a:ln>
          </p:spPr>
          <p:txBody>
            <a:bodyPr wrap="square" rtlCol="0">
              <a:spAutoFit/>
            </a:bodyPr>
            <a:lstStyle/>
            <a:p>
              <a:r>
                <a:rPr lang="en-US" sz="1100" b="1" u="sng" dirty="0">
                  <a:latin typeface="Gill Sans MT" panose="020B0502020104020203" pitchFamily="34" charset="0"/>
                </a:rPr>
                <a:t>Overall Yearly Process</a:t>
              </a:r>
            </a:p>
            <a:p>
              <a:r>
                <a:rPr lang="en-US" sz="1100" dirty="0">
                  <a:latin typeface="Gill Sans MT" panose="020B0502020104020203" pitchFamily="34" charset="0"/>
                </a:rPr>
                <a:t>Yrly Business Plan</a:t>
              </a:r>
            </a:p>
            <a:p>
              <a:r>
                <a:rPr lang="en-US" sz="1100" dirty="0">
                  <a:latin typeface="Gill Sans MT" panose="020B0502020104020203" pitchFamily="34" charset="0"/>
                </a:rPr>
                <a:t>Yearly Procurement Contract</a:t>
              </a:r>
            </a:p>
            <a:p>
              <a:r>
                <a:rPr lang="en-US" sz="1100" dirty="0">
                  <a:latin typeface="Gill Sans MT" panose="020B0502020104020203" pitchFamily="34" charset="0"/>
                </a:rPr>
                <a:t>Mth/Qtr. Sales Management</a:t>
              </a:r>
            </a:p>
          </p:txBody>
        </p:sp>
        <p:sp>
          <p:nvSpPr>
            <p:cNvPr id="42" name="Rectangle 41">
              <a:extLst>
                <a:ext uri="{FF2B5EF4-FFF2-40B4-BE49-F238E27FC236}">
                  <a16:creationId xmlns:a16="http://schemas.microsoft.com/office/drawing/2014/main" id="{D0ED00AA-D68D-8F31-29B4-16DA34DE8365}"/>
                </a:ext>
              </a:extLst>
            </p:cNvPr>
            <p:cNvSpPr/>
            <p:nvPr/>
          </p:nvSpPr>
          <p:spPr>
            <a:xfrm>
              <a:off x="382089" y="2877301"/>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Importer</a:t>
              </a:r>
            </a:p>
            <a:p>
              <a:pPr algn="ctr"/>
              <a:r>
                <a:rPr lang="en-US" sz="1400" b="1" dirty="0">
                  <a:latin typeface="Gill Sans MT" panose="020B0502020104020203" pitchFamily="34" charset="0"/>
                </a:rPr>
                <a:t>(2+) </a:t>
              </a:r>
            </a:p>
          </p:txBody>
        </p:sp>
        <p:sp>
          <p:nvSpPr>
            <p:cNvPr id="43" name="Rectangle 42">
              <a:extLst>
                <a:ext uri="{FF2B5EF4-FFF2-40B4-BE49-F238E27FC236}">
                  <a16:creationId xmlns:a16="http://schemas.microsoft.com/office/drawing/2014/main" id="{F90C791D-92B5-D158-5011-0320AE25C39F}"/>
                </a:ext>
              </a:extLst>
            </p:cNvPr>
            <p:cNvSpPr/>
            <p:nvPr/>
          </p:nvSpPr>
          <p:spPr>
            <a:xfrm>
              <a:off x="1916973" y="2877300"/>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CRS Warehouse </a:t>
              </a:r>
            </a:p>
          </p:txBody>
        </p:sp>
        <p:sp>
          <p:nvSpPr>
            <p:cNvPr id="44" name="Rectangle 43">
              <a:extLst>
                <a:ext uri="{FF2B5EF4-FFF2-40B4-BE49-F238E27FC236}">
                  <a16:creationId xmlns:a16="http://schemas.microsoft.com/office/drawing/2014/main" id="{9ECE615C-5DE8-4133-4803-9266BF9451B9}"/>
                </a:ext>
              </a:extLst>
            </p:cNvPr>
            <p:cNvSpPr/>
            <p:nvPr/>
          </p:nvSpPr>
          <p:spPr>
            <a:xfrm>
              <a:off x="3997777" y="2527367"/>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Retail Stockiest</a:t>
              </a:r>
            </a:p>
          </p:txBody>
        </p:sp>
        <p:sp>
          <p:nvSpPr>
            <p:cNvPr id="45" name="Rectangle 44">
              <a:extLst>
                <a:ext uri="{FF2B5EF4-FFF2-40B4-BE49-F238E27FC236}">
                  <a16:creationId xmlns:a16="http://schemas.microsoft.com/office/drawing/2014/main" id="{1EA1EED9-1D82-716E-E3C6-0B6596015A9C}"/>
                </a:ext>
              </a:extLst>
            </p:cNvPr>
            <p:cNvSpPr/>
            <p:nvPr/>
          </p:nvSpPr>
          <p:spPr>
            <a:xfrm>
              <a:off x="3993967" y="3226321"/>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Wholesaler</a:t>
              </a:r>
            </a:p>
            <a:p>
              <a:pPr algn="ctr"/>
              <a:r>
                <a:rPr lang="en-US" sz="1400" b="1" dirty="0">
                  <a:latin typeface="Gill Sans MT" panose="020B0502020104020203" pitchFamily="34" charset="0"/>
                </a:rPr>
                <a:t>(Condoms/ OCPs Only)</a:t>
              </a:r>
            </a:p>
          </p:txBody>
        </p:sp>
        <p:sp>
          <p:nvSpPr>
            <p:cNvPr id="46" name="Rectangle 45">
              <a:extLst>
                <a:ext uri="{FF2B5EF4-FFF2-40B4-BE49-F238E27FC236}">
                  <a16:creationId xmlns:a16="http://schemas.microsoft.com/office/drawing/2014/main" id="{8E360BF2-6A34-B591-2E7E-21906D337A52}"/>
                </a:ext>
              </a:extLst>
            </p:cNvPr>
            <p:cNvSpPr/>
            <p:nvPr/>
          </p:nvSpPr>
          <p:spPr>
            <a:xfrm>
              <a:off x="382089" y="1789744"/>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International</a:t>
              </a:r>
            </a:p>
            <a:p>
              <a:pPr algn="ctr"/>
              <a:r>
                <a:rPr lang="en-US" sz="1400" b="1" dirty="0">
                  <a:latin typeface="Gill Sans MT" panose="020B0502020104020203" pitchFamily="34" charset="0"/>
                </a:rPr>
                <a:t>Manufacturer</a:t>
              </a:r>
            </a:p>
          </p:txBody>
        </p:sp>
        <p:sp>
          <p:nvSpPr>
            <p:cNvPr id="47" name="Rectangle 46">
              <a:extLst>
                <a:ext uri="{FF2B5EF4-FFF2-40B4-BE49-F238E27FC236}">
                  <a16:creationId xmlns:a16="http://schemas.microsoft.com/office/drawing/2014/main" id="{AF63C4F1-42CF-F6C0-66D3-674D74515393}"/>
                </a:ext>
              </a:extLst>
            </p:cNvPr>
            <p:cNvSpPr/>
            <p:nvPr/>
          </p:nvSpPr>
          <p:spPr>
            <a:xfrm>
              <a:off x="1768520" y="1793409"/>
              <a:ext cx="1186543" cy="642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latin typeface="Gill Sans MT" panose="020B0502020104020203" pitchFamily="34" charset="0"/>
                </a:rPr>
                <a:t>CRS</a:t>
              </a:r>
            </a:p>
          </p:txBody>
        </p:sp>
      </p:grpSp>
      <p:cxnSp>
        <p:nvCxnSpPr>
          <p:cNvPr id="48" name="Straight Arrow Connector 47">
            <a:extLst>
              <a:ext uri="{FF2B5EF4-FFF2-40B4-BE49-F238E27FC236}">
                <a16:creationId xmlns:a16="http://schemas.microsoft.com/office/drawing/2014/main" id="{67C57F56-26F2-D6EE-F120-2BAA5859A87F}"/>
              </a:ext>
            </a:extLst>
          </p:cNvPr>
          <p:cNvCxnSpPr>
            <a:cxnSpLocks/>
            <a:stCxn id="46" idx="2"/>
            <a:endCxn id="5" idx="0"/>
          </p:cNvCxnSpPr>
          <p:nvPr/>
        </p:nvCxnSpPr>
        <p:spPr>
          <a:xfrm flipH="1">
            <a:off x="1621798" y="2601279"/>
            <a:ext cx="1373" cy="408156"/>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0BE23A7E-1076-52B8-D0D4-6FB1E2609AF0}"/>
              </a:ext>
            </a:extLst>
          </p:cNvPr>
          <p:cNvSpPr txBox="1"/>
          <p:nvPr/>
        </p:nvSpPr>
        <p:spPr>
          <a:xfrm>
            <a:off x="41128" y="6422131"/>
            <a:ext cx="11186888" cy="461665"/>
          </a:xfrm>
          <a:prstGeom prst="rect">
            <a:avLst/>
          </a:prstGeom>
          <a:noFill/>
        </p:spPr>
        <p:txBody>
          <a:bodyPr wrap="square" rtlCol="0">
            <a:spAutoFit/>
          </a:bodyPr>
          <a:lstStyle/>
          <a:p>
            <a:r>
              <a:rPr lang="en-US" sz="1200" dirty="0"/>
              <a:t>Source: KII Interviews</a:t>
            </a:r>
          </a:p>
          <a:p>
            <a:pPr marL="285750" indent="-285750">
              <a:buFont typeface="Arial" panose="020B0604020202020204" pitchFamily="34" charset="0"/>
              <a:buChar char="•"/>
            </a:pPr>
            <a:endParaRPr lang="en-US" sz="1200" dirty="0"/>
          </a:p>
        </p:txBody>
      </p:sp>
    </p:spTree>
    <p:extLst>
      <p:ext uri="{BB962C8B-B14F-4D97-AF65-F5344CB8AC3E}">
        <p14:creationId xmlns:p14="http://schemas.microsoft.com/office/powerpoint/2010/main" val="123084477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226F1F-60D9-8714-5536-0D1FE6301E5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9E89DB-509B-7AFB-BB31-BAD4949426FD}"/>
              </a:ext>
            </a:extLst>
          </p:cNvPr>
          <p:cNvSpPr>
            <a:spLocks noGrp="1"/>
          </p:cNvSpPr>
          <p:nvPr>
            <p:ph type="title"/>
          </p:nvPr>
        </p:nvSpPr>
        <p:spPr/>
        <p:txBody>
          <a:bodyPr>
            <a:noAutofit/>
          </a:bodyPr>
          <a:lstStyle/>
          <a:p>
            <a:r>
              <a:rPr lang="en-US" dirty="0"/>
              <a:t>SMO CRS 5 Yr. Volumes Sales: CAGR of 4.60%  </a:t>
            </a:r>
          </a:p>
        </p:txBody>
      </p:sp>
      <p:sp>
        <p:nvSpPr>
          <p:cNvPr id="3" name="Slide Number Placeholder 2">
            <a:extLst>
              <a:ext uri="{FF2B5EF4-FFF2-40B4-BE49-F238E27FC236}">
                <a16:creationId xmlns:a16="http://schemas.microsoft.com/office/drawing/2014/main" id="{057B32EB-1CA9-0C2A-8459-80D7B3913F5E}"/>
              </a:ext>
            </a:extLst>
          </p:cNvPr>
          <p:cNvSpPr>
            <a:spLocks noGrp="1"/>
          </p:cNvSpPr>
          <p:nvPr>
            <p:ph type="sldNum" sz="quarter" idx="4"/>
          </p:nvPr>
        </p:nvSpPr>
        <p:spPr/>
        <p:txBody>
          <a:bodyPr/>
          <a:lstStyle/>
          <a:p>
            <a:fld id="{4755468B-C2BA-8B42-ABD6-597061763577}" type="slidenum">
              <a:rPr lang="en-US" smtClean="0"/>
              <a:pPr/>
              <a:t>31</a:t>
            </a:fld>
            <a:endParaRPr lang="en-US" dirty="0"/>
          </a:p>
        </p:txBody>
      </p:sp>
      <p:graphicFrame>
        <p:nvGraphicFramePr>
          <p:cNvPr id="4" name="Table 3">
            <a:extLst>
              <a:ext uri="{FF2B5EF4-FFF2-40B4-BE49-F238E27FC236}">
                <a16:creationId xmlns:a16="http://schemas.microsoft.com/office/drawing/2014/main" id="{BD31B187-607B-ED9E-81CE-00506E6B2599}"/>
              </a:ext>
            </a:extLst>
          </p:cNvPr>
          <p:cNvGraphicFramePr>
            <a:graphicFrameLocks noGrp="1"/>
          </p:cNvGraphicFramePr>
          <p:nvPr>
            <p:extLst>
              <p:ext uri="{D42A27DB-BD31-4B8C-83A1-F6EECF244321}">
                <p14:modId xmlns:p14="http://schemas.microsoft.com/office/powerpoint/2010/main" val="2080252153"/>
              </p:ext>
            </p:extLst>
          </p:nvPr>
        </p:nvGraphicFramePr>
        <p:xfrm>
          <a:off x="303014" y="1566600"/>
          <a:ext cx="6881699" cy="4404080"/>
        </p:xfrm>
        <a:graphic>
          <a:graphicData uri="http://schemas.openxmlformats.org/drawingml/2006/table">
            <a:tbl>
              <a:tblPr/>
              <a:tblGrid>
                <a:gridCol w="1547051">
                  <a:extLst>
                    <a:ext uri="{9D8B030D-6E8A-4147-A177-3AD203B41FA5}">
                      <a16:colId xmlns:a16="http://schemas.microsoft.com/office/drawing/2014/main" val="2286869651"/>
                    </a:ext>
                  </a:extLst>
                </a:gridCol>
                <a:gridCol w="1106488">
                  <a:extLst>
                    <a:ext uri="{9D8B030D-6E8A-4147-A177-3AD203B41FA5}">
                      <a16:colId xmlns:a16="http://schemas.microsoft.com/office/drawing/2014/main" val="3786591498"/>
                    </a:ext>
                  </a:extLst>
                </a:gridCol>
                <a:gridCol w="1057040">
                  <a:extLst>
                    <a:ext uri="{9D8B030D-6E8A-4147-A177-3AD203B41FA5}">
                      <a16:colId xmlns:a16="http://schemas.microsoft.com/office/drawing/2014/main" val="4260159850"/>
                    </a:ext>
                  </a:extLst>
                </a:gridCol>
                <a:gridCol w="1057040">
                  <a:extLst>
                    <a:ext uri="{9D8B030D-6E8A-4147-A177-3AD203B41FA5}">
                      <a16:colId xmlns:a16="http://schemas.microsoft.com/office/drawing/2014/main" val="3684319737"/>
                    </a:ext>
                  </a:extLst>
                </a:gridCol>
                <a:gridCol w="1057040">
                  <a:extLst>
                    <a:ext uri="{9D8B030D-6E8A-4147-A177-3AD203B41FA5}">
                      <a16:colId xmlns:a16="http://schemas.microsoft.com/office/drawing/2014/main" val="4079991243"/>
                    </a:ext>
                  </a:extLst>
                </a:gridCol>
                <a:gridCol w="1057040">
                  <a:extLst>
                    <a:ext uri="{9D8B030D-6E8A-4147-A177-3AD203B41FA5}">
                      <a16:colId xmlns:a16="http://schemas.microsoft.com/office/drawing/2014/main" val="304706676"/>
                    </a:ext>
                  </a:extLst>
                </a:gridCol>
              </a:tblGrid>
              <a:tr h="550510">
                <a:tc>
                  <a:txBody>
                    <a:bodyPr/>
                    <a:lstStyle/>
                    <a:p>
                      <a:pPr algn="l" fontAlgn="b"/>
                      <a:r>
                        <a:rPr lang="en-US" sz="1600" b="1" i="0" u="none" strike="noStrike" dirty="0">
                          <a:solidFill>
                            <a:schemeClr val="bg1"/>
                          </a:solidFill>
                          <a:effectLst/>
                          <a:latin typeface="Gill Sans MT" panose="020B0502020104020203" pitchFamily="34" charset="0"/>
                        </a:rPr>
                        <a:t>Categories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b"/>
                      <a:r>
                        <a:rPr lang="en-US" sz="1600" b="1" i="0" u="none" strike="noStrike" dirty="0">
                          <a:solidFill>
                            <a:schemeClr val="bg1"/>
                          </a:solidFill>
                          <a:effectLst/>
                          <a:latin typeface="Gill Sans MT" panose="020B0502020104020203" pitchFamily="34" charset="0"/>
                        </a:rPr>
                        <a:t>2018</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b"/>
                      <a:r>
                        <a:rPr lang="en-US" sz="1600" b="1" i="0" u="none" strike="noStrike" dirty="0">
                          <a:solidFill>
                            <a:schemeClr val="bg1"/>
                          </a:solidFill>
                          <a:effectLst/>
                          <a:latin typeface="Gill Sans MT" panose="020B0502020104020203" pitchFamily="34" charset="0"/>
                        </a:rPr>
                        <a:t>2019</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b"/>
                      <a:r>
                        <a:rPr lang="en-US" sz="1600" b="1" i="0" u="none" strike="noStrike" dirty="0">
                          <a:solidFill>
                            <a:schemeClr val="bg1"/>
                          </a:solidFill>
                          <a:effectLst/>
                          <a:latin typeface="Gill Sans MT" panose="020B0502020104020203" pitchFamily="34" charset="0"/>
                        </a:rPr>
                        <a:t>2020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b"/>
                      <a:r>
                        <a:rPr lang="en-US" sz="1600" b="1" i="0" u="none" strike="noStrike" dirty="0">
                          <a:solidFill>
                            <a:schemeClr val="bg1"/>
                          </a:solidFill>
                          <a:effectLst/>
                          <a:latin typeface="Gill Sans MT" panose="020B0502020104020203" pitchFamily="34" charset="0"/>
                        </a:rPr>
                        <a:t>2021</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ctr" fontAlgn="b"/>
                      <a:r>
                        <a:rPr lang="en-US" sz="1600" b="1" i="0" u="none" strike="noStrike" dirty="0">
                          <a:solidFill>
                            <a:schemeClr val="bg1"/>
                          </a:solidFill>
                          <a:effectLst/>
                          <a:latin typeface="Gill Sans MT" panose="020B0502020104020203" pitchFamily="34" charset="0"/>
                        </a:rPr>
                        <a:t>2022</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2570607841"/>
                  </a:ext>
                </a:extLst>
              </a:tr>
              <a:tr h="550510">
                <a:tc>
                  <a:txBody>
                    <a:bodyPr/>
                    <a:lstStyle/>
                    <a:p>
                      <a:pPr algn="l" fontAlgn="b"/>
                      <a:r>
                        <a:rPr lang="en-US" sz="1600" b="0" i="0" u="none" strike="noStrike" dirty="0">
                          <a:solidFill>
                            <a:srgbClr val="000000"/>
                          </a:solidFill>
                          <a:effectLst/>
                          <a:latin typeface="Gill Sans MT" panose="020B0502020104020203" pitchFamily="34" charset="0"/>
                        </a:rPr>
                        <a:t>Condoms</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60000"/>
                        <a:lumOff val="40000"/>
                      </a:schemeClr>
                    </a:solidFill>
                  </a:tcPr>
                </a:tc>
                <a:tc>
                  <a:txBody>
                    <a:bodyPr/>
                    <a:lstStyle/>
                    <a:p>
                      <a:pPr algn="l" fontAlgn="b"/>
                      <a:r>
                        <a:rPr lang="en-US" sz="1600" b="0" i="0" u="none" strike="noStrike" dirty="0">
                          <a:solidFill>
                            <a:srgbClr val="000000"/>
                          </a:solidFill>
                          <a:effectLst/>
                          <a:latin typeface="Gill Sans MT" panose="020B0502020104020203" pitchFamily="34" charset="0"/>
                        </a:rPr>
                        <a:t>   9,898,546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13,809,964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9,081,546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12,869,346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11,769,534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5090781"/>
                  </a:ext>
                </a:extLst>
              </a:tr>
              <a:tr h="550510">
                <a:tc>
                  <a:txBody>
                    <a:bodyPr/>
                    <a:lstStyle/>
                    <a:p>
                      <a:pPr algn="l" fontAlgn="b"/>
                      <a:r>
                        <a:rPr lang="en-US" sz="1600" b="0" i="0" u="none" strike="noStrike" dirty="0">
                          <a:solidFill>
                            <a:srgbClr val="000000"/>
                          </a:solidFill>
                          <a:effectLst/>
                          <a:latin typeface="Gill Sans MT" panose="020B0502020104020203" pitchFamily="34" charset="0"/>
                        </a:rPr>
                        <a:t>Implants (5)</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60000"/>
                        <a:lumOff val="40000"/>
                      </a:schemeClr>
                    </a:solidFill>
                  </a:tcPr>
                </a:tc>
                <a:tc>
                  <a:txBody>
                    <a:bodyPr/>
                    <a:lstStyle/>
                    <a:p>
                      <a:pPr algn="l" fontAlgn="b"/>
                      <a:r>
                        <a:rPr lang="en-US" sz="1600" b="0" i="0" u="none" strike="noStrike" dirty="0">
                          <a:solidFill>
                            <a:srgbClr val="000000"/>
                          </a:solidFill>
                          <a:effectLst/>
                          <a:latin typeface="Gill Sans MT" panose="020B0502020104020203" pitchFamily="34" charset="0"/>
                        </a:rPr>
                        <a:t>              -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1,584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1,546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1,230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1,260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1244251"/>
                  </a:ext>
                </a:extLst>
              </a:tr>
              <a:tr h="550510">
                <a:tc>
                  <a:txBody>
                    <a:bodyPr/>
                    <a:lstStyle/>
                    <a:p>
                      <a:pPr algn="l" fontAlgn="b"/>
                      <a:r>
                        <a:rPr lang="en-US" sz="1600" b="0" i="0" u="none" strike="noStrike" dirty="0">
                          <a:solidFill>
                            <a:srgbClr val="000000"/>
                          </a:solidFill>
                          <a:effectLst/>
                          <a:latin typeface="Gill Sans MT" panose="020B0502020104020203" pitchFamily="34" charset="0"/>
                        </a:rPr>
                        <a:t>Injectables (3)</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60000"/>
                        <a:lumOff val="40000"/>
                      </a:schemeClr>
                    </a:solidFill>
                  </a:tcPr>
                </a:tc>
                <a:tc>
                  <a:txBody>
                    <a:bodyPr/>
                    <a:lstStyle/>
                    <a:p>
                      <a:pPr algn="l" fontAlgn="b"/>
                      <a:r>
                        <a:rPr lang="en-US" sz="1600" b="0" i="0" u="none" strike="noStrike" dirty="0">
                          <a:solidFill>
                            <a:srgbClr val="000000"/>
                          </a:solidFill>
                          <a:effectLst/>
                          <a:latin typeface="Gill Sans MT" panose="020B0502020104020203" pitchFamily="34" charset="0"/>
                        </a:rPr>
                        <a:t>              -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1,025,940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831,180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901,356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1,103,052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5766871"/>
                  </a:ext>
                </a:extLst>
              </a:tr>
              <a:tr h="550510">
                <a:tc>
                  <a:txBody>
                    <a:bodyPr/>
                    <a:lstStyle/>
                    <a:p>
                      <a:pPr algn="l" fontAlgn="b"/>
                      <a:r>
                        <a:rPr lang="en-US" sz="1600" b="0" i="0" u="none" strike="noStrike" dirty="0">
                          <a:solidFill>
                            <a:srgbClr val="000000"/>
                          </a:solidFill>
                          <a:effectLst/>
                          <a:latin typeface="Gill Sans MT" panose="020B0502020104020203" pitchFamily="34" charset="0"/>
                        </a:rPr>
                        <a:t>OCP</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60000"/>
                        <a:lumOff val="40000"/>
                      </a:schemeClr>
                    </a:solidFill>
                  </a:tcPr>
                </a:tc>
                <a:tc>
                  <a:txBody>
                    <a:bodyPr/>
                    <a:lstStyle/>
                    <a:p>
                      <a:pPr algn="l" fontAlgn="b"/>
                      <a:r>
                        <a:rPr lang="en-US" sz="1600" b="0" i="0" u="none" strike="noStrike" dirty="0">
                          <a:solidFill>
                            <a:srgbClr val="000000"/>
                          </a:solidFill>
                          <a:effectLst/>
                          <a:latin typeface="Gill Sans MT" panose="020B0502020104020203" pitchFamily="34" charset="0"/>
                        </a:rPr>
                        <a:t>   2,120,146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2,217,288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1,283,577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1,953,060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600" b="0" i="0" u="none" strike="noStrike" dirty="0">
                          <a:solidFill>
                            <a:srgbClr val="000000"/>
                          </a:solidFill>
                          <a:effectLst/>
                          <a:latin typeface="Gill Sans MT" panose="020B0502020104020203" pitchFamily="34" charset="0"/>
                        </a:rPr>
                        <a:t>   1,699,230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37876974"/>
                  </a:ext>
                </a:extLst>
              </a:tr>
              <a:tr h="550510">
                <a:tc>
                  <a:txBody>
                    <a:bodyPr/>
                    <a:lstStyle/>
                    <a:p>
                      <a:pPr algn="l" fontAlgn="b"/>
                      <a:r>
                        <a:rPr lang="en-US" sz="1600" b="0" i="0" u="none" strike="noStrike" dirty="0">
                          <a:solidFill>
                            <a:srgbClr val="000000"/>
                          </a:solidFill>
                          <a:effectLst/>
                          <a:latin typeface="Gill Sans MT" panose="020B0502020104020203" pitchFamily="34" charset="0"/>
                        </a:rPr>
                        <a:t>EC</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lumMod val="60000"/>
                        <a:lumOff val="40000"/>
                      </a:schemeClr>
                    </a:solidFill>
                  </a:tcPr>
                </a:tc>
                <a:tc>
                  <a:txBody>
                    <a:bodyPr/>
                    <a:lstStyle/>
                    <a:p>
                      <a:pPr algn="l" fontAlgn="b"/>
                      <a:r>
                        <a:rPr lang="en-US" sz="1600" b="0" i="0" u="none" strike="noStrike" dirty="0">
                          <a:solidFill>
                            <a:srgbClr val="000000"/>
                          </a:solidFill>
                          <a:effectLst/>
                          <a:latin typeface="Gill Sans MT" panose="020B0502020104020203" pitchFamily="34" charset="0"/>
                        </a:rPr>
                        <a:t>     458,012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1600" b="0" i="0" u="none" strike="noStrike" dirty="0">
                          <a:solidFill>
                            <a:srgbClr val="000000"/>
                          </a:solidFill>
                          <a:effectLst/>
                          <a:latin typeface="Gill Sans MT" panose="020B0502020104020203" pitchFamily="34" charset="0"/>
                        </a:rPr>
                        <a:t>     721,782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1600" b="0" i="0" u="none" strike="noStrike" dirty="0">
                          <a:solidFill>
                            <a:srgbClr val="000000"/>
                          </a:solidFill>
                          <a:effectLst/>
                          <a:latin typeface="Gill Sans MT" panose="020B0502020104020203" pitchFamily="34" charset="0"/>
                        </a:rPr>
                        <a:t>     229,128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1600" b="0" i="0" u="none" strike="noStrike" dirty="0">
                          <a:solidFill>
                            <a:srgbClr val="000000"/>
                          </a:solidFill>
                          <a:effectLst/>
                          <a:latin typeface="Gill Sans MT" panose="020B0502020104020203" pitchFamily="34" charset="0"/>
                        </a:rPr>
                        <a:t>   1,118,496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l" fontAlgn="b"/>
                      <a:r>
                        <a:rPr lang="en-US" sz="1600" b="0" i="0" u="none" strike="noStrike" dirty="0">
                          <a:solidFill>
                            <a:srgbClr val="000000"/>
                          </a:solidFill>
                          <a:effectLst/>
                          <a:latin typeface="Gill Sans MT" panose="020B0502020104020203" pitchFamily="34" charset="0"/>
                        </a:rPr>
                        <a:t>   1,122,492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2314555575"/>
                  </a:ext>
                </a:extLst>
              </a:tr>
              <a:tr h="550510">
                <a:tc>
                  <a:txBody>
                    <a:bodyPr/>
                    <a:lstStyle/>
                    <a:p>
                      <a:pPr algn="l" fontAlgn="b"/>
                      <a:r>
                        <a:rPr lang="en-US" sz="1600" b="1" i="0" u="none" strike="noStrike" dirty="0">
                          <a:solidFill>
                            <a:schemeClr val="bg1"/>
                          </a:solidFill>
                          <a:effectLst/>
                          <a:latin typeface="Gill Sans MT" panose="020B0502020104020203" pitchFamily="34" charset="0"/>
                        </a:rPr>
                        <a:t>Volumes total</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0" i="0" u="none" strike="noStrike" dirty="0">
                          <a:solidFill>
                            <a:schemeClr val="bg1"/>
                          </a:solidFill>
                          <a:effectLst/>
                          <a:latin typeface="Gill Sans MT" panose="020B0502020104020203" pitchFamily="34" charset="0"/>
                        </a:rPr>
                        <a:t> 12,476,704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0" i="0" u="none" strike="noStrike" dirty="0">
                          <a:solidFill>
                            <a:schemeClr val="bg1"/>
                          </a:solidFill>
                          <a:effectLst/>
                          <a:latin typeface="Gill Sans MT" panose="020B0502020104020203" pitchFamily="34" charset="0"/>
                        </a:rPr>
                        <a:t> 17,776,558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0" i="0" u="none" strike="noStrike" dirty="0">
                          <a:solidFill>
                            <a:schemeClr val="bg1"/>
                          </a:solidFill>
                          <a:effectLst/>
                          <a:latin typeface="Gill Sans MT" panose="020B0502020104020203" pitchFamily="34" charset="0"/>
                        </a:rPr>
                        <a:t> 11,426,977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0" i="0" u="none" strike="noStrike" dirty="0">
                          <a:solidFill>
                            <a:schemeClr val="bg1"/>
                          </a:solidFill>
                          <a:effectLst/>
                          <a:latin typeface="Gill Sans MT" panose="020B0502020104020203" pitchFamily="34" charset="0"/>
                        </a:rPr>
                        <a:t> 16,843,488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0" i="0" u="none" strike="noStrike" dirty="0">
                          <a:solidFill>
                            <a:schemeClr val="bg1"/>
                          </a:solidFill>
                          <a:effectLst/>
                          <a:latin typeface="Gill Sans MT" panose="020B0502020104020203" pitchFamily="34" charset="0"/>
                        </a:rPr>
                        <a:t> 15,695,568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2573053215"/>
                  </a:ext>
                </a:extLst>
              </a:tr>
              <a:tr h="550510">
                <a:tc>
                  <a:txBody>
                    <a:bodyPr/>
                    <a:lstStyle/>
                    <a:p>
                      <a:pPr algn="l" fontAlgn="b"/>
                      <a:r>
                        <a:rPr lang="en-US" sz="1600" b="1" i="0" u="none" strike="noStrike" dirty="0">
                          <a:solidFill>
                            <a:schemeClr val="bg1"/>
                          </a:solidFill>
                          <a:effectLst/>
                          <a:latin typeface="Gill Sans MT" panose="020B0502020104020203" pitchFamily="34" charset="0"/>
                        </a:rPr>
                        <a:t>Total CYPs</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1" i="0" u="none" strike="noStrike" dirty="0">
                          <a:solidFill>
                            <a:schemeClr val="bg1"/>
                          </a:solidFill>
                          <a:effectLst/>
                          <a:latin typeface="Gill Sans MT" panose="020B0502020104020203" pitchFamily="34" charset="0"/>
                        </a:rPr>
                        <a:t>    376,584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1" i="0" u="none" strike="noStrike" dirty="0">
                          <a:solidFill>
                            <a:schemeClr val="bg1"/>
                          </a:solidFill>
                          <a:effectLst/>
                          <a:latin typeface="Gill Sans MT" panose="020B0502020104020203" pitchFamily="34" charset="0"/>
                        </a:rPr>
                        <a:t>    612,664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1" i="0" u="none" strike="noStrike" dirty="0">
                          <a:solidFill>
                            <a:schemeClr val="bg1"/>
                          </a:solidFill>
                          <a:effectLst/>
                          <a:latin typeface="Gill Sans MT" panose="020B0502020104020203" pitchFamily="34" charset="0"/>
                        </a:rPr>
                        <a:t>    414,701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1" i="0" u="none" strike="noStrike" dirty="0">
                          <a:solidFill>
                            <a:schemeClr val="bg1"/>
                          </a:solidFill>
                          <a:effectLst/>
                          <a:latin typeface="Gill Sans MT" panose="020B0502020104020203" pitchFamily="34" charset="0"/>
                        </a:rPr>
                        <a:t>    574,347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tc>
                  <a:txBody>
                    <a:bodyPr/>
                    <a:lstStyle/>
                    <a:p>
                      <a:pPr algn="l" fontAlgn="b"/>
                      <a:r>
                        <a:rPr lang="en-US" sz="1600" b="1" i="0" u="none" strike="noStrike" dirty="0">
                          <a:solidFill>
                            <a:schemeClr val="bg1"/>
                          </a:solidFill>
                          <a:effectLst/>
                          <a:latin typeface="Gill Sans MT" panose="020B0502020104020203" pitchFamily="34" charset="0"/>
                        </a:rPr>
                        <a:t>    593,934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2281882276"/>
                  </a:ext>
                </a:extLst>
              </a:tr>
            </a:tbl>
          </a:graphicData>
        </a:graphic>
      </p:graphicFrame>
      <p:sp>
        <p:nvSpPr>
          <p:cNvPr id="5" name="TextBox 4">
            <a:extLst>
              <a:ext uri="{FF2B5EF4-FFF2-40B4-BE49-F238E27FC236}">
                <a16:creationId xmlns:a16="http://schemas.microsoft.com/office/drawing/2014/main" id="{AA8D18C2-715E-7FCD-6F0E-8F721CCBAD96}"/>
              </a:ext>
            </a:extLst>
          </p:cNvPr>
          <p:cNvSpPr txBox="1"/>
          <p:nvPr/>
        </p:nvSpPr>
        <p:spPr>
          <a:xfrm>
            <a:off x="7612668" y="1566600"/>
            <a:ext cx="4276318" cy="4401205"/>
          </a:xfrm>
          <a:prstGeom prst="rect">
            <a:avLst/>
          </a:prstGeom>
          <a:noFill/>
        </p:spPr>
        <p:txBody>
          <a:bodyPr wrap="square" rtlCol="0">
            <a:spAutoFit/>
          </a:bodyPr>
          <a:lstStyle/>
          <a:p>
            <a:pPr marL="514350" indent="-514350">
              <a:buAutoNum type="arabicPeriod"/>
            </a:pPr>
            <a:r>
              <a:rPr lang="en-US" sz="2000" dirty="0">
                <a:latin typeface="Gill Sans MT" panose="020B0502020104020203" pitchFamily="34" charset="0"/>
              </a:rPr>
              <a:t>CRS has demonstrated a significant increase of users in DHS 2022 for OCP, Condoms. However, there is no concurrent increase in Volumes during the same period.</a:t>
            </a:r>
          </a:p>
          <a:p>
            <a:pPr marL="514350" indent="-514350">
              <a:buAutoNum type="arabicPeriod"/>
            </a:pPr>
            <a:r>
              <a:rPr lang="en-US" sz="2000" dirty="0">
                <a:latin typeface="Gill Sans MT" panose="020B0502020104020203" pitchFamily="34" charset="0"/>
              </a:rPr>
              <a:t>Indicates efficient allocation of resources for equity.</a:t>
            </a:r>
          </a:p>
          <a:p>
            <a:pPr marL="514350" indent="-514350">
              <a:buAutoNum type="arabicPeriod"/>
            </a:pPr>
            <a:r>
              <a:rPr lang="en-US" sz="2000" dirty="0">
                <a:latin typeface="Gill Sans MT" panose="020B0502020104020203" pitchFamily="34" charset="0"/>
              </a:rPr>
              <a:t>Volumes CAGR of 4.60% does not beat inflation. Product Price rise has also not kept pace with Nepal inflation of &gt; 7% YoY.</a:t>
            </a:r>
          </a:p>
          <a:p>
            <a:pPr marL="514350" indent="-514350">
              <a:buAutoNum type="arabicPeriod"/>
            </a:pPr>
            <a:r>
              <a:rPr lang="en-US" sz="2000" dirty="0">
                <a:latin typeface="Gill Sans MT" panose="020B0502020104020203" pitchFamily="34" charset="0"/>
              </a:rPr>
              <a:t>Among FP Brands, EC has shown a large volume increase.</a:t>
            </a:r>
          </a:p>
        </p:txBody>
      </p:sp>
    </p:spTree>
    <p:extLst>
      <p:ext uri="{BB962C8B-B14F-4D97-AF65-F5344CB8AC3E}">
        <p14:creationId xmlns:p14="http://schemas.microsoft.com/office/powerpoint/2010/main" val="11572390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24A223-72B8-0B7E-174C-363565362511}"/>
              </a:ext>
            </a:extLst>
          </p:cNvPr>
          <p:cNvSpPr>
            <a:spLocks noGrp="1"/>
          </p:cNvSpPr>
          <p:nvPr>
            <p:ph type="title"/>
          </p:nvPr>
        </p:nvSpPr>
        <p:spPr/>
        <p:txBody>
          <a:bodyPr/>
          <a:lstStyle/>
          <a:p>
            <a:r>
              <a:rPr lang="en-US" dirty="0"/>
              <a:t>How do the Youth Consume Information in Nepal? </a:t>
            </a:r>
          </a:p>
        </p:txBody>
      </p:sp>
      <p:sp>
        <p:nvSpPr>
          <p:cNvPr id="3" name="Slide Number Placeholder 2">
            <a:extLst>
              <a:ext uri="{FF2B5EF4-FFF2-40B4-BE49-F238E27FC236}">
                <a16:creationId xmlns:a16="http://schemas.microsoft.com/office/drawing/2014/main" id="{4E4BE6D3-60A5-A009-0C5A-5B4B060653E1}"/>
              </a:ext>
            </a:extLst>
          </p:cNvPr>
          <p:cNvSpPr>
            <a:spLocks noGrp="1"/>
          </p:cNvSpPr>
          <p:nvPr>
            <p:ph type="sldNum" sz="quarter" idx="4"/>
          </p:nvPr>
        </p:nvSpPr>
        <p:spPr/>
        <p:txBody>
          <a:bodyPr/>
          <a:lstStyle/>
          <a:p>
            <a:fld id="{4755468B-C2BA-8B42-ABD6-597061763577}" type="slidenum">
              <a:rPr lang="en-US" smtClean="0"/>
              <a:pPr/>
              <a:t>32</a:t>
            </a:fld>
            <a:endParaRPr lang="en-US" dirty="0"/>
          </a:p>
        </p:txBody>
      </p:sp>
      <p:grpSp>
        <p:nvGrpSpPr>
          <p:cNvPr id="78" name="Group 77">
            <a:extLst>
              <a:ext uri="{FF2B5EF4-FFF2-40B4-BE49-F238E27FC236}">
                <a16:creationId xmlns:a16="http://schemas.microsoft.com/office/drawing/2014/main" id="{69288DB0-9330-5852-1888-287697D4D0FA}"/>
              </a:ext>
            </a:extLst>
          </p:cNvPr>
          <p:cNvGrpSpPr/>
          <p:nvPr/>
        </p:nvGrpSpPr>
        <p:grpSpPr>
          <a:xfrm>
            <a:off x="227454" y="1584664"/>
            <a:ext cx="4216955" cy="4808851"/>
            <a:chOff x="578329" y="1417982"/>
            <a:chExt cx="2784322" cy="4808851"/>
          </a:xfrm>
        </p:grpSpPr>
        <p:grpSp>
          <p:nvGrpSpPr>
            <p:cNvPr id="4" name="Group 3">
              <a:extLst>
                <a:ext uri="{FF2B5EF4-FFF2-40B4-BE49-F238E27FC236}">
                  <a16:creationId xmlns:a16="http://schemas.microsoft.com/office/drawing/2014/main" id="{060ABEF0-6EAD-B6E4-288B-B6F9CD7E891F}"/>
                </a:ext>
              </a:extLst>
            </p:cNvPr>
            <p:cNvGrpSpPr>
              <a:grpSpLocks/>
            </p:cNvGrpSpPr>
            <p:nvPr/>
          </p:nvGrpSpPr>
          <p:grpSpPr>
            <a:xfrm>
              <a:off x="578329" y="1417982"/>
              <a:ext cx="2784322" cy="403860"/>
              <a:chOff x="0" y="4"/>
              <a:chExt cx="2784322" cy="403860"/>
            </a:xfrm>
          </p:grpSpPr>
          <p:sp>
            <p:nvSpPr>
              <p:cNvPr id="72" name="Graphic 284">
                <a:extLst>
                  <a:ext uri="{FF2B5EF4-FFF2-40B4-BE49-F238E27FC236}">
                    <a16:creationId xmlns:a16="http://schemas.microsoft.com/office/drawing/2014/main" id="{E1D8982C-1D79-4E9E-A29E-049DF6D9CA78}"/>
                  </a:ext>
                </a:extLst>
              </p:cNvPr>
              <p:cNvSpPr/>
              <p:nvPr/>
            </p:nvSpPr>
            <p:spPr>
              <a:xfrm>
                <a:off x="1246993" y="4"/>
                <a:ext cx="1259205" cy="403860"/>
              </a:xfrm>
              <a:custGeom>
                <a:avLst/>
                <a:gdLst/>
                <a:ahLst/>
                <a:cxnLst/>
                <a:rect l="l" t="t" r="r" b="b"/>
                <a:pathLst>
                  <a:path w="1259205" h="403860">
                    <a:moveTo>
                      <a:pt x="1258595" y="185547"/>
                    </a:moveTo>
                    <a:lnTo>
                      <a:pt x="401828" y="185547"/>
                    </a:lnTo>
                    <a:lnTo>
                      <a:pt x="398386" y="155575"/>
                    </a:lnTo>
                    <a:lnTo>
                      <a:pt x="383197" y="113080"/>
                    </a:lnTo>
                    <a:lnTo>
                      <a:pt x="359371" y="75603"/>
                    </a:lnTo>
                    <a:lnTo>
                      <a:pt x="328104" y="44348"/>
                    </a:lnTo>
                    <a:lnTo>
                      <a:pt x="290626" y="20523"/>
                    </a:lnTo>
                    <a:lnTo>
                      <a:pt x="248145" y="5334"/>
                    </a:lnTo>
                    <a:lnTo>
                      <a:pt x="201853" y="0"/>
                    </a:lnTo>
                    <a:lnTo>
                      <a:pt x="155575" y="5334"/>
                    </a:lnTo>
                    <a:lnTo>
                      <a:pt x="113093" y="20523"/>
                    </a:lnTo>
                    <a:lnTo>
                      <a:pt x="75603" y="44348"/>
                    </a:lnTo>
                    <a:lnTo>
                      <a:pt x="44348" y="75603"/>
                    </a:lnTo>
                    <a:lnTo>
                      <a:pt x="20523" y="113080"/>
                    </a:lnTo>
                    <a:lnTo>
                      <a:pt x="5334" y="155575"/>
                    </a:lnTo>
                    <a:lnTo>
                      <a:pt x="0" y="201853"/>
                    </a:lnTo>
                    <a:lnTo>
                      <a:pt x="5334" y="248132"/>
                    </a:lnTo>
                    <a:lnTo>
                      <a:pt x="20523" y="290626"/>
                    </a:lnTo>
                    <a:lnTo>
                      <a:pt x="44348" y="328104"/>
                    </a:lnTo>
                    <a:lnTo>
                      <a:pt x="75603" y="359359"/>
                    </a:lnTo>
                    <a:lnTo>
                      <a:pt x="113093" y="383197"/>
                    </a:lnTo>
                    <a:lnTo>
                      <a:pt x="155575" y="398373"/>
                    </a:lnTo>
                    <a:lnTo>
                      <a:pt x="201853" y="403707"/>
                    </a:lnTo>
                    <a:lnTo>
                      <a:pt x="248145" y="398373"/>
                    </a:lnTo>
                    <a:lnTo>
                      <a:pt x="290626" y="383197"/>
                    </a:lnTo>
                    <a:lnTo>
                      <a:pt x="328104" y="359359"/>
                    </a:lnTo>
                    <a:lnTo>
                      <a:pt x="359371" y="328104"/>
                    </a:lnTo>
                    <a:lnTo>
                      <a:pt x="383197" y="290626"/>
                    </a:lnTo>
                    <a:lnTo>
                      <a:pt x="398386" y="248132"/>
                    </a:lnTo>
                    <a:lnTo>
                      <a:pt x="403631" y="202450"/>
                    </a:lnTo>
                    <a:lnTo>
                      <a:pt x="1258595" y="202450"/>
                    </a:lnTo>
                    <a:lnTo>
                      <a:pt x="1258595" y="185547"/>
                    </a:lnTo>
                    <a:close/>
                  </a:path>
                </a:pathLst>
              </a:custGeom>
              <a:solidFill>
                <a:srgbClr val="1D71B8"/>
              </a:solidFill>
            </p:spPr>
            <p:txBody>
              <a:bodyPr wrap="square" lIns="0" tIns="0" rIns="0" bIns="0" rtlCol="0">
                <a:prstTxWarp prst="textNoShape">
                  <a:avLst/>
                </a:prstTxWarp>
                <a:noAutofit/>
              </a:bodyPr>
              <a:lstStyle/>
              <a:p>
                <a:endParaRPr lang="en-US" dirty="0"/>
              </a:p>
            </p:txBody>
          </p:sp>
          <p:pic>
            <p:nvPicPr>
              <p:cNvPr id="73" name="Image 285">
                <a:extLst>
                  <a:ext uri="{FF2B5EF4-FFF2-40B4-BE49-F238E27FC236}">
                    <a16:creationId xmlns:a16="http://schemas.microsoft.com/office/drawing/2014/main" id="{86A2F927-7EAD-9A0F-A76D-752B7745D17B}"/>
                  </a:ext>
                </a:extLst>
              </p:cNvPr>
              <p:cNvPicPr/>
              <p:nvPr/>
            </p:nvPicPr>
            <p:blipFill>
              <a:blip r:embed="rId2" cstate="print"/>
              <a:stretch>
                <a:fillRect/>
              </a:stretch>
            </p:blipFill>
            <p:spPr>
              <a:xfrm>
                <a:off x="997" y="151703"/>
                <a:ext cx="1172749" cy="82264"/>
              </a:xfrm>
              <a:prstGeom prst="rect">
                <a:avLst/>
              </a:prstGeom>
            </p:spPr>
          </p:pic>
          <p:pic>
            <p:nvPicPr>
              <p:cNvPr id="74" name="Image 286">
                <a:extLst>
                  <a:ext uri="{FF2B5EF4-FFF2-40B4-BE49-F238E27FC236}">
                    <a16:creationId xmlns:a16="http://schemas.microsoft.com/office/drawing/2014/main" id="{30513C01-B879-98DD-9235-D8F8B90F9119}"/>
                  </a:ext>
                </a:extLst>
              </p:cNvPr>
              <p:cNvPicPr/>
              <p:nvPr/>
            </p:nvPicPr>
            <p:blipFill>
              <a:blip r:embed="rId3" cstate="print"/>
              <a:stretch>
                <a:fillRect/>
              </a:stretch>
            </p:blipFill>
            <p:spPr>
              <a:xfrm>
                <a:off x="1295885" y="103049"/>
                <a:ext cx="310020" cy="192376"/>
              </a:xfrm>
              <a:prstGeom prst="rect">
                <a:avLst/>
              </a:prstGeom>
            </p:spPr>
          </p:pic>
          <p:pic>
            <p:nvPicPr>
              <p:cNvPr id="75" name="Image 287">
                <a:extLst>
                  <a:ext uri="{FF2B5EF4-FFF2-40B4-BE49-F238E27FC236}">
                    <a16:creationId xmlns:a16="http://schemas.microsoft.com/office/drawing/2014/main" id="{E672E42D-8C79-1340-A0AE-3005ADDE24EE}"/>
                  </a:ext>
                </a:extLst>
              </p:cNvPr>
              <p:cNvPicPr/>
              <p:nvPr/>
            </p:nvPicPr>
            <p:blipFill>
              <a:blip r:embed="rId4" cstate="print"/>
              <a:stretch>
                <a:fillRect/>
              </a:stretch>
            </p:blipFill>
            <p:spPr>
              <a:xfrm>
                <a:off x="2548563" y="133743"/>
                <a:ext cx="235759" cy="92735"/>
              </a:xfrm>
              <a:prstGeom prst="rect">
                <a:avLst/>
              </a:prstGeom>
            </p:spPr>
          </p:pic>
          <p:sp>
            <p:nvSpPr>
              <p:cNvPr id="76" name="Graphic 288">
                <a:extLst>
                  <a:ext uri="{FF2B5EF4-FFF2-40B4-BE49-F238E27FC236}">
                    <a16:creationId xmlns:a16="http://schemas.microsoft.com/office/drawing/2014/main" id="{2D4E96F0-0F85-35F6-0A5D-FECC9EBAA006}"/>
                  </a:ext>
                </a:extLst>
              </p:cNvPr>
              <p:cNvSpPr/>
              <p:nvPr/>
            </p:nvSpPr>
            <p:spPr>
              <a:xfrm>
                <a:off x="0" y="103422"/>
                <a:ext cx="1279525" cy="1270"/>
              </a:xfrm>
              <a:custGeom>
                <a:avLst/>
                <a:gdLst/>
                <a:ahLst/>
                <a:cxnLst/>
                <a:rect l="l" t="t" r="r" b="b"/>
                <a:pathLst>
                  <a:path w="1279525">
                    <a:moveTo>
                      <a:pt x="1278940" y="0"/>
                    </a:moveTo>
                    <a:lnTo>
                      <a:pt x="0" y="0"/>
                    </a:lnTo>
                  </a:path>
                </a:pathLst>
              </a:custGeom>
              <a:ln w="6350">
                <a:solidFill>
                  <a:srgbClr val="1D71B8"/>
                </a:solidFill>
                <a:prstDash val="solid"/>
              </a:ln>
            </p:spPr>
            <p:txBody>
              <a:bodyPr wrap="square" lIns="0" tIns="0" rIns="0" bIns="0" rtlCol="0">
                <a:prstTxWarp prst="textNoShape">
                  <a:avLst/>
                </a:prstTxWarp>
                <a:noAutofit/>
              </a:bodyPr>
              <a:lstStyle/>
              <a:p>
                <a:endParaRPr lang="en-US" dirty="0"/>
              </a:p>
            </p:txBody>
          </p:sp>
          <p:sp>
            <p:nvSpPr>
              <p:cNvPr id="77" name="Graphic 289">
                <a:extLst>
                  <a:ext uri="{FF2B5EF4-FFF2-40B4-BE49-F238E27FC236}">
                    <a16:creationId xmlns:a16="http://schemas.microsoft.com/office/drawing/2014/main" id="{D9AA4717-CC51-E502-B408-0158102D34A3}"/>
                  </a:ext>
                </a:extLst>
              </p:cNvPr>
              <p:cNvSpPr/>
              <p:nvPr/>
            </p:nvSpPr>
            <p:spPr>
              <a:xfrm>
                <a:off x="0" y="272086"/>
                <a:ext cx="1279525" cy="1270"/>
              </a:xfrm>
              <a:custGeom>
                <a:avLst/>
                <a:gdLst/>
                <a:ahLst/>
                <a:cxnLst/>
                <a:rect l="l" t="t" r="r" b="b"/>
                <a:pathLst>
                  <a:path w="1279525">
                    <a:moveTo>
                      <a:pt x="1278940" y="0"/>
                    </a:moveTo>
                    <a:lnTo>
                      <a:pt x="0" y="0"/>
                    </a:lnTo>
                  </a:path>
                </a:pathLst>
              </a:custGeom>
              <a:ln w="6350">
                <a:solidFill>
                  <a:srgbClr val="1D71B8"/>
                </a:solidFill>
                <a:prstDash val="solid"/>
              </a:ln>
            </p:spPr>
            <p:txBody>
              <a:bodyPr wrap="square" lIns="0" tIns="0" rIns="0" bIns="0" rtlCol="0">
                <a:prstTxWarp prst="textNoShape">
                  <a:avLst/>
                </a:prstTxWarp>
                <a:noAutofit/>
              </a:bodyPr>
              <a:lstStyle/>
              <a:p>
                <a:endParaRPr lang="en-US" dirty="0"/>
              </a:p>
            </p:txBody>
          </p:sp>
        </p:grpSp>
        <p:grpSp>
          <p:nvGrpSpPr>
            <p:cNvPr id="5" name="Group 4">
              <a:extLst>
                <a:ext uri="{FF2B5EF4-FFF2-40B4-BE49-F238E27FC236}">
                  <a16:creationId xmlns:a16="http://schemas.microsoft.com/office/drawing/2014/main" id="{B221E624-798F-F2D4-CE0A-3F2BF727C2F3}"/>
                </a:ext>
              </a:extLst>
            </p:cNvPr>
            <p:cNvGrpSpPr>
              <a:grpSpLocks/>
            </p:cNvGrpSpPr>
            <p:nvPr/>
          </p:nvGrpSpPr>
          <p:grpSpPr>
            <a:xfrm>
              <a:off x="771369" y="1968523"/>
              <a:ext cx="1796699" cy="403860"/>
              <a:chOff x="0" y="0"/>
              <a:chExt cx="1796699" cy="403860"/>
            </a:xfrm>
          </p:grpSpPr>
          <p:sp>
            <p:nvSpPr>
              <p:cNvPr id="66" name="Graphic 291">
                <a:extLst>
                  <a:ext uri="{FF2B5EF4-FFF2-40B4-BE49-F238E27FC236}">
                    <a16:creationId xmlns:a16="http://schemas.microsoft.com/office/drawing/2014/main" id="{0C8C888C-8B7F-C688-9C73-60AF72719115}"/>
                  </a:ext>
                </a:extLst>
              </p:cNvPr>
              <p:cNvSpPr/>
              <p:nvPr/>
            </p:nvSpPr>
            <p:spPr>
              <a:xfrm>
                <a:off x="1423954" y="190431"/>
                <a:ext cx="372745" cy="17145"/>
              </a:xfrm>
              <a:custGeom>
                <a:avLst/>
                <a:gdLst/>
                <a:ahLst/>
                <a:cxnLst/>
                <a:rect l="l" t="t" r="r" b="b"/>
                <a:pathLst>
                  <a:path w="372745" h="17145">
                    <a:moveTo>
                      <a:pt x="372529" y="0"/>
                    </a:moveTo>
                    <a:lnTo>
                      <a:pt x="0" y="0"/>
                    </a:lnTo>
                    <a:lnTo>
                      <a:pt x="0" y="16903"/>
                    </a:lnTo>
                    <a:lnTo>
                      <a:pt x="372529" y="16903"/>
                    </a:lnTo>
                    <a:lnTo>
                      <a:pt x="372529" y="0"/>
                    </a:lnTo>
                    <a:close/>
                  </a:path>
                </a:pathLst>
              </a:custGeom>
              <a:solidFill>
                <a:srgbClr val="EA7822"/>
              </a:solidFill>
            </p:spPr>
            <p:txBody>
              <a:bodyPr wrap="square" lIns="0" tIns="0" rIns="0" bIns="0" rtlCol="0">
                <a:prstTxWarp prst="textNoShape">
                  <a:avLst/>
                </a:prstTxWarp>
                <a:noAutofit/>
              </a:bodyPr>
              <a:lstStyle/>
              <a:p>
                <a:endParaRPr lang="en-US" dirty="0"/>
              </a:p>
            </p:txBody>
          </p:sp>
          <p:pic>
            <p:nvPicPr>
              <p:cNvPr id="67" name="Image 292">
                <a:extLst>
                  <a:ext uri="{FF2B5EF4-FFF2-40B4-BE49-F238E27FC236}">
                    <a16:creationId xmlns:a16="http://schemas.microsoft.com/office/drawing/2014/main" id="{900C9CB0-6558-C357-FAF5-DD0A5EBB3B1B}"/>
                  </a:ext>
                </a:extLst>
              </p:cNvPr>
              <p:cNvPicPr/>
              <p:nvPr/>
            </p:nvPicPr>
            <p:blipFill>
              <a:blip r:embed="rId5" cstate="print"/>
              <a:stretch>
                <a:fillRect/>
              </a:stretch>
            </p:blipFill>
            <p:spPr>
              <a:xfrm>
                <a:off x="5894" y="183954"/>
                <a:ext cx="974634" cy="81640"/>
              </a:xfrm>
              <a:prstGeom prst="rect">
                <a:avLst/>
              </a:prstGeom>
            </p:spPr>
          </p:pic>
          <p:sp>
            <p:nvSpPr>
              <p:cNvPr id="68" name="Graphic 293">
                <a:extLst>
                  <a:ext uri="{FF2B5EF4-FFF2-40B4-BE49-F238E27FC236}">
                    <a16:creationId xmlns:a16="http://schemas.microsoft.com/office/drawing/2014/main" id="{5A4A4F76-04FF-A1F1-E68B-BDAEC482F1E5}"/>
                  </a:ext>
                </a:extLst>
              </p:cNvPr>
              <p:cNvSpPr/>
              <p:nvPr/>
            </p:nvSpPr>
            <p:spPr>
              <a:xfrm>
                <a:off x="1053785"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EA7822"/>
              </a:solidFill>
            </p:spPr>
            <p:txBody>
              <a:bodyPr wrap="square" lIns="0" tIns="0" rIns="0" bIns="0" rtlCol="0">
                <a:prstTxWarp prst="textNoShape">
                  <a:avLst/>
                </a:prstTxWarp>
                <a:noAutofit/>
              </a:bodyPr>
              <a:lstStyle/>
              <a:p>
                <a:endParaRPr lang="en-US" dirty="0"/>
              </a:p>
            </p:txBody>
          </p:sp>
          <p:pic>
            <p:nvPicPr>
              <p:cNvPr id="69" name="Image 294">
                <a:extLst>
                  <a:ext uri="{FF2B5EF4-FFF2-40B4-BE49-F238E27FC236}">
                    <a16:creationId xmlns:a16="http://schemas.microsoft.com/office/drawing/2014/main" id="{B12E07A4-90DF-11E1-A14F-4756CA025E71}"/>
                  </a:ext>
                </a:extLst>
              </p:cNvPr>
              <p:cNvPicPr/>
              <p:nvPr/>
            </p:nvPicPr>
            <p:blipFill>
              <a:blip r:embed="rId6" cstate="print"/>
              <a:stretch>
                <a:fillRect/>
              </a:stretch>
            </p:blipFill>
            <p:spPr>
              <a:xfrm>
                <a:off x="1113125" y="58167"/>
                <a:ext cx="279895" cy="282463"/>
              </a:xfrm>
              <a:prstGeom prst="rect">
                <a:avLst/>
              </a:prstGeom>
            </p:spPr>
          </p:pic>
          <p:sp>
            <p:nvSpPr>
              <p:cNvPr id="70" name="Graphic 295">
                <a:extLst>
                  <a:ext uri="{FF2B5EF4-FFF2-40B4-BE49-F238E27FC236}">
                    <a16:creationId xmlns:a16="http://schemas.microsoft.com/office/drawing/2014/main" id="{C135FD36-81C6-2B6C-9EB4-D7DF94B76152}"/>
                  </a:ext>
                </a:extLst>
              </p:cNvPr>
              <p:cNvSpPr/>
              <p:nvPr/>
            </p:nvSpPr>
            <p:spPr>
              <a:xfrm>
                <a:off x="0" y="138587"/>
                <a:ext cx="1085850" cy="1270"/>
              </a:xfrm>
              <a:custGeom>
                <a:avLst/>
                <a:gdLst/>
                <a:ahLst/>
                <a:cxnLst/>
                <a:rect l="l" t="t" r="r" b="b"/>
                <a:pathLst>
                  <a:path w="1085850">
                    <a:moveTo>
                      <a:pt x="1085722" y="0"/>
                    </a:moveTo>
                    <a:lnTo>
                      <a:pt x="0" y="0"/>
                    </a:lnTo>
                  </a:path>
                </a:pathLst>
              </a:custGeom>
              <a:ln w="6350">
                <a:solidFill>
                  <a:srgbClr val="EA7822"/>
                </a:solidFill>
                <a:prstDash val="solid"/>
              </a:ln>
            </p:spPr>
            <p:txBody>
              <a:bodyPr wrap="square" lIns="0" tIns="0" rIns="0" bIns="0" rtlCol="0">
                <a:prstTxWarp prst="textNoShape">
                  <a:avLst/>
                </a:prstTxWarp>
                <a:noAutofit/>
              </a:bodyPr>
              <a:lstStyle/>
              <a:p>
                <a:endParaRPr lang="en-US" dirty="0"/>
              </a:p>
            </p:txBody>
          </p:sp>
          <p:sp>
            <p:nvSpPr>
              <p:cNvPr id="71" name="Graphic 296">
                <a:extLst>
                  <a:ext uri="{FF2B5EF4-FFF2-40B4-BE49-F238E27FC236}">
                    <a16:creationId xmlns:a16="http://schemas.microsoft.com/office/drawing/2014/main" id="{48E94DDF-0DB4-62F9-1D7F-9C9EF98B44F6}"/>
                  </a:ext>
                </a:extLst>
              </p:cNvPr>
              <p:cNvSpPr/>
              <p:nvPr/>
            </p:nvSpPr>
            <p:spPr>
              <a:xfrm>
                <a:off x="0" y="307250"/>
                <a:ext cx="1085850" cy="1270"/>
              </a:xfrm>
              <a:custGeom>
                <a:avLst/>
                <a:gdLst/>
                <a:ahLst/>
                <a:cxnLst/>
                <a:rect l="l" t="t" r="r" b="b"/>
                <a:pathLst>
                  <a:path w="1085850">
                    <a:moveTo>
                      <a:pt x="1085722" y="0"/>
                    </a:moveTo>
                    <a:lnTo>
                      <a:pt x="0" y="0"/>
                    </a:lnTo>
                  </a:path>
                </a:pathLst>
              </a:custGeom>
              <a:ln w="6350">
                <a:solidFill>
                  <a:srgbClr val="EA7822"/>
                </a:solidFill>
                <a:prstDash val="solid"/>
              </a:ln>
            </p:spPr>
            <p:txBody>
              <a:bodyPr wrap="square" lIns="0" tIns="0" rIns="0" bIns="0" rtlCol="0">
                <a:prstTxWarp prst="textNoShape">
                  <a:avLst/>
                </a:prstTxWarp>
                <a:noAutofit/>
              </a:bodyPr>
              <a:lstStyle/>
              <a:p>
                <a:endParaRPr lang="en-US" dirty="0"/>
              </a:p>
            </p:txBody>
          </p:sp>
        </p:grpSp>
        <p:grpSp>
          <p:nvGrpSpPr>
            <p:cNvPr id="6" name="Group 5">
              <a:extLst>
                <a:ext uri="{FF2B5EF4-FFF2-40B4-BE49-F238E27FC236}">
                  <a16:creationId xmlns:a16="http://schemas.microsoft.com/office/drawing/2014/main" id="{EE3E7DC7-04BD-8FD0-C281-6609D8037520}"/>
                </a:ext>
              </a:extLst>
            </p:cNvPr>
            <p:cNvGrpSpPr>
              <a:grpSpLocks/>
            </p:cNvGrpSpPr>
            <p:nvPr/>
          </p:nvGrpSpPr>
          <p:grpSpPr>
            <a:xfrm>
              <a:off x="1358109" y="2519068"/>
              <a:ext cx="1148224" cy="403860"/>
              <a:chOff x="0" y="0"/>
              <a:chExt cx="1148224" cy="403860"/>
            </a:xfrm>
          </p:grpSpPr>
          <p:sp>
            <p:nvSpPr>
              <p:cNvPr id="60" name="Graphic 298">
                <a:extLst>
                  <a:ext uri="{FF2B5EF4-FFF2-40B4-BE49-F238E27FC236}">
                    <a16:creationId xmlns:a16="http://schemas.microsoft.com/office/drawing/2014/main" id="{B7E0F8CA-9191-42CC-339B-0011040D270C}"/>
                  </a:ext>
                </a:extLst>
              </p:cNvPr>
              <p:cNvSpPr/>
              <p:nvPr/>
            </p:nvSpPr>
            <p:spPr>
              <a:xfrm>
                <a:off x="837074" y="193786"/>
                <a:ext cx="311150" cy="17145"/>
              </a:xfrm>
              <a:custGeom>
                <a:avLst/>
                <a:gdLst/>
                <a:ahLst/>
                <a:cxnLst/>
                <a:rect l="l" t="t" r="r" b="b"/>
                <a:pathLst>
                  <a:path w="311150" h="17145">
                    <a:moveTo>
                      <a:pt x="310921" y="0"/>
                    </a:moveTo>
                    <a:lnTo>
                      <a:pt x="0" y="0"/>
                    </a:lnTo>
                    <a:lnTo>
                      <a:pt x="0" y="16903"/>
                    </a:lnTo>
                    <a:lnTo>
                      <a:pt x="310921" y="16903"/>
                    </a:lnTo>
                    <a:lnTo>
                      <a:pt x="310921" y="0"/>
                    </a:lnTo>
                    <a:close/>
                  </a:path>
                </a:pathLst>
              </a:custGeom>
              <a:solidFill>
                <a:srgbClr val="E7332A"/>
              </a:solidFill>
            </p:spPr>
            <p:txBody>
              <a:bodyPr wrap="square" lIns="0" tIns="0" rIns="0" bIns="0" rtlCol="0">
                <a:prstTxWarp prst="textNoShape">
                  <a:avLst/>
                </a:prstTxWarp>
                <a:noAutofit/>
              </a:bodyPr>
              <a:lstStyle/>
              <a:p>
                <a:endParaRPr lang="en-US" dirty="0"/>
              </a:p>
            </p:txBody>
          </p:sp>
          <p:pic>
            <p:nvPicPr>
              <p:cNvPr id="61" name="Image 299">
                <a:extLst>
                  <a:ext uri="{FF2B5EF4-FFF2-40B4-BE49-F238E27FC236}">
                    <a16:creationId xmlns:a16="http://schemas.microsoft.com/office/drawing/2014/main" id="{80B0F1BD-D625-4B16-C523-0670A19DB8B1}"/>
                  </a:ext>
                </a:extLst>
              </p:cNvPr>
              <p:cNvPicPr/>
              <p:nvPr/>
            </p:nvPicPr>
            <p:blipFill>
              <a:blip r:embed="rId7" cstate="print"/>
              <a:stretch>
                <a:fillRect/>
              </a:stretch>
            </p:blipFill>
            <p:spPr>
              <a:xfrm>
                <a:off x="4380" y="167268"/>
                <a:ext cx="386772" cy="65671"/>
              </a:xfrm>
              <a:prstGeom prst="rect">
                <a:avLst/>
              </a:prstGeom>
            </p:spPr>
          </p:pic>
          <p:sp>
            <p:nvSpPr>
              <p:cNvPr id="62" name="Graphic 300">
                <a:extLst>
                  <a:ext uri="{FF2B5EF4-FFF2-40B4-BE49-F238E27FC236}">
                    <a16:creationId xmlns:a16="http://schemas.microsoft.com/office/drawing/2014/main" id="{8FFF5A17-91D1-2954-B41A-CADCEA8A6478}"/>
                  </a:ext>
                </a:extLst>
              </p:cNvPr>
              <p:cNvSpPr/>
              <p:nvPr/>
            </p:nvSpPr>
            <p:spPr>
              <a:xfrm>
                <a:off x="466905"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E7332A"/>
              </a:solidFill>
            </p:spPr>
            <p:txBody>
              <a:bodyPr wrap="square" lIns="0" tIns="0" rIns="0" bIns="0" rtlCol="0">
                <a:prstTxWarp prst="textNoShape">
                  <a:avLst/>
                </a:prstTxWarp>
                <a:noAutofit/>
              </a:bodyPr>
              <a:lstStyle/>
              <a:p>
                <a:endParaRPr lang="en-US" dirty="0"/>
              </a:p>
            </p:txBody>
          </p:sp>
          <p:sp>
            <p:nvSpPr>
              <p:cNvPr id="63" name="Graphic 301">
                <a:extLst>
                  <a:ext uri="{FF2B5EF4-FFF2-40B4-BE49-F238E27FC236}">
                    <a16:creationId xmlns:a16="http://schemas.microsoft.com/office/drawing/2014/main" id="{1C479709-7F34-AFBA-1336-E6879F940063}"/>
                  </a:ext>
                </a:extLst>
              </p:cNvPr>
              <p:cNvSpPr/>
              <p:nvPr/>
            </p:nvSpPr>
            <p:spPr>
              <a:xfrm>
                <a:off x="550142" y="42802"/>
                <a:ext cx="237490" cy="284480"/>
              </a:xfrm>
              <a:custGeom>
                <a:avLst/>
                <a:gdLst/>
                <a:ahLst/>
                <a:cxnLst/>
                <a:rect l="l" t="t" r="r" b="b"/>
                <a:pathLst>
                  <a:path w="237490" h="284480">
                    <a:moveTo>
                      <a:pt x="193966" y="270154"/>
                    </a:moveTo>
                    <a:lnTo>
                      <a:pt x="177837" y="270154"/>
                    </a:lnTo>
                    <a:lnTo>
                      <a:pt x="178688" y="270852"/>
                    </a:lnTo>
                    <a:lnTo>
                      <a:pt x="182619" y="276174"/>
                    </a:lnTo>
                    <a:lnTo>
                      <a:pt x="184365" y="278485"/>
                    </a:lnTo>
                    <a:lnTo>
                      <a:pt x="189978" y="284480"/>
                    </a:lnTo>
                    <a:lnTo>
                      <a:pt x="192366" y="283806"/>
                    </a:lnTo>
                    <a:lnTo>
                      <a:pt x="193752" y="276174"/>
                    </a:lnTo>
                    <a:lnTo>
                      <a:pt x="193788" y="272351"/>
                    </a:lnTo>
                    <a:lnTo>
                      <a:pt x="193966" y="270154"/>
                    </a:lnTo>
                    <a:close/>
                  </a:path>
                  <a:path w="237490" h="284480">
                    <a:moveTo>
                      <a:pt x="73716" y="90954"/>
                    </a:moveTo>
                    <a:lnTo>
                      <a:pt x="27583" y="99577"/>
                    </a:lnTo>
                    <a:lnTo>
                      <a:pt x="3509" y="129377"/>
                    </a:lnTo>
                    <a:lnTo>
                      <a:pt x="0" y="202704"/>
                    </a:lnTo>
                    <a:lnTo>
                      <a:pt x="88" y="211937"/>
                    </a:lnTo>
                    <a:lnTo>
                      <a:pt x="16793" y="253048"/>
                    </a:lnTo>
                    <a:lnTo>
                      <a:pt x="38594" y="266801"/>
                    </a:lnTo>
                    <a:lnTo>
                      <a:pt x="43141" y="268833"/>
                    </a:lnTo>
                    <a:lnTo>
                      <a:pt x="43443" y="272351"/>
                    </a:lnTo>
                    <a:lnTo>
                      <a:pt x="43471" y="276174"/>
                    </a:lnTo>
                    <a:lnTo>
                      <a:pt x="44855" y="283705"/>
                    </a:lnTo>
                    <a:lnTo>
                      <a:pt x="47243" y="284416"/>
                    </a:lnTo>
                    <a:lnTo>
                      <a:pt x="52742" y="278599"/>
                    </a:lnTo>
                    <a:lnTo>
                      <a:pt x="55079" y="275145"/>
                    </a:lnTo>
                    <a:lnTo>
                      <a:pt x="58571" y="271157"/>
                    </a:lnTo>
                    <a:lnTo>
                      <a:pt x="59943" y="270268"/>
                    </a:lnTo>
                    <a:lnTo>
                      <a:pt x="193966" y="270154"/>
                    </a:lnTo>
                    <a:lnTo>
                      <a:pt x="194093" y="268579"/>
                    </a:lnTo>
                    <a:lnTo>
                      <a:pt x="197217" y="267360"/>
                    </a:lnTo>
                    <a:lnTo>
                      <a:pt x="200671" y="266306"/>
                    </a:lnTo>
                    <a:lnTo>
                      <a:pt x="203834" y="264706"/>
                    </a:lnTo>
                    <a:lnTo>
                      <a:pt x="218183" y="255151"/>
                    </a:lnTo>
                    <a:lnTo>
                      <a:pt x="228529" y="243065"/>
                    </a:lnTo>
                    <a:lnTo>
                      <a:pt x="231405" y="236435"/>
                    </a:lnTo>
                    <a:lnTo>
                      <a:pt x="32536" y="236435"/>
                    </a:lnTo>
                    <a:lnTo>
                      <a:pt x="28142" y="232016"/>
                    </a:lnTo>
                    <a:lnTo>
                      <a:pt x="28091" y="129374"/>
                    </a:lnTo>
                    <a:lnTo>
                      <a:pt x="32562" y="124879"/>
                    </a:lnTo>
                    <a:lnTo>
                      <a:pt x="231161" y="124866"/>
                    </a:lnTo>
                    <a:lnTo>
                      <a:pt x="227675" y="117013"/>
                    </a:lnTo>
                    <a:lnTo>
                      <a:pt x="182739" y="91236"/>
                    </a:lnTo>
                    <a:lnTo>
                      <a:pt x="87654" y="90995"/>
                    </a:lnTo>
                    <a:lnTo>
                      <a:pt x="73716" y="90954"/>
                    </a:lnTo>
                    <a:close/>
                  </a:path>
                  <a:path w="237490" h="284480">
                    <a:moveTo>
                      <a:pt x="231161" y="124866"/>
                    </a:moveTo>
                    <a:lnTo>
                      <a:pt x="103478" y="124866"/>
                    </a:lnTo>
                    <a:lnTo>
                      <a:pt x="174522" y="124879"/>
                    </a:lnTo>
                    <a:lnTo>
                      <a:pt x="178840" y="129222"/>
                    </a:lnTo>
                    <a:lnTo>
                      <a:pt x="178840" y="232016"/>
                    </a:lnTo>
                    <a:lnTo>
                      <a:pt x="174459" y="236435"/>
                    </a:lnTo>
                    <a:lnTo>
                      <a:pt x="231405" y="236435"/>
                    </a:lnTo>
                    <a:lnTo>
                      <a:pt x="234855" y="228483"/>
                    </a:lnTo>
                    <a:lnTo>
                      <a:pt x="236501" y="216242"/>
                    </a:lnTo>
                    <a:lnTo>
                      <a:pt x="195617" y="216242"/>
                    </a:lnTo>
                    <a:lnTo>
                      <a:pt x="189648" y="210197"/>
                    </a:lnTo>
                    <a:lnTo>
                      <a:pt x="189775" y="195211"/>
                    </a:lnTo>
                    <a:lnTo>
                      <a:pt x="195807" y="189344"/>
                    </a:lnTo>
                    <a:lnTo>
                      <a:pt x="237304" y="189344"/>
                    </a:lnTo>
                    <a:lnTo>
                      <a:pt x="237238" y="164198"/>
                    </a:lnTo>
                    <a:lnTo>
                      <a:pt x="195693" y="164198"/>
                    </a:lnTo>
                    <a:lnTo>
                      <a:pt x="189711" y="158267"/>
                    </a:lnTo>
                    <a:lnTo>
                      <a:pt x="189711" y="143256"/>
                    </a:lnTo>
                    <a:lnTo>
                      <a:pt x="195731" y="137274"/>
                    </a:lnTo>
                    <a:lnTo>
                      <a:pt x="235901" y="137274"/>
                    </a:lnTo>
                    <a:lnTo>
                      <a:pt x="234911" y="133311"/>
                    </a:lnTo>
                    <a:lnTo>
                      <a:pt x="231161" y="124866"/>
                    </a:lnTo>
                    <a:close/>
                  </a:path>
                  <a:path w="237490" h="284480">
                    <a:moveTo>
                      <a:pt x="237304" y="189344"/>
                    </a:moveTo>
                    <a:lnTo>
                      <a:pt x="195807" y="189344"/>
                    </a:lnTo>
                    <a:lnTo>
                      <a:pt x="210679" y="189572"/>
                    </a:lnTo>
                    <a:lnTo>
                      <a:pt x="216496" y="195579"/>
                    </a:lnTo>
                    <a:lnTo>
                      <a:pt x="216369" y="210337"/>
                    </a:lnTo>
                    <a:lnTo>
                      <a:pt x="210438" y="216242"/>
                    </a:lnTo>
                    <a:lnTo>
                      <a:pt x="236501" y="216242"/>
                    </a:lnTo>
                    <a:lnTo>
                      <a:pt x="237079" y="211937"/>
                    </a:lnTo>
                    <a:lnTo>
                      <a:pt x="237158" y="210197"/>
                    </a:lnTo>
                    <a:lnTo>
                      <a:pt x="237229" y="202704"/>
                    </a:lnTo>
                    <a:lnTo>
                      <a:pt x="237304" y="189344"/>
                    </a:lnTo>
                    <a:close/>
                  </a:path>
                  <a:path w="237490" h="284480">
                    <a:moveTo>
                      <a:pt x="235901" y="137274"/>
                    </a:moveTo>
                    <a:lnTo>
                      <a:pt x="195731" y="137274"/>
                    </a:lnTo>
                    <a:lnTo>
                      <a:pt x="210616" y="137464"/>
                    </a:lnTo>
                    <a:lnTo>
                      <a:pt x="216332" y="143256"/>
                    </a:lnTo>
                    <a:lnTo>
                      <a:pt x="216319" y="158267"/>
                    </a:lnTo>
                    <a:lnTo>
                      <a:pt x="210590" y="164071"/>
                    </a:lnTo>
                    <a:lnTo>
                      <a:pt x="195693" y="164198"/>
                    </a:lnTo>
                    <a:lnTo>
                      <a:pt x="237238" y="164198"/>
                    </a:lnTo>
                    <a:lnTo>
                      <a:pt x="237032" y="144360"/>
                    </a:lnTo>
                    <a:lnTo>
                      <a:pt x="236257" y="138696"/>
                    </a:lnTo>
                    <a:lnTo>
                      <a:pt x="235901" y="137274"/>
                    </a:lnTo>
                    <a:close/>
                  </a:path>
                  <a:path w="237490" h="284480">
                    <a:moveTo>
                      <a:pt x="62381" y="0"/>
                    </a:moveTo>
                    <a:lnTo>
                      <a:pt x="57898" y="3225"/>
                    </a:lnTo>
                    <a:lnTo>
                      <a:pt x="56577" y="12674"/>
                    </a:lnTo>
                    <a:lnTo>
                      <a:pt x="59752" y="16979"/>
                    </a:lnTo>
                    <a:lnTo>
                      <a:pt x="66420" y="17373"/>
                    </a:lnTo>
                    <a:lnTo>
                      <a:pt x="67283" y="18224"/>
                    </a:lnTo>
                    <a:lnTo>
                      <a:pt x="103021" y="73317"/>
                    </a:lnTo>
                    <a:lnTo>
                      <a:pt x="103453" y="74104"/>
                    </a:lnTo>
                    <a:lnTo>
                      <a:pt x="103986" y="74993"/>
                    </a:lnTo>
                    <a:lnTo>
                      <a:pt x="97049" y="78359"/>
                    </a:lnTo>
                    <a:lnTo>
                      <a:pt x="91642" y="82740"/>
                    </a:lnTo>
                    <a:lnTo>
                      <a:pt x="90816" y="90995"/>
                    </a:lnTo>
                    <a:lnTo>
                      <a:pt x="146379" y="90995"/>
                    </a:lnTo>
                    <a:lnTo>
                      <a:pt x="145515" y="82651"/>
                    </a:lnTo>
                    <a:lnTo>
                      <a:pt x="140079" y="78346"/>
                    </a:lnTo>
                    <a:lnTo>
                      <a:pt x="133146" y="74942"/>
                    </a:lnTo>
                    <a:lnTo>
                      <a:pt x="134501" y="72859"/>
                    </a:lnTo>
                    <a:lnTo>
                      <a:pt x="111517" y="72859"/>
                    </a:lnTo>
                    <a:lnTo>
                      <a:pt x="110603" y="72364"/>
                    </a:lnTo>
                    <a:lnTo>
                      <a:pt x="73214" y="14795"/>
                    </a:lnTo>
                    <a:lnTo>
                      <a:pt x="72681" y="13246"/>
                    </a:lnTo>
                    <a:lnTo>
                      <a:pt x="74840" y="6362"/>
                    </a:lnTo>
                    <a:lnTo>
                      <a:pt x="71627" y="1765"/>
                    </a:lnTo>
                    <a:lnTo>
                      <a:pt x="62381" y="0"/>
                    </a:lnTo>
                    <a:close/>
                  </a:path>
                  <a:path w="237490" h="284480">
                    <a:moveTo>
                      <a:pt x="117055" y="72301"/>
                    </a:moveTo>
                    <a:lnTo>
                      <a:pt x="111517" y="72859"/>
                    </a:lnTo>
                    <a:lnTo>
                      <a:pt x="134501" y="72859"/>
                    </a:lnTo>
                    <a:lnTo>
                      <a:pt x="134616" y="72682"/>
                    </a:lnTo>
                    <a:lnTo>
                      <a:pt x="120661" y="72682"/>
                    </a:lnTo>
                    <a:lnTo>
                      <a:pt x="117055" y="72301"/>
                    </a:lnTo>
                    <a:close/>
                  </a:path>
                  <a:path w="237490" h="284480">
                    <a:moveTo>
                      <a:pt x="157403" y="25552"/>
                    </a:moveTo>
                    <a:lnTo>
                      <a:pt x="147636" y="28130"/>
                    </a:lnTo>
                    <a:lnTo>
                      <a:pt x="145160" y="33210"/>
                    </a:lnTo>
                    <a:lnTo>
                      <a:pt x="146985" y="38887"/>
                    </a:lnTo>
                    <a:lnTo>
                      <a:pt x="147103" y="40627"/>
                    </a:lnTo>
                    <a:lnTo>
                      <a:pt x="125221" y="72542"/>
                    </a:lnTo>
                    <a:lnTo>
                      <a:pt x="120661" y="72682"/>
                    </a:lnTo>
                    <a:lnTo>
                      <a:pt x="134616" y="72682"/>
                    </a:lnTo>
                    <a:lnTo>
                      <a:pt x="147853" y="52339"/>
                    </a:lnTo>
                    <a:lnTo>
                      <a:pt x="153123" y="44310"/>
                    </a:lnTo>
                    <a:lnTo>
                      <a:pt x="154177" y="43903"/>
                    </a:lnTo>
                    <a:lnTo>
                      <a:pt x="160666" y="43307"/>
                    </a:lnTo>
                    <a:lnTo>
                      <a:pt x="164273" y="38887"/>
                    </a:lnTo>
                    <a:lnTo>
                      <a:pt x="162444" y="28689"/>
                    </a:lnTo>
                    <a:lnTo>
                      <a:pt x="157403" y="25552"/>
                    </a:lnTo>
                    <a:close/>
                  </a:path>
                </a:pathLst>
              </a:custGeom>
              <a:solidFill>
                <a:srgbClr val="FFFFFF"/>
              </a:solidFill>
            </p:spPr>
            <p:txBody>
              <a:bodyPr wrap="square" lIns="0" tIns="0" rIns="0" bIns="0" rtlCol="0">
                <a:prstTxWarp prst="textNoShape">
                  <a:avLst/>
                </a:prstTxWarp>
                <a:noAutofit/>
              </a:bodyPr>
              <a:lstStyle/>
              <a:p>
                <a:endParaRPr lang="en-US" dirty="0"/>
              </a:p>
            </p:txBody>
          </p:sp>
          <p:sp>
            <p:nvSpPr>
              <p:cNvPr id="64" name="Graphic 302">
                <a:extLst>
                  <a:ext uri="{FF2B5EF4-FFF2-40B4-BE49-F238E27FC236}">
                    <a16:creationId xmlns:a16="http://schemas.microsoft.com/office/drawing/2014/main" id="{C3C34DD1-D06E-5631-0C00-4B4F8E6A963C}"/>
                  </a:ext>
                </a:extLst>
              </p:cNvPr>
              <p:cNvSpPr/>
              <p:nvPr/>
            </p:nvSpPr>
            <p:spPr>
              <a:xfrm>
                <a:off x="0" y="126368"/>
                <a:ext cx="499109" cy="1270"/>
              </a:xfrm>
              <a:custGeom>
                <a:avLst/>
                <a:gdLst/>
                <a:ahLst/>
                <a:cxnLst/>
                <a:rect l="l" t="t" r="r" b="b"/>
                <a:pathLst>
                  <a:path w="499109">
                    <a:moveTo>
                      <a:pt x="498843" y="0"/>
                    </a:moveTo>
                    <a:lnTo>
                      <a:pt x="0" y="0"/>
                    </a:lnTo>
                  </a:path>
                </a:pathLst>
              </a:custGeom>
              <a:ln w="6350">
                <a:solidFill>
                  <a:srgbClr val="E7332A"/>
                </a:solidFill>
                <a:prstDash val="solid"/>
              </a:ln>
            </p:spPr>
            <p:txBody>
              <a:bodyPr wrap="square" lIns="0" tIns="0" rIns="0" bIns="0" rtlCol="0">
                <a:prstTxWarp prst="textNoShape">
                  <a:avLst/>
                </a:prstTxWarp>
                <a:noAutofit/>
              </a:bodyPr>
              <a:lstStyle/>
              <a:p>
                <a:endParaRPr lang="en-US" dirty="0"/>
              </a:p>
            </p:txBody>
          </p:sp>
          <p:sp>
            <p:nvSpPr>
              <p:cNvPr id="65" name="Graphic 303">
                <a:extLst>
                  <a:ext uri="{FF2B5EF4-FFF2-40B4-BE49-F238E27FC236}">
                    <a16:creationId xmlns:a16="http://schemas.microsoft.com/office/drawing/2014/main" id="{B6F24F80-2F03-DBCA-DAE0-BBEB60E705B5}"/>
                  </a:ext>
                </a:extLst>
              </p:cNvPr>
              <p:cNvSpPr/>
              <p:nvPr/>
            </p:nvSpPr>
            <p:spPr>
              <a:xfrm>
                <a:off x="0" y="295031"/>
                <a:ext cx="499109" cy="1270"/>
              </a:xfrm>
              <a:custGeom>
                <a:avLst/>
                <a:gdLst/>
                <a:ahLst/>
                <a:cxnLst/>
                <a:rect l="l" t="t" r="r" b="b"/>
                <a:pathLst>
                  <a:path w="499109">
                    <a:moveTo>
                      <a:pt x="498843" y="0"/>
                    </a:moveTo>
                    <a:lnTo>
                      <a:pt x="0" y="0"/>
                    </a:lnTo>
                  </a:path>
                </a:pathLst>
              </a:custGeom>
              <a:ln w="6350">
                <a:solidFill>
                  <a:srgbClr val="E7332A"/>
                </a:solidFill>
                <a:prstDash val="solid"/>
              </a:ln>
            </p:spPr>
            <p:txBody>
              <a:bodyPr wrap="square" lIns="0" tIns="0" rIns="0" bIns="0" rtlCol="0">
                <a:prstTxWarp prst="textNoShape">
                  <a:avLst/>
                </a:prstTxWarp>
                <a:noAutofit/>
              </a:bodyPr>
              <a:lstStyle/>
              <a:p>
                <a:endParaRPr lang="en-US" dirty="0"/>
              </a:p>
            </p:txBody>
          </p:sp>
        </p:grpSp>
        <p:grpSp>
          <p:nvGrpSpPr>
            <p:cNvPr id="7" name="Group 6">
              <a:extLst>
                <a:ext uri="{FF2B5EF4-FFF2-40B4-BE49-F238E27FC236}">
                  <a16:creationId xmlns:a16="http://schemas.microsoft.com/office/drawing/2014/main" id="{58C3952E-5802-B732-5289-227FF62F660D}"/>
                </a:ext>
              </a:extLst>
            </p:cNvPr>
            <p:cNvGrpSpPr>
              <a:grpSpLocks/>
            </p:cNvGrpSpPr>
            <p:nvPr/>
          </p:nvGrpSpPr>
          <p:grpSpPr>
            <a:xfrm>
              <a:off x="1252699" y="3070248"/>
              <a:ext cx="1231016" cy="403860"/>
              <a:chOff x="0" y="0"/>
              <a:chExt cx="1231016" cy="403860"/>
            </a:xfrm>
          </p:grpSpPr>
          <p:sp>
            <p:nvSpPr>
              <p:cNvPr id="54" name="Graphic 305">
                <a:extLst>
                  <a:ext uri="{FF2B5EF4-FFF2-40B4-BE49-F238E27FC236}">
                    <a16:creationId xmlns:a16="http://schemas.microsoft.com/office/drawing/2014/main" id="{12FAC2FB-4CB1-B896-846B-AB51CCFBC5C3}"/>
                  </a:ext>
                </a:extLst>
              </p:cNvPr>
              <p:cNvSpPr/>
              <p:nvPr/>
            </p:nvSpPr>
            <p:spPr>
              <a:xfrm>
                <a:off x="942726" y="197140"/>
                <a:ext cx="288290" cy="17145"/>
              </a:xfrm>
              <a:custGeom>
                <a:avLst/>
                <a:gdLst/>
                <a:ahLst/>
                <a:cxnLst/>
                <a:rect l="l" t="t" r="r" b="b"/>
                <a:pathLst>
                  <a:path w="288290" h="17145">
                    <a:moveTo>
                      <a:pt x="287883" y="0"/>
                    </a:moveTo>
                    <a:lnTo>
                      <a:pt x="0" y="0"/>
                    </a:lnTo>
                    <a:lnTo>
                      <a:pt x="0" y="16903"/>
                    </a:lnTo>
                    <a:lnTo>
                      <a:pt x="287883" y="16903"/>
                    </a:lnTo>
                    <a:lnTo>
                      <a:pt x="287883" y="0"/>
                    </a:lnTo>
                    <a:close/>
                  </a:path>
                </a:pathLst>
              </a:custGeom>
              <a:solidFill>
                <a:srgbClr val="FDC100"/>
              </a:solidFill>
            </p:spPr>
            <p:txBody>
              <a:bodyPr wrap="square" lIns="0" tIns="0" rIns="0" bIns="0" rtlCol="0">
                <a:prstTxWarp prst="textNoShape">
                  <a:avLst/>
                </a:prstTxWarp>
                <a:noAutofit/>
              </a:bodyPr>
              <a:lstStyle/>
              <a:p>
                <a:endParaRPr lang="en-US" dirty="0"/>
              </a:p>
            </p:txBody>
          </p:sp>
          <p:pic>
            <p:nvPicPr>
              <p:cNvPr id="55" name="Image 306">
                <a:extLst>
                  <a:ext uri="{FF2B5EF4-FFF2-40B4-BE49-F238E27FC236}">
                    <a16:creationId xmlns:a16="http://schemas.microsoft.com/office/drawing/2014/main" id="{A68CE5EE-50D1-0E4E-9B09-1439BC84EBEA}"/>
                  </a:ext>
                </a:extLst>
              </p:cNvPr>
              <p:cNvPicPr/>
              <p:nvPr/>
            </p:nvPicPr>
            <p:blipFill>
              <a:blip r:embed="rId8" cstate="print"/>
              <a:stretch>
                <a:fillRect/>
              </a:stretch>
            </p:blipFill>
            <p:spPr>
              <a:xfrm>
                <a:off x="5718" y="182766"/>
                <a:ext cx="491648" cy="66633"/>
              </a:xfrm>
              <a:prstGeom prst="rect">
                <a:avLst/>
              </a:prstGeom>
            </p:spPr>
          </p:pic>
          <p:sp>
            <p:nvSpPr>
              <p:cNvPr id="56" name="Graphic 307">
                <a:extLst>
                  <a:ext uri="{FF2B5EF4-FFF2-40B4-BE49-F238E27FC236}">
                    <a16:creationId xmlns:a16="http://schemas.microsoft.com/office/drawing/2014/main" id="{39A8DF2F-E228-7CBC-9DFC-AB0489C79319}"/>
                  </a:ext>
                </a:extLst>
              </p:cNvPr>
              <p:cNvSpPr/>
              <p:nvPr/>
            </p:nvSpPr>
            <p:spPr>
              <a:xfrm>
                <a:off x="572544"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FDC100"/>
              </a:solidFill>
            </p:spPr>
            <p:txBody>
              <a:bodyPr wrap="square" lIns="0" tIns="0" rIns="0" bIns="0" rtlCol="0">
                <a:prstTxWarp prst="textNoShape">
                  <a:avLst/>
                </a:prstTxWarp>
                <a:noAutofit/>
              </a:bodyPr>
              <a:lstStyle/>
              <a:p>
                <a:endParaRPr lang="en-US" dirty="0"/>
              </a:p>
            </p:txBody>
          </p:sp>
          <p:pic>
            <p:nvPicPr>
              <p:cNvPr id="57" name="Image 308">
                <a:extLst>
                  <a:ext uri="{FF2B5EF4-FFF2-40B4-BE49-F238E27FC236}">
                    <a16:creationId xmlns:a16="http://schemas.microsoft.com/office/drawing/2014/main" id="{5C0E8520-AF22-D4F0-67EB-342E4A71EFFE}"/>
                  </a:ext>
                </a:extLst>
              </p:cNvPr>
              <p:cNvPicPr/>
              <p:nvPr/>
            </p:nvPicPr>
            <p:blipFill>
              <a:blip r:embed="rId9" cstate="print"/>
              <a:stretch>
                <a:fillRect/>
              </a:stretch>
            </p:blipFill>
            <p:spPr>
              <a:xfrm>
                <a:off x="655105" y="94752"/>
                <a:ext cx="238637" cy="252702"/>
              </a:xfrm>
              <a:prstGeom prst="rect">
                <a:avLst/>
              </a:prstGeom>
            </p:spPr>
          </p:pic>
          <p:sp>
            <p:nvSpPr>
              <p:cNvPr id="58" name="Graphic 309">
                <a:extLst>
                  <a:ext uri="{FF2B5EF4-FFF2-40B4-BE49-F238E27FC236}">
                    <a16:creationId xmlns:a16="http://schemas.microsoft.com/office/drawing/2014/main" id="{7ED13F36-2AD6-2F0A-026B-A8B37E32F985}"/>
                  </a:ext>
                </a:extLst>
              </p:cNvPr>
              <p:cNvSpPr/>
              <p:nvPr/>
            </p:nvSpPr>
            <p:spPr>
              <a:xfrm>
                <a:off x="0" y="136498"/>
                <a:ext cx="604520" cy="1270"/>
              </a:xfrm>
              <a:custGeom>
                <a:avLst/>
                <a:gdLst/>
                <a:ahLst/>
                <a:cxnLst/>
                <a:rect l="l" t="t" r="r" b="b"/>
                <a:pathLst>
                  <a:path w="604520">
                    <a:moveTo>
                      <a:pt x="604481" y="0"/>
                    </a:moveTo>
                    <a:lnTo>
                      <a:pt x="0" y="0"/>
                    </a:lnTo>
                  </a:path>
                </a:pathLst>
              </a:custGeom>
              <a:ln w="6350">
                <a:solidFill>
                  <a:srgbClr val="FDC100"/>
                </a:solidFill>
                <a:prstDash val="solid"/>
              </a:ln>
            </p:spPr>
            <p:txBody>
              <a:bodyPr wrap="square" lIns="0" tIns="0" rIns="0" bIns="0" rtlCol="0">
                <a:prstTxWarp prst="textNoShape">
                  <a:avLst/>
                </a:prstTxWarp>
                <a:noAutofit/>
              </a:bodyPr>
              <a:lstStyle/>
              <a:p>
                <a:endParaRPr lang="en-US" dirty="0"/>
              </a:p>
            </p:txBody>
          </p:sp>
          <p:sp>
            <p:nvSpPr>
              <p:cNvPr id="59" name="Graphic 310">
                <a:extLst>
                  <a:ext uri="{FF2B5EF4-FFF2-40B4-BE49-F238E27FC236}">
                    <a16:creationId xmlns:a16="http://schemas.microsoft.com/office/drawing/2014/main" id="{48B6E227-5D3D-783A-85DF-630A29EEF7AE}"/>
                  </a:ext>
                </a:extLst>
              </p:cNvPr>
              <p:cNvSpPr/>
              <p:nvPr/>
            </p:nvSpPr>
            <p:spPr>
              <a:xfrm>
                <a:off x="0" y="305160"/>
                <a:ext cx="604520" cy="1270"/>
              </a:xfrm>
              <a:custGeom>
                <a:avLst/>
                <a:gdLst/>
                <a:ahLst/>
                <a:cxnLst/>
                <a:rect l="l" t="t" r="r" b="b"/>
                <a:pathLst>
                  <a:path w="604520">
                    <a:moveTo>
                      <a:pt x="604481" y="0"/>
                    </a:moveTo>
                    <a:lnTo>
                      <a:pt x="0" y="0"/>
                    </a:lnTo>
                  </a:path>
                </a:pathLst>
              </a:custGeom>
              <a:ln w="6350">
                <a:solidFill>
                  <a:srgbClr val="FDC100"/>
                </a:solidFill>
                <a:prstDash val="solid"/>
              </a:ln>
            </p:spPr>
            <p:txBody>
              <a:bodyPr wrap="square" lIns="0" tIns="0" rIns="0" bIns="0" rtlCol="0">
                <a:prstTxWarp prst="textNoShape">
                  <a:avLst/>
                </a:prstTxWarp>
                <a:noAutofit/>
              </a:bodyPr>
              <a:lstStyle/>
              <a:p>
                <a:endParaRPr lang="en-US" dirty="0"/>
              </a:p>
            </p:txBody>
          </p:sp>
        </p:grpSp>
        <p:grpSp>
          <p:nvGrpSpPr>
            <p:cNvPr id="8" name="Group 7">
              <a:extLst>
                <a:ext uri="{FF2B5EF4-FFF2-40B4-BE49-F238E27FC236}">
                  <a16:creationId xmlns:a16="http://schemas.microsoft.com/office/drawing/2014/main" id="{F6880C1A-D665-4A8D-3B09-B1E4B5464877}"/>
                </a:ext>
              </a:extLst>
            </p:cNvPr>
            <p:cNvGrpSpPr>
              <a:grpSpLocks/>
            </p:cNvGrpSpPr>
            <p:nvPr/>
          </p:nvGrpSpPr>
          <p:grpSpPr>
            <a:xfrm>
              <a:off x="1288894" y="3620793"/>
              <a:ext cx="1157089" cy="403860"/>
              <a:chOff x="0" y="0"/>
              <a:chExt cx="1157089" cy="403860"/>
            </a:xfrm>
          </p:grpSpPr>
          <p:sp>
            <p:nvSpPr>
              <p:cNvPr id="47" name="Graphic 312">
                <a:extLst>
                  <a:ext uri="{FF2B5EF4-FFF2-40B4-BE49-F238E27FC236}">
                    <a16:creationId xmlns:a16="http://schemas.microsoft.com/office/drawing/2014/main" id="{2B2340CB-6464-B725-584D-FCB4EEF6DB9D}"/>
                  </a:ext>
                </a:extLst>
              </p:cNvPr>
              <p:cNvSpPr/>
              <p:nvPr/>
            </p:nvSpPr>
            <p:spPr>
              <a:xfrm>
                <a:off x="906264" y="202031"/>
                <a:ext cx="250825" cy="17145"/>
              </a:xfrm>
              <a:custGeom>
                <a:avLst/>
                <a:gdLst/>
                <a:ahLst/>
                <a:cxnLst/>
                <a:rect l="l" t="t" r="r" b="b"/>
                <a:pathLst>
                  <a:path w="250825" h="17145">
                    <a:moveTo>
                      <a:pt x="250456" y="0"/>
                    </a:moveTo>
                    <a:lnTo>
                      <a:pt x="0" y="0"/>
                    </a:lnTo>
                    <a:lnTo>
                      <a:pt x="0" y="16903"/>
                    </a:lnTo>
                    <a:lnTo>
                      <a:pt x="250456" y="16903"/>
                    </a:lnTo>
                    <a:lnTo>
                      <a:pt x="250456" y="0"/>
                    </a:lnTo>
                    <a:close/>
                  </a:path>
                </a:pathLst>
              </a:custGeom>
              <a:solidFill>
                <a:srgbClr val="312783"/>
              </a:solidFill>
            </p:spPr>
            <p:txBody>
              <a:bodyPr wrap="square" lIns="0" tIns="0" rIns="0" bIns="0" rtlCol="0">
                <a:prstTxWarp prst="textNoShape">
                  <a:avLst/>
                </a:prstTxWarp>
                <a:noAutofit/>
              </a:bodyPr>
              <a:lstStyle/>
              <a:p>
                <a:endParaRPr lang="en-US" dirty="0"/>
              </a:p>
            </p:txBody>
          </p:sp>
          <p:pic>
            <p:nvPicPr>
              <p:cNvPr id="48" name="Image 313">
                <a:extLst>
                  <a:ext uri="{FF2B5EF4-FFF2-40B4-BE49-F238E27FC236}">
                    <a16:creationId xmlns:a16="http://schemas.microsoft.com/office/drawing/2014/main" id="{22615359-AE40-39DC-2D91-E428C916B66A}"/>
                  </a:ext>
                </a:extLst>
              </p:cNvPr>
              <p:cNvPicPr/>
              <p:nvPr/>
            </p:nvPicPr>
            <p:blipFill>
              <a:blip r:embed="rId10" cstate="print"/>
              <a:stretch>
                <a:fillRect/>
              </a:stretch>
            </p:blipFill>
            <p:spPr>
              <a:xfrm>
                <a:off x="2281" y="183756"/>
                <a:ext cx="209613" cy="65688"/>
              </a:xfrm>
              <a:prstGeom prst="rect">
                <a:avLst/>
              </a:prstGeom>
            </p:spPr>
          </p:pic>
          <p:pic>
            <p:nvPicPr>
              <p:cNvPr id="49" name="Image 314">
                <a:extLst>
                  <a:ext uri="{FF2B5EF4-FFF2-40B4-BE49-F238E27FC236}">
                    <a16:creationId xmlns:a16="http://schemas.microsoft.com/office/drawing/2014/main" id="{AD258E89-E5E1-612B-C20A-955F17F0A14B}"/>
                  </a:ext>
                </a:extLst>
              </p:cNvPr>
              <p:cNvPicPr/>
              <p:nvPr/>
            </p:nvPicPr>
            <p:blipFill>
              <a:blip r:embed="rId11" cstate="print"/>
              <a:stretch>
                <a:fillRect/>
              </a:stretch>
            </p:blipFill>
            <p:spPr>
              <a:xfrm>
                <a:off x="248455" y="184150"/>
                <a:ext cx="211798" cy="81258"/>
              </a:xfrm>
              <a:prstGeom prst="rect">
                <a:avLst/>
              </a:prstGeom>
            </p:spPr>
          </p:pic>
          <p:sp>
            <p:nvSpPr>
              <p:cNvPr id="50" name="Graphic 315">
                <a:extLst>
                  <a:ext uri="{FF2B5EF4-FFF2-40B4-BE49-F238E27FC236}">
                    <a16:creationId xmlns:a16="http://schemas.microsoft.com/office/drawing/2014/main" id="{89646BE3-785F-092A-CFF0-7554ADA0DB0F}"/>
                  </a:ext>
                </a:extLst>
              </p:cNvPr>
              <p:cNvSpPr/>
              <p:nvPr/>
            </p:nvSpPr>
            <p:spPr>
              <a:xfrm>
                <a:off x="536082"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312783"/>
              </a:solidFill>
            </p:spPr>
            <p:txBody>
              <a:bodyPr wrap="square" lIns="0" tIns="0" rIns="0" bIns="0" rtlCol="0">
                <a:prstTxWarp prst="textNoShape">
                  <a:avLst/>
                </a:prstTxWarp>
                <a:noAutofit/>
              </a:bodyPr>
              <a:lstStyle/>
              <a:p>
                <a:endParaRPr lang="en-US" dirty="0"/>
              </a:p>
            </p:txBody>
          </p:sp>
          <p:pic>
            <p:nvPicPr>
              <p:cNvPr id="51" name="Image 316">
                <a:extLst>
                  <a:ext uri="{FF2B5EF4-FFF2-40B4-BE49-F238E27FC236}">
                    <a16:creationId xmlns:a16="http://schemas.microsoft.com/office/drawing/2014/main" id="{85760D3A-35E2-BD4D-48A9-90C31C556782}"/>
                  </a:ext>
                </a:extLst>
              </p:cNvPr>
              <p:cNvPicPr/>
              <p:nvPr/>
            </p:nvPicPr>
            <p:blipFill>
              <a:blip r:embed="rId12" cstate="print"/>
              <a:stretch>
                <a:fillRect/>
              </a:stretch>
            </p:blipFill>
            <p:spPr>
              <a:xfrm>
                <a:off x="620707" y="76325"/>
                <a:ext cx="246129" cy="221596"/>
              </a:xfrm>
              <a:prstGeom prst="rect">
                <a:avLst/>
              </a:prstGeom>
            </p:spPr>
          </p:pic>
          <p:sp>
            <p:nvSpPr>
              <p:cNvPr id="52" name="Graphic 317">
                <a:extLst>
                  <a:ext uri="{FF2B5EF4-FFF2-40B4-BE49-F238E27FC236}">
                    <a16:creationId xmlns:a16="http://schemas.microsoft.com/office/drawing/2014/main" id="{F446BC6F-9FBA-BD9A-E3D0-1A2A5D2E190B}"/>
                  </a:ext>
                </a:extLst>
              </p:cNvPr>
              <p:cNvSpPr/>
              <p:nvPr/>
            </p:nvSpPr>
            <p:spPr>
              <a:xfrm>
                <a:off x="0" y="134616"/>
                <a:ext cx="568325" cy="1270"/>
              </a:xfrm>
              <a:custGeom>
                <a:avLst/>
                <a:gdLst/>
                <a:ahLst/>
                <a:cxnLst/>
                <a:rect l="l" t="t" r="r" b="b"/>
                <a:pathLst>
                  <a:path w="568325">
                    <a:moveTo>
                      <a:pt x="568020" y="0"/>
                    </a:moveTo>
                    <a:lnTo>
                      <a:pt x="0" y="0"/>
                    </a:lnTo>
                  </a:path>
                </a:pathLst>
              </a:custGeom>
              <a:ln w="6350">
                <a:solidFill>
                  <a:srgbClr val="312783"/>
                </a:solidFill>
                <a:prstDash val="solid"/>
              </a:ln>
            </p:spPr>
            <p:txBody>
              <a:bodyPr wrap="square" lIns="0" tIns="0" rIns="0" bIns="0" rtlCol="0">
                <a:prstTxWarp prst="textNoShape">
                  <a:avLst/>
                </a:prstTxWarp>
                <a:noAutofit/>
              </a:bodyPr>
              <a:lstStyle/>
              <a:p>
                <a:endParaRPr lang="en-US" dirty="0"/>
              </a:p>
            </p:txBody>
          </p:sp>
          <p:sp>
            <p:nvSpPr>
              <p:cNvPr id="53" name="Graphic 318">
                <a:extLst>
                  <a:ext uri="{FF2B5EF4-FFF2-40B4-BE49-F238E27FC236}">
                    <a16:creationId xmlns:a16="http://schemas.microsoft.com/office/drawing/2014/main" id="{6142BCDB-82F8-FAE2-C9A5-9E652BF327C0}"/>
                  </a:ext>
                </a:extLst>
              </p:cNvPr>
              <p:cNvSpPr/>
              <p:nvPr/>
            </p:nvSpPr>
            <p:spPr>
              <a:xfrm>
                <a:off x="0" y="303280"/>
                <a:ext cx="568325" cy="1270"/>
              </a:xfrm>
              <a:custGeom>
                <a:avLst/>
                <a:gdLst/>
                <a:ahLst/>
                <a:cxnLst/>
                <a:rect l="l" t="t" r="r" b="b"/>
                <a:pathLst>
                  <a:path w="568325">
                    <a:moveTo>
                      <a:pt x="568020" y="0"/>
                    </a:moveTo>
                    <a:lnTo>
                      <a:pt x="0" y="0"/>
                    </a:lnTo>
                  </a:path>
                </a:pathLst>
              </a:custGeom>
              <a:ln w="6350">
                <a:solidFill>
                  <a:srgbClr val="312783"/>
                </a:solidFill>
                <a:prstDash val="solid"/>
              </a:ln>
            </p:spPr>
            <p:txBody>
              <a:bodyPr wrap="square" lIns="0" tIns="0" rIns="0" bIns="0" rtlCol="0">
                <a:prstTxWarp prst="textNoShape">
                  <a:avLst/>
                </a:prstTxWarp>
                <a:noAutofit/>
              </a:bodyPr>
              <a:lstStyle/>
              <a:p>
                <a:endParaRPr lang="en-US" dirty="0"/>
              </a:p>
            </p:txBody>
          </p:sp>
        </p:grpSp>
        <p:grpSp>
          <p:nvGrpSpPr>
            <p:cNvPr id="9" name="Group 8">
              <a:extLst>
                <a:ext uri="{FF2B5EF4-FFF2-40B4-BE49-F238E27FC236}">
                  <a16:creationId xmlns:a16="http://schemas.microsoft.com/office/drawing/2014/main" id="{1ADF0A14-B7C3-20AA-6C18-E6B7632F2046}"/>
                </a:ext>
              </a:extLst>
            </p:cNvPr>
            <p:cNvGrpSpPr>
              <a:grpSpLocks/>
            </p:cNvGrpSpPr>
            <p:nvPr/>
          </p:nvGrpSpPr>
          <p:grpSpPr>
            <a:xfrm>
              <a:off x="1438119" y="4171338"/>
              <a:ext cx="1237125" cy="403860"/>
              <a:chOff x="0" y="0"/>
              <a:chExt cx="1237125" cy="403860"/>
            </a:xfrm>
          </p:grpSpPr>
          <p:sp>
            <p:nvSpPr>
              <p:cNvPr id="40" name="Graphic 320">
                <a:extLst>
                  <a:ext uri="{FF2B5EF4-FFF2-40B4-BE49-F238E27FC236}">
                    <a16:creationId xmlns:a16="http://schemas.microsoft.com/office/drawing/2014/main" id="{34536972-4141-84AB-9EA1-A39EC1083EB0}"/>
                  </a:ext>
                </a:extLst>
              </p:cNvPr>
              <p:cNvSpPr/>
              <p:nvPr/>
            </p:nvSpPr>
            <p:spPr>
              <a:xfrm>
                <a:off x="757547" y="206936"/>
                <a:ext cx="215265" cy="17145"/>
              </a:xfrm>
              <a:custGeom>
                <a:avLst/>
                <a:gdLst/>
                <a:ahLst/>
                <a:cxnLst/>
                <a:rect l="l" t="t" r="r" b="b"/>
                <a:pathLst>
                  <a:path w="215265" h="17145">
                    <a:moveTo>
                      <a:pt x="214756" y="0"/>
                    </a:moveTo>
                    <a:lnTo>
                      <a:pt x="0" y="0"/>
                    </a:lnTo>
                    <a:lnTo>
                      <a:pt x="0" y="16903"/>
                    </a:lnTo>
                    <a:lnTo>
                      <a:pt x="214756" y="16903"/>
                    </a:lnTo>
                    <a:lnTo>
                      <a:pt x="214756" y="0"/>
                    </a:lnTo>
                    <a:close/>
                  </a:path>
                </a:pathLst>
              </a:custGeom>
              <a:solidFill>
                <a:srgbClr val="009FE3"/>
              </a:solidFill>
            </p:spPr>
            <p:txBody>
              <a:bodyPr wrap="square" lIns="0" tIns="0" rIns="0" bIns="0" rtlCol="0">
                <a:prstTxWarp prst="textNoShape">
                  <a:avLst/>
                </a:prstTxWarp>
                <a:noAutofit/>
              </a:bodyPr>
              <a:lstStyle/>
              <a:p>
                <a:endParaRPr lang="en-US" dirty="0"/>
              </a:p>
            </p:txBody>
          </p:sp>
          <p:pic>
            <p:nvPicPr>
              <p:cNvPr id="41" name="Image 321">
                <a:extLst>
                  <a:ext uri="{FF2B5EF4-FFF2-40B4-BE49-F238E27FC236}">
                    <a16:creationId xmlns:a16="http://schemas.microsoft.com/office/drawing/2014/main" id="{223F16CD-8156-A563-EC51-1B64C1D8D2EA}"/>
                  </a:ext>
                </a:extLst>
              </p:cNvPr>
              <p:cNvPicPr/>
              <p:nvPr/>
            </p:nvPicPr>
            <p:blipFill>
              <a:blip r:embed="rId13" cstate="print"/>
              <a:stretch>
                <a:fillRect/>
              </a:stretch>
            </p:blipFill>
            <p:spPr>
              <a:xfrm>
                <a:off x="17010" y="181752"/>
                <a:ext cx="299253" cy="65285"/>
              </a:xfrm>
              <a:prstGeom prst="rect">
                <a:avLst/>
              </a:prstGeom>
            </p:spPr>
          </p:pic>
          <p:sp>
            <p:nvSpPr>
              <p:cNvPr id="42" name="Graphic 322">
                <a:extLst>
                  <a:ext uri="{FF2B5EF4-FFF2-40B4-BE49-F238E27FC236}">
                    <a16:creationId xmlns:a16="http://schemas.microsoft.com/office/drawing/2014/main" id="{885EA551-85FD-CA10-B772-1B139F04BB96}"/>
                  </a:ext>
                </a:extLst>
              </p:cNvPr>
              <p:cNvSpPr/>
              <p:nvPr/>
            </p:nvSpPr>
            <p:spPr>
              <a:xfrm>
                <a:off x="387365"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009FE3"/>
              </a:solidFill>
            </p:spPr>
            <p:txBody>
              <a:bodyPr wrap="square" lIns="0" tIns="0" rIns="0" bIns="0" rtlCol="0">
                <a:prstTxWarp prst="textNoShape">
                  <a:avLst/>
                </a:prstTxWarp>
                <a:noAutofit/>
              </a:bodyPr>
              <a:lstStyle/>
              <a:p>
                <a:endParaRPr lang="en-US" dirty="0"/>
              </a:p>
            </p:txBody>
          </p:sp>
          <p:sp>
            <p:nvSpPr>
              <p:cNvPr id="43" name="Graphic 323">
                <a:extLst>
                  <a:ext uri="{FF2B5EF4-FFF2-40B4-BE49-F238E27FC236}">
                    <a16:creationId xmlns:a16="http://schemas.microsoft.com/office/drawing/2014/main" id="{CE2A37DE-5540-DC75-6604-F426D9347610}"/>
                  </a:ext>
                </a:extLst>
              </p:cNvPr>
              <p:cNvSpPr/>
              <p:nvPr/>
            </p:nvSpPr>
            <p:spPr>
              <a:xfrm>
                <a:off x="457394" y="69745"/>
                <a:ext cx="261620" cy="260985"/>
              </a:xfrm>
              <a:custGeom>
                <a:avLst/>
                <a:gdLst/>
                <a:ahLst/>
                <a:cxnLst/>
                <a:rect l="l" t="t" r="r" b="b"/>
                <a:pathLst>
                  <a:path w="261620" h="260985">
                    <a:moveTo>
                      <a:pt x="138401" y="0"/>
                    </a:moveTo>
                    <a:lnTo>
                      <a:pt x="123072" y="0"/>
                    </a:lnTo>
                    <a:lnTo>
                      <a:pt x="118106" y="673"/>
                    </a:lnTo>
                    <a:lnTo>
                      <a:pt x="113115" y="1155"/>
                    </a:lnTo>
                    <a:lnTo>
                      <a:pt x="64587" y="17964"/>
                    </a:lnTo>
                    <a:lnTo>
                      <a:pt x="29460" y="48285"/>
                    </a:lnTo>
                    <a:lnTo>
                      <a:pt x="3946" y="98691"/>
                    </a:lnTo>
                    <a:lnTo>
                      <a:pt x="0" y="139064"/>
                    </a:lnTo>
                    <a:lnTo>
                      <a:pt x="593" y="143433"/>
                    </a:lnTo>
                    <a:lnTo>
                      <a:pt x="1076" y="148424"/>
                    </a:lnTo>
                    <a:lnTo>
                      <a:pt x="17902" y="196992"/>
                    </a:lnTo>
                    <a:lnTo>
                      <a:pt x="48269" y="232130"/>
                    </a:lnTo>
                    <a:lnTo>
                      <a:pt x="98540" y="257698"/>
                    </a:lnTo>
                    <a:lnTo>
                      <a:pt x="144147" y="260983"/>
                    </a:lnTo>
                    <a:lnTo>
                      <a:pt x="169329" y="255968"/>
                    </a:lnTo>
                    <a:lnTo>
                      <a:pt x="192934" y="245867"/>
                    </a:lnTo>
                    <a:lnTo>
                      <a:pt x="193902" y="245198"/>
                    </a:lnTo>
                    <a:lnTo>
                      <a:pt x="138541" y="245198"/>
                    </a:lnTo>
                    <a:lnTo>
                      <a:pt x="138541" y="244881"/>
                    </a:lnTo>
                    <a:lnTo>
                      <a:pt x="122996" y="244881"/>
                    </a:lnTo>
                    <a:lnTo>
                      <a:pt x="118589" y="243446"/>
                    </a:lnTo>
                    <a:lnTo>
                      <a:pt x="114855" y="241160"/>
                    </a:lnTo>
                    <a:lnTo>
                      <a:pt x="112427" y="238975"/>
                    </a:lnTo>
                    <a:lnTo>
                      <a:pt x="90725" y="238975"/>
                    </a:lnTo>
                    <a:lnTo>
                      <a:pt x="76696" y="232892"/>
                    </a:lnTo>
                    <a:lnTo>
                      <a:pt x="62415" y="223753"/>
                    </a:lnTo>
                    <a:lnTo>
                      <a:pt x="49336" y="212617"/>
                    </a:lnTo>
                    <a:lnTo>
                      <a:pt x="38935" y="200558"/>
                    </a:lnTo>
                    <a:lnTo>
                      <a:pt x="39481" y="200469"/>
                    </a:lnTo>
                    <a:lnTo>
                      <a:pt x="39925" y="200317"/>
                    </a:lnTo>
                    <a:lnTo>
                      <a:pt x="190177" y="200317"/>
                    </a:lnTo>
                    <a:lnTo>
                      <a:pt x="241502" y="200215"/>
                    </a:lnTo>
                    <a:lnTo>
                      <a:pt x="242982" y="198178"/>
                    </a:lnTo>
                    <a:lnTo>
                      <a:pt x="249466" y="184975"/>
                    </a:lnTo>
                    <a:lnTo>
                      <a:pt x="65312" y="184975"/>
                    </a:lnTo>
                    <a:lnTo>
                      <a:pt x="29956" y="184924"/>
                    </a:lnTo>
                    <a:lnTo>
                      <a:pt x="15681" y="139699"/>
                    </a:lnTo>
                    <a:lnTo>
                      <a:pt x="15757" y="138607"/>
                    </a:lnTo>
                    <a:lnTo>
                      <a:pt x="138515" y="138607"/>
                    </a:lnTo>
                    <a:lnTo>
                      <a:pt x="200821" y="138582"/>
                    </a:lnTo>
                    <a:lnTo>
                      <a:pt x="260758" y="138582"/>
                    </a:lnTo>
                    <a:lnTo>
                      <a:pt x="261586" y="131265"/>
                    </a:lnTo>
                    <a:lnTo>
                      <a:pt x="260845" y="123024"/>
                    </a:lnTo>
                    <a:lnTo>
                      <a:pt x="76781" y="123024"/>
                    </a:lnTo>
                    <a:lnTo>
                      <a:pt x="15630" y="123012"/>
                    </a:lnTo>
                    <a:lnTo>
                      <a:pt x="16011" y="114579"/>
                    </a:lnTo>
                    <a:lnTo>
                      <a:pt x="17332" y="106438"/>
                    </a:lnTo>
                    <a:lnTo>
                      <a:pt x="22209" y="91706"/>
                    </a:lnTo>
                    <a:lnTo>
                      <a:pt x="25193" y="85026"/>
                    </a:lnTo>
                    <a:lnTo>
                      <a:pt x="28305" y="77571"/>
                    </a:lnTo>
                    <a:lnTo>
                      <a:pt x="29384" y="76708"/>
                    </a:lnTo>
                    <a:lnTo>
                      <a:pt x="36142" y="76669"/>
                    </a:lnTo>
                    <a:lnTo>
                      <a:pt x="249348" y="76644"/>
                    </a:lnTo>
                    <a:lnTo>
                      <a:pt x="240847" y="61315"/>
                    </a:lnTo>
                    <a:lnTo>
                      <a:pt x="54886" y="61309"/>
                    </a:lnTo>
                    <a:lnTo>
                      <a:pt x="39430" y="61290"/>
                    </a:lnTo>
                    <a:lnTo>
                      <a:pt x="39290" y="61150"/>
                    </a:lnTo>
                    <a:lnTo>
                      <a:pt x="38909" y="60959"/>
                    </a:lnTo>
                    <a:lnTo>
                      <a:pt x="49855" y="48553"/>
                    </a:lnTo>
                    <a:lnTo>
                      <a:pt x="62237" y="37995"/>
                    </a:lnTo>
                    <a:lnTo>
                      <a:pt x="75874" y="29411"/>
                    </a:lnTo>
                    <a:lnTo>
                      <a:pt x="90992" y="22669"/>
                    </a:lnTo>
                    <a:lnTo>
                      <a:pt x="113479" y="22669"/>
                    </a:lnTo>
                    <a:lnTo>
                      <a:pt x="122983" y="16382"/>
                    </a:lnTo>
                    <a:lnTo>
                      <a:pt x="192928" y="16382"/>
                    </a:lnTo>
                    <a:lnTo>
                      <a:pt x="181751" y="10418"/>
                    </a:lnTo>
                    <a:lnTo>
                      <a:pt x="157527" y="2844"/>
                    </a:lnTo>
                    <a:lnTo>
                      <a:pt x="152066" y="1650"/>
                    </a:lnTo>
                    <a:lnTo>
                      <a:pt x="146427" y="1244"/>
                    </a:lnTo>
                    <a:lnTo>
                      <a:pt x="140039" y="342"/>
                    </a:lnTo>
                    <a:lnTo>
                      <a:pt x="138401" y="0"/>
                    </a:lnTo>
                    <a:close/>
                  </a:path>
                  <a:path w="261620" h="260985">
                    <a:moveTo>
                      <a:pt x="190099" y="200393"/>
                    </a:moveTo>
                    <a:lnTo>
                      <a:pt x="173631" y="200393"/>
                    </a:lnTo>
                    <a:lnTo>
                      <a:pt x="167616" y="213746"/>
                    </a:lnTo>
                    <a:lnTo>
                      <a:pt x="160496" y="226163"/>
                    </a:lnTo>
                    <a:lnTo>
                      <a:pt x="151171" y="236896"/>
                    </a:lnTo>
                    <a:lnTo>
                      <a:pt x="138541" y="245198"/>
                    </a:lnTo>
                    <a:lnTo>
                      <a:pt x="193902" y="245198"/>
                    </a:lnTo>
                    <a:lnTo>
                      <a:pt x="202391" y="239331"/>
                    </a:lnTo>
                    <a:lnTo>
                      <a:pt x="170100" y="239331"/>
                    </a:lnTo>
                    <a:lnTo>
                      <a:pt x="172450" y="235800"/>
                    </a:lnTo>
                    <a:lnTo>
                      <a:pt x="189607" y="200875"/>
                    </a:lnTo>
                    <a:lnTo>
                      <a:pt x="190099" y="200393"/>
                    </a:lnTo>
                    <a:close/>
                  </a:path>
                  <a:path w="261620" h="260985">
                    <a:moveTo>
                      <a:pt x="138541" y="200507"/>
                    </a:moveTo>
                    <a:lnTo>
                      <a:pt x="122996" y="200507"/>
                    </a:lnTo>
                    <a:lnTo>
                      <a:pt x="122996" y="244881"/>
                    </a:lnTo>
                    <a:lnTo>
                      <a:pt x="138541" y="244881"/>
                    </a:lnTo>
                    <a:lnTo>
                      <a:pt x="138541" y="200507"/>
                    </a:lnTo>
                    <a:close/>
                  </a:path>
                  <a:path w="261620" h="260985">
                    <a:moveTo>
                      <a:pt x="241456" y="200278"/>
                    </a:moveTo>
                    <a:lnTo>
                      <a:pt x="222805" y="200278"/>
                    </a:lnTo>
                    <a:lnTo>
                      <a:pt x="211689" y="212908"/>
                    </a:lnTo>
                    <a:lnTo>
                      <a:pt x="199258" y="223591"/>
                    </a:lnTo>
                    <a:lnTo>
                      <a:pt x="185424" y="232381"/>
                    </a:lnTo>
                    <a:lnTo>
                      <a:pt x="170100" y="239331"/>
                    </a:lnTo>
                    <a:lnTo>
                      <a:pt x="202391" y="239331"/>
                    </a:lnTo>
                    <a:lnTo>
                      <a:pt x="214906" y="230682"/>
                    </a:lnTo>
                    <a:lnTo>
                      <a:pt x="230479" y="215385"/>
                    </a:lnTo>
                    <a:lnTo>
                      <a:pt x="241456" y="200278"/>
                    </a:lnTo>
                    <a:close/>
                  </a:path>
                  <a:path w="261620" h="260985">
                    <a:moveTo>
                      <a:pt x="190177" y="200317"/>
                    </a:moveTo>
                    <a:lnTo>
                      <a:pt x="40370" y="200317"/>
                    </a:lnTo>
                    <a:lnTo>
                      <a:pt x="70594" y="200393"/>
                    </a:lnTo>
                    <a:lnTo>
                      <a:pt x="71853" y="201079"/>
                    </a:lnTo>
                    <a:lnTo>
                      <a:pt x="74926" y="208178"/>
                    </a:lnTo>
                    <a:lnTo>
                      <a:pt x="77200" y="214807"/>
                    </a:lnTo>
                    <a:lnTo>
                      <a:pt x="83385" y="227241"/>
                    </a:lnTo>
                    <a:lnTo>
                      <a:pt x="87245" y="233070"/>
                    </a:lnTo>
                    <a:lnTo>
                      <a:pt x="90725" y="238975"/>
                    </a:lnTo>
                    <a:lnTo>
                      <a:pt x="112427" y="238975"/>
                    </a:lnTo>
                    <a:lnTo>
                      <a:pt x="88007" y="200507"/>
                    </a:lnTo>
                    <a:lnTo>
                      <a:pt x="138541" y="200507"/>
                    </a:lnTo>
                    <a:lnTo>
                      <a:pt x="190099" y="200393"/>
                    </a:lnTo>
                    <a:close/>
                  </a:path>
                  <a:path w="261620" h="260985">
                    <a:moveTo>
                      <a:pt x="241502" y="200215"/>
                    </a:moveTo>
                    <a:lnTo>
                      <a:pt x="190280" y="200215"/>
                    </a:lnTo>
                    <a:lnTo>
                      <a:pt x="199668" y="200284"/>
                    </a:lnTo>
                    <a:lnTo>
                      <a:pt x="241456" y="200278"/>
                    </a:lnTo>
                    <a:close/>
                  </a:path>
                  <a:path w="261620" h="260985">
                    <a:moveTo>
                      <a:pt x="138515" y="138607"/>
                    </a:moveTo>
                    <a:lnTo>
                      <a:pt x="60639" y="138607"/>
                    </a:lnTo>
                    <a:lnTo>
                      <a:pt x="66582" y="184861"/>
                    </a:lnTo>
                    <a:lnTo>
                      <a:pt x="65947" y="184975"/>
                    </a:lnTo>
                    <a:lnTo>
                      <a:pt x="194878" y="184975"/>
                    </a:lnTo>
                    <a:lnTo>
                      <a:pt x="83194" y="184861"/>
                    </a:lnTo>
                    <a:lnTo>
                      <a:pt x="80600" y="173462"/>
                    </a:lnTo>
                    <a:lnTo>
                      <a:pt x="78691" y="161928"/>
                    </a:lnTo>
                    <a:lnTo>
                      <a:pt x="77430" y="150314"/>
                    </a:lnTo>
                    <a:lnTo>
                      <a:pt x="76768" y="138620"/>
                    </a:lnTo>
                    <a:lnTo>
                      <a:pt x="138515" y="138620"/>
                    </a:lnTo>
                    <a:close/>
                  </a:path>
                  <a:path w="261620" h="260985">
                    <a:moveTo>
                      <a:pt x="260758" y="138582"/>
                    </a:moveTo>
                    <a:lnTo>
                      <a:pt x="246376" y="138582"/>
                    </a:lnTo>
                    <a:lnTo>
                      <a:pt x="245106" y="145567"/>
                    </a:lnTo>
                    <a:lnTo>
                      <a:pt x="244446" y="152476"/>
                    </a:lnTo>
                    <a:lnTo>
                      <a:pt x="242515" y="158991"/>
                    </a:lnTo>
                    <a:lnTo>
                      <a:pt x="213080" y="184975"/>
                    </a:lnTo>
                    <a:lnTo>
                      <a:pt x="249466" y="184975"/>
                    </a:lnTo>
                    <a:lnTo>
                      <a:pt x="252357" y="179088"/>
                    </a:lnTo>
                    <a:lnTo>
                      <a:pt x="258543" y="158140"/>
                    </a:lnTo>
                    <a:lnTo>
                      <a:pt x="260758" y="138582"/>
                    </a:lnTo>
                    <a:close/>
                  </a:path>
                  <a:path w="261620" h="260985">
                    <a:moveTo>
                      <a:pt x="138515" y="138620"/>
                    </a:moveTo>
                    <a:lnTo>
                      <a:pt x="122945" y="138620"/>
                    </a:lnTo>
                    <a:lnTo>
                      <a:pt x="122945" y="184861"/>
                    </a:lnTo>
                    <a:lnTo>
                      <a:pt x="138515" y="184861"/>
                    </a:lnTo>
                    <a:lnTo>
                      <a:pt x="138515" y="138620"/>
                    </a:lnTo>
                    <a:close/>
                  </a:path>
                  <a:path w="261620" h="260985">
                    <a:moveTo>
                      <a:pt x="200820" y="138595"/>
                    </a:moveTo>
                    <a:lnTo>
                      <a:pt x="184680" y="138595"/>
                    </a:lnTo>
                    <a:lnTo>
                      <a:pt x="184026" y="150314"/>
                    </a:lnTo>
                    <a:lnTo>
                      <a:pt x="182765" y="161928"/>
                    </a:lnTo>
                    <a:lnTo>
                      <a:pt x="180857" y="173462"/>
                    </a:lnTo>
                    <a:lnTo>
                      <a:pt x="178279" y="184861"/>
                    </a:lnTo>
                    <a:lnTo>
                      <a:pt x="194892" y="184861"/>
                    </a:lnTo>
                    <a:lnTo>
                      <a:pt x="200820" y="138595"/>
                    </a:lnTo>
                    <a:close/>
                  </a:path>
                  <a:path w="261620" h="260985">
                    <a:moveTo>
                      <a:pt x="194891" y="76758"/>
                    </a:moveTo>
                    <a:lnTo>
                      <a:pt x="122920" y="76758"/>
                    </a:lnTo>
                    <a:lnTo>
                      <a:pt x="122920" y="123024"/>
                    </a:lnTo>
                    <a:lnTo>
                      <a:pt x="260845" y="123024"/>
                    </a:lnTo>
                    <a:lnTo>
                      <a:pt x="138515" y="123012"/>
                    </a:lnTo>
                    <a:lnTo>
                      <a:pt x="138515" y="76771"/>
                    </a:lnTo>
                    <a:lnTo>
                      <a:pt x="194892" y="76771"/>
                    </a:lnTo>
                    <a:close/>
                  </a:path>
                  <a:path w="261620" h="260985">
                    <a:moveTo>
                      <a:pt x="66581" y="76669"/>
                    </a:moveTo>
                    <a:lnTo>
                      <a:pt x="60639" y="123012"/>
                    </a:lnTo>
                    <a:lnTo>
                      <a:pt x="76781" y="123012"/>
                    </a:lnTo>
                    <a:lnTo>
                      <a:pt x="77434" y="111304"/>
                    </a:lnTo>
                    <a:lnTo>
                      <a:pt x="78695" y="99696"/>
                    </a:lnTo>
                    <a:lnTo>
                      <a:pt x="80603" y="88170"/>
                    </a:lnTo>
                    <a:lnTo>
                      <a:pt x="83178" y="76771"/>
                    </a:lnTo>
                    <a:lnTo>
                      <a:pt x="66898" y="76758"/>
                    </a:lnTo>
                    <a:lnTo>
                      <a:pt x="66581" y="76669"/>
                    </a:lnTo>
                    <a:close/>
                  </a:path>
                  <a:path w="261620" h="260985">
                    <a:moveTo>
                      <a:pt x="194892" y="76771"/>
                    </a:moveTo>
                    <a:lnTo>
                      <a:pt x="178266" y="76771"/>
                    </a:lnTo>
                    <a:lnTo>
                      <a:pt x="180864" y="88170"/>
                    </a:lnTo>
                    <a:lnTo>
                      <a:pt x="182770" y="99696"/>
                    </a:lnTo>
                    <a:lnTo>
                      <a:pt x="184031" y="111304"/>
                    </a:lnTo>
                    <a:lnTo>
                      <a:pt x="184705" y="123012"/>
                    </a:lnTo>
                    <a:lnTo>
                      <a:pt x="260844" y="123012"/>
                    </a:lnTo>
                    <a:lnTo>
                      <a:pt x="200821" y="122974"/>
                    </a:lnTo>
                    <a:lnTo>
                      <a:pt x="194892" y="76771"/>
                    </a:lnTo>
                    <a:close/>
                  </a:path>
                  <a:path w="261620" h="260985">
                    <a:moveTo>
                      <a:pt x="249355" y="76657"/>
                    </a:moveTo>
                    <a:lnTo>
                      <a:pt x="201888" y="76657"/>
                    </a:lnTo>
                    <a:lnTo>
                      <a:pt x="224536" y="76669"/>
                    </a:lnTo>
                    <a:lnTo>
                      <a:pt x="231606" y="76720"/>
                    </a:lnTo>
                    <a:lnTo>
                      <a:pt x="245779" y="121792"/>
                    </a:lnTo>
                    <a:lnTo>
                      <a:pt x="245779" y="122974"/>
                    </a:lnTo>
                    <a:lnTo>
                      <a:pt x="260840" y="122974"/>
                    </a:lnTo>
                    <a:lnTo>
                      <a:pt x="259259" y="105398"/>
                    </a:lnTo>
                    <a:lnTo>
                      <a:pt x="251547" y="80611"/>
                    </a:lnTo>
                    <a:lnTo>
                      <a:pt x="249355" y="76657"/>
                    </a:lnTo>
                    <a:close/>
                  </a:path>
                  <a:path w="261620" h="260985">
                    <a:moveTo>
                      <a:pt x="194878" y="76657"/>
                    </a:moveTo>
                    <a:lnTo>
                      <a:pt x="66582" y="76657"/>
                    </a:lnTo>
                    <a:lnTo>
                      <a:pt x="66773" y="76669"/>
                    </a:lnTo>
                    <a:lnTo>
                      <a:pt x="66938" y="76771"/>
                    </a:lnTo>
                    <a:lnTo>
                      <a:pt x="83181" y="76758"/>
                    </a:lnTo>
                    <a:lnTo>
                      <a:pt x="194891" y="76758"/>
                    </a:lnTo>
                    <a:close/>
                  </a:path>
                  <a:path w="261620" h="260985">
                    <a:moveTo>
                      <a:pt x="249348" y="76644"/>
                    </a:moveTo>
                    <a:lnTo>
                      <a:pt x="48380" y="76644"/>
                    </a:lnTo>
                    <a:lnTo>
                      <a:pt x="66582" y="76657"/>
                    </a:lnTo>
                    <a:lnTo>
                      <a:pt x="249355" y="76657"/>
                    </a:lnTo>
                    <a:close/>
                  </a:path>
                  <a:path w="261620" h="260985">
                    <a:moveTo>
                      <a:pt x="203803" y="22313"/>
                    </a:moveTo>
                    <a:lnTo>
                      <a:pt x="170126" y="22313"/>
                    </a:lnTo>
                    <a:lnTo>
                      <a:pt x="185408" y="29229"/>
                    </a:lnTo>
                    <a:lnTo>
                      <a:pt x="199282" y="38038"/>
                    </a:lnTo>
                    <a:lnTo>
                      <a:pt x="211682" y="48670"/>
                    </a:lnTo>
                    <a:lnTo>
                      <a:pt x="222843" y="61315"/>
                    </a:lnTo>
                    <a:lnTo>
                      <a:pt x="240847" y="61315"/>
                    </a:lnTo>
                    <a:lnTo>
                      <a:pt x="238439" y="56972"/>
                    </a:lnTo>
                    <a:lnTo>
                      <a:pt x="222280" y="37461"/>
                    </a:lnTo>
                    <a:lnTo>
                      <a:pt x="203803" y="22313"/>
                    </a:lnTo>
                    <a:close/>
                  </a:path>
                  <a:path w="261620" h="260985">
                    <a:moveTo>
                      <a:pt x="113479" y="22669"/>
                    </a:moveTo>
                    <a:lnTo>
                      <a:pt x="90992" y="22669"/>
                    </a:lnTo>
                    <a:lnTo>
                      <a:pt x="85198" y="31371"/>
                    </a:lnTo>
                    <a:lnTo>
                      <a:pt x="80240" y="40479"/>
                    </a:lnTo>
                    <a:lnTo>
                      <a:pt x="75974" y="49928"/>
                    </a:lnTo>
                    <a:lnTo>
                      <a:pt x="72005" y="60363"/>
                    </a:lnTo>
                    <a:lnTo>
                      <a:pt x="70913" y="61239"/>
                    </a:lnTo>
                    <a:lnTo>
                      <a:pt x="54886" y="61309"/>
                    </a:lnTo>
                    <a:lnTo>
                      <a:pt x="213333" y="61309"/>
                    </a:lnTo>
                    <a:lnTo>
                      <a:pt x="138477" y="61226"/>
                    </a:lnTo>
                    <a:lnTo>
                      <a:pt x="87868" y="61163"/>
                    </a:lnTo>
                    <a:lnTo>
                      <a:pt x="93837" y="47844"/>
                    </a:lnTo>
                    <a:lnTo>
                      <a:pt x="100977" y="35467"/>
                    </a:lnTo>
                    <a:lnTo>
                      <a:pt x="110342" y="24744"/>
                    </a:lnTo>
                    <a:lnTo>
                      <a:pt x="113479" y="22669"/>
                    </a:lnTo>
                    <a:close/>
                  </a:path>
                  <a:path w="261620" h="260985">
                    <a:moveTo>
                      <a:pt x="193642" y="16764"/>
                    </a:moveTo>
                    <a:lnTo>
                      <a:pt x="138477" y="16764"/>
                    </a:lnTo>
                    <a:lnTo>
                      <a:pt x="142960" y="18199"/>
                    </a:lnTo>
                    <a:lnTo>
                      <a:pt x="146732" y="20548"/>
                    </a:lnTo>
                    <a:lnTo>
                      <a:pt x="173063" y="60363"/>
                    </a:lnTo>
                    <a:lnTo>
                      <a:pt x="173135" y="61226"/>
                    </a:lnTo>
                    <a:lnTo>
                      <a:pt x="190293" y="61226"/>
                    </a:lnTo>
                    <a:lnTo>
                      <a:pt x="189430" y="60134"/>
                    </a:lnTo>
                    <a:lnTo>
                      <a:pt x="179801" y="39023"/>
                    </a:lnTo>
                    <a:lnTo>
                      <a:pt x="174977" y="28905"/>
                    </a:lnTo>
                    <a:lnTo>
                      <a:pt x="172500" y="25907"/>
                    </a:lnTo>
                    <a:lnTo>
                      <a:pt x="170126" y="22313"/>
                    </a:lnTo>
                    <a:lnTo>
                      <a:pt x="203803" y="22313"/>
                    </a:lnTo>
                    <a:lnTo>
                      <a:pt x="203360" y="21950"/>
                    </a:lnTo>
                    <a:lnTo>
                      <a:pt x="193642" y="16764"/>
                    </a:lnTo>
                    <a:close/>
                  </a:path>
                  <a:path w="261620" h="260985">
                    <a:moveTo>
                      <a:pt x="192928" y="16382"/>
                    </a:moveTo>
                    <a:lnTo>
                      <a:pt x="122983" y="16382"/>
                    </a:lnTo>
                    <a:lnTo>
                      <a:pt x="122983" y="61163"/>
                    </a:lnTo>
                    <a:lnTo>
                      <a:pt x="138477" y="61163"/>
                    </a:lnTo>
                    <a:lnTo>
                      <a:pt x="138477" y="16764"/>
                    </a:lnTo>
                    <a:lnTo>
                      <a:pt x="193642" y="16764"/>
                    </a:lnTo>
                    <a:lnTo>
                      <a:pt x="192928" y="16382"/>
                    </a:lnTo>
                    <a:close/>
                  </a:path>
                </a:pathLst>
              </a:custGeom>
              <a:solidFill>
                <a:srgbClr val="FFFFFF"/>
              </a:solidFill>
            </p:spPr>
            <p:txBody>
              <a:bodyPr wrap="square" lIns="0" tIns="0" rIns="0" bIns="0" rtlCol="0">
                <a:prstTxWarp prst="textNoShape">
                  <a:avLst/>
                </a:prstTxWarp>
                <a:noAutofit/>
              </a:bodyPr>
              <a:lstStyle/>
              <a:p>
                <a:endParaRPr lang="en-US" dirty="0"/>
              </a:p>
            </p:txBody>
          </p:sp>
          <p:sp>
            <p:nvSpPr>
              <p:cNvPr id="44" name="Graphic 324">
                <a:extLst>
                  <a:ext uri="{FF2B5EF4-FFF2-40B4-BE49-F238E27FC236}">
                    <a16:creationId xmlns:a16="http://schemas.microsoft.com/office/drawing/2014/main" id="{ABF8C230-DACB-4C61-B810-37F85B068B62}"/>
                  </a:ext>
                </a:extLst>
              </p:cNvPr>
              <p:cNvSpPr/>
              <p:nvPr/>
            </p:nvSpPr>
            <p:spPr>
              <a:xfrm>
                <a:off x="1011065" y="144617"/>
                <a:ext cx="226060" cy="93345"/>
              </a:xfrm>
              <a:custGeom>
                <a:avLst/>
                <a:gdLst/>
                <a:ahLst/>
                <a:cxnLst/>
                <a:rect l="l" t="t" r="r" b="b"/>
                <a:pathLst>
                  <a:path w="226060" h="93345">
                    <a:moveTo>
                      <a:pt x="28244" y="1866"/>
                    </a:moveTo>
                    <a:lnTo>
                      <a:pt x="20129" y="1866"/>
                    </a:lnTo>
                    <a:lnTo>
                      <a:pt x="17741" y="4495"/>
                    </a:lnTo>
                    <a:lnTo>
                      <a:pt x="14478" y="7200"/>
                    </a:lnTo>
                    <a:lnTo>
                      <a:pt x="6184" y="12788"/>
                    </a:lnTo>
                    <a:lnTo>
                      <a:pt x="2755" y="14643"/>
                    </a:lnTo>
                    <a:lnTo>
                      <a:pt x="0" y="15557"/>
                    </a:lnTo>
                    <a:lnTo>
                      <a:pt x="0" y="23863"/>
                    </a:lnTo>
                    <a:lnTo>
                      <a:pt x="7962" y="20040"/>
                    </a:lnTo>
                    <a:lnTo>
                      <a:pt x="14617" y="15595"/>
                    </a:lnTo>
                    <a:lnTo>
                      <a:pt x="19989" y="10553"/>
                    </a:lnTo>
                    <a:lnTo>
                      <a:pt x="19989" y="90855"/>
                    </a:lnTo>
                    <a:lnTo>
                      <a:pt x="28244" y="90855"/>
                    </a:lnTo>
                    <a:lnTo>
                      <a:pt x="28244" y="1866"/>
                    </a:lnTo>
                    <a:close/>
                  </a:path>
                  <a:path w="226060" h="93345">
                    <a:moveTo>
                      <a:pt x="119621" y="61099"/>
                    </a:moveTo>
                    <a:lnTo>
                      <a:pt x="117779" y="56222"/>
                    </a:lnTo>
                    <a:lnTo>
                      <a:pt x="110451" y="48145"/>
                    </a:lnTo>
                    <a:lnTo>
                      <a:pt x="105676" y="45516"/>
                    </a:lnTo>
                    <a:lnTo>
                      <a:pt x="99809" y="44310"/>
                    </a:lnTo>
                    <a:lnTo>
                      <a:pt x="104635" y="43395"/>
                    </a:lnTo>
                    <a:lnTo>
                      <a:pt x="108915" y="41249"/>
                    </a:lnTo>
                    <a:lnTo>
                      <a:pt x="116370" y="34455"/>
                    </a:lnTo>
                    <a:lnTo>
                      <a:pt x="118237" y="29972"/>
                    </a:lnTo>
                    <a:lnTo>
                      <a:pt x="118237" y="16687"/>
                    </a:lnTo>
                    <a:lnTo>
                      <a:pt x="115493" y="10693"/>
                    </a:lnTo>
                    <a:lnTo>
                      <a:pt x="104495" y="2146"/>
                    </a:lnTo>
                    <a:lnTo>
                      <a:pt x="97548" y="12"/>
                    </a:lnTo>
                    <a:lnTo>
                      <a:pt x="81140" y="12"/>
                    </a:lnTo>
                    <a:lnTo>
                      <a:pt x="74523" y="2273"/>
                    </a:lnTo>
                    <a:lnTo>
                      <a:pt x="64109" y="11353"/>
                    </a:lnTo>
                    <a:lnTo>
                      <a:pt x="61506" y="17081"/>
                    </a:lnTo>
                    <a:lnTo>
                      <a:pt x="61506" y="24003"/>
                    </a:lnTo>
                    <a:lnTo>
                      <a:pt x="70446" y="24003"/>
                    </a:lnTo>
                    <a:lnTo>
                      <a:pt x="70688" y="19342"/>
                    </a:lnTo>
                    <a:lnTo>
                      <a:pt x="72529" y="15455"/>
                    </a:lnTo>
                    <a:lnTo>
                      <a:pt x="79349" y="9258"/>
                    </a:lnTo>
                    <a:lnTo>
                      <a:pt x="83997" y="7696"/>
                    </a:lnTo>
                    <a:lnTo>
                      <a:pt x="95211" y="7696"/>
                    </a:lnTo>
                    <a:lnTo>
                      <a:pt x="99758" y="9144"/>
                    </a:lnTo>
                    <a:lnTo>
                      <a:pt x="107391" y="14986"/>
                    </a:lnTo>
                    <a:lnTo>
                      <a:pt x="109308" y="18897"/>
                    </a:lnTo>
                    <a:lnTo>
                      <a:pt x="109308" y="28816"/>
                    </a:lnTo>
                    <a:lnTo>
                      <a:pt x="107429" y="32854"/>
                    </a:lnTo>
                    <a:lnTo>
                      <a:pt x="99974" y="38976"/>
                    </a:lnTo>
                    <a:lnTo>
                      <a:pt x="94932" y="40500"/>
                    </a:lnTo>
                    <a:lnTo>
                      <a:pt x="88557" y="40500"/>
                    </a:lnTo>
                    <a:lnTo>
                      <a:pt x="85255" y="40246"/>
                    </a:lnTo>
                    <a:lnTo>
                      <a:pt x="85255" y="48552"/>
                    </a:lnTo>
                    <a:lnTo>
                      <a:pt x="89027" y="48183"/>
                    </a:lnTo>
                    <a:lnTo>
                      <a:pt x="96075" y="48183"/>
                    </a:lnTo>
                    <a:lnTo>
                      <a:pt x="101041" y="49745"/>
                    </a:lnTo>
                    <a:lnTo>
                      <a:pt x="108737" y="55994"/>
                    </a:lnTo>
                    <a:lnTo>
                      <a:pt x="110680" y="60388"/>
                    </a:lnTo>
                    <a:lnTo>
                      <a:pt x="110680" y="71589"/>
                    </a:lnTo>
                    <a:lnTo>
                      <a:pt x="108737" y="76161"/>
                    </a:lnTo>
                    <a:lnTo>
                      <a:pt x="101041" y="83273"/>
                    </a:lnTo>
                    <a:lnTo>
                      <a:pt x="95859" y="85051"/>
                    </a:lnTo>
                    <a:lnTo>
                      <a:pt x="83769" y="85051"/>
                    </a:lnTo>
                    <a:lnTo>
                      <a:pt x="79019" y="83426"/>
                    </a:lnTo>
                    <a:lnTo>
                      <a:pt x="71145" y="76923"/>
                    </a:lnTo>
                    <a:lnTo>
                      <a:pt x="69189" y="72783"/>
                    </a:lnTo>
                    <a:lnTo>
                      <a:pt x="69189" y="67741"/>
                    </a:lnTo>
                    <a:lnTo>
                      <a:pt x="60248" y="67741"/>
                    </a:lnTo>
                    <a:lnTo>
                      <a:pt x="60248" y="74904"/>
                    </a:lnTo>
                    <a:lnTo>
                      <a:pt x="62903" y="80860"/>
                    </a:lnTo>
                    <a:lnTo>
                      <a:pt x="73482" y="90360"/>
                    </a:lnTo>
                    <a:lnTo>
                      <a:pt x="80581" y="92735"/>
                    </a:lnTo>
                    <a:lnTo>
                      <a:pt x="97332" y="92735"/>
                    </a:lnTo>
                    <a:lnTo>
                      <a:pt x="104305" y="90449"/>
                    </a:lnTo>
                    <a:lnTo>
                      <a:pt x="116547" y="81280"/>
                    </a:lnTo>
                    <a:lnTo>
                      <a:pt x="119621" y="74917"/>
                    </a:lnTo>
                    <a:lnTo>
                      <a:pt x="119621" y="61099"/>
                    </a:lnTo>
                    <a:close/>
                  </a:path>
                  <a:path w="226060" h="93345">
                    <a:moveTo>
                      <a:pt x="150215" y="79794"/>
                    </a:moveTo>
                    <a:lnTo>
                      <a:pt x="139966" y="79794"/>
                    </a:lnTo>
                    <a:lnTo>
                      <a:pt x="139966" y="90855"/>
                    </a:lnTo>
                    <a:lnTo>
                      <a:pt x="150215" y="90855"/>
                    </a:lnTo>
                    <a:lnTo>
                      <a:pt x="150215" y="79794"/>
                    </a:lnTo>
                    <a:close/>
                  </a:path>
                  <a:path w="226060" h="93345">
                    <a:moveTo>
                      <a:pt x="225450" y="83172"/>
                    </a:moveTo>
                    <a:lnTo>
                      <a:pt x="179273" y="83172"/>
                    </a:lnTo>
                    <a:lnTo>
                      <a:pt x="197573" y="65900"/>
                    </a:lnTo>
                    <a:lnTo>
                      <a:pt x="203669" y="59499"/>
                    </a:lnTo>
                    <a:lnTo>
                      <a:pt x="209296" y="52984"/>
                    </a:lnTo>
                    <a:lnTo>
                      <a:pt x="214464" y="46355"/>
                    </a:lnTo>
                    <a:lnTo>
                      <a:pt x="221030" y="37401"/>
                    </a:lnTo>
                    <a:lnTo>
                      <a:pt x="224332" y="29629"/>
                    </a:lnTo>
                    <a:lnTo>
                      <a:pt x="224332" y="15925"/>
                    </a:lnTo>
                    <a:lnTo>
                      <a:pt x="221792" y="10299"/>
                    </a:lnTo>
                    <a:lnTo>
                      <a:pt x="211670" y="2057"/>
                    </a:lnTo>
                    <a:lnTo>
                      <a:pt x="205397" y="0"/>
                    </a:lnTo>
                    <a:lnTo>
                      <a:pt x="189179" y="0"/>
                    </a:lnTo>
                    <a:lnTo>
                      <a:pt x="182372" y="2349"/>
                    </a:lnTo>
                    <a:lnTo>
                      <a:pt x="172593" y="11722"/>
                    </a:lnTo>
                    <a:lnTo>
                      <a:pt x="170141" y="17703"/>
                    </a:lnTo>
                    <a:lnTo>
                      <a:pt x="170141" y="24993"/>
                    </a:lnTo>
                    <a:lnTo>
                      <a:pt x="179095" y="24993"/>
                    </a:lnTo>
                    <a:lnTo>
                      <a:pt x="179095" y="20408"/>
                    </a:lnTo>
                    <a:lnTo>
                      <a:pt x="180632" y="16383"/>
                    </a:lnTo>
                    <a:lnTo>
                      <a:pt x="186842" y="9436"/>
                    </a:lnTo>
                    <a:lnTo>
                      <a:pt x="191389" y="7683"/>
                    </a:lnTo>
                    <a:lnTo>
                      <a:pt x="202692" y="7683"/>
                    </a:lnTo>
                    <a:lnTo>
                      <a:pt x="206997" y="9118"/>
                    </a:lnTo>
                    <a:lnTo>
                      <a:pt x="213702" y="14820"/>
                    </a:lnTo>
                    <a:lnTo>
                      <a:pt x="215392" y="18516"/>
                    </a:lnTo>
                    <a:lnTo>
                      <a:pt x="215392" y="23050"/>
                    </a:lnTo>
                    <a:lnTo>
                      <a:pt x="190055" y="62115"/>
                    </a:lnTo>
                    <a:lnTo>
                      <a:pt x="169341" y="81978"/>
                    </a:lnTo>
                    <a:lnTo>
                      <a:pt x="169341" y="90855"/>
                    </a:lnTo>
                    <a:lnTo>
                      <a:pt x="225450" y="90855"/>
                    </a:lnTo>
                    <a:lnTo>
                      <a:pt x="225450" y="83172"/>
                    </a:lnTo>
                    <a:close/>
                  </a:path>
                </a:pathLst>
              </a:custGeom>
              <a:solidFill>
                <a:srgbClr val="1D1D1B"/>
              </a:solidFill>
            </p:spPr>
            <p:txBody>
              <a:bodyPr wrap="square" lIns="0" tIns="0" rIns="0" bIns="0" rtlCol="0">
                <a:prstTxWarp prst="textNoShape">
                  <a:avLst/>
                </a:prstTxWarp>
                <a:noAutofit/>
              </a:bodyPr>
              <a:lstStyle/>
              <a:p>
                <a:endParaRPr lang="en-US" dirty="0"/>
              </a:p>
            </p:txBody>
          </p:sp>
          <p:sp>
            <p:nvSpPr>
              <p:cNvPr id="45" name="Graphic 325">
                <a:extLst>
                  <a:ext uri="{FF2B5EF4-FFF2-40B4-BE49-F238E27FC236}">
                    <a16:creationId xmlns:a16="http://schemas.microsoft.com/office/drawing/2014/main" id="{85291A3D-11E9-7959-1FAC-DAC24B936B0A}"/>
                  </a:ext>
                </a:extLst>
              </p:cNvPr>
              <p:cNvSpPr/>
              <p:nvPr/>
            </p:nvSpPr>
            <p:spPr>
              <a:xfrm>
                <a:off x="0" y="139509"/>
                <a:ext cx="419734" cy="1270"/>
              </a:xfrm>
              <a:custGeom>
                <a:avLst/>
                <a:gdLst/>
                <a:ahLst/>
                <a:cxnLst/>
                <a:rect l="l" t="t" r="r" b="b"/>
                <a:pathLst>
                  <a:path w="419734">
                    <a:moveTo>
                      <a:pt x="419303" y="0"/>
                    </a:moveTo>
                    <a:lnTo>
                      <a:pt x="0" y="0"/>
                    </a:lnTo>
                  </a:path>
                </a:pathLst>
              </a:custGeom>
              <a:ln w="6350">
                <a:solidFill>
                  <a:srgbClr val="009FE3"/>
                </a:solidFill>
                <a:prstDash val="solid"/>
              </a:ln>
            </p:spPr>
            <p:txBody>
              <a:bodyPr wrap="square" lIns="0" tIns="0" rIns="0" bIns="0" rtlCol="0">
                <a:prstTxWarp prst="textNoShape">
                  <a:avLst/>
                </a:prstTxWarp>
                <a:noAutofit/>
              </a:bodyPr>
              <a:lstStyle/>
              <a:p>
                <a:endParaRPr lang="en-US" dirty="0"/>
              </a:p>
            </p:txBody>
          </p:sp>
          <p:sp>
            <p:nvSpPr>
              <p:cNvPr id="46" name="Graphic 326">
                <a:extLst>
                  <a:ext uri="{FF2B5EF4-FFF2-40B4-BE49-F238E27FC236}">
                    <a16:creationId xmlns:a16="http://schemas.microsoft.com/office/drawing/2014/main" id="{B91660E2-BEDF-0228-8A53-3A240AE5609E}"/>
                  </a:ext>
                </a:extLst>
              </p:cNvPr>
              <p:cNvSpPr/>
              <p:nvPr/>
            </p:nvSpPr>
            <p:spPr>
              <a:xfrm>
                <a:off x="0" y="308171"/>
                <a:ext cx="419734" cy="1270"/>
              </a:xfrm>
              <a:custGeom>
                <a:avLst/>
                <a:gdLst/>
                <a:ahLst/>
                <a:cxnLst/>
                <a:rect l="l" t="t" r="r" b="b"/>
                <a:pathLst>
                  <a:path w="419734">
                    <a:moveTo>
                      <a:pt x="419303" y="0"/>
                    </a:moveTo>
                    <a:lnTo>
                      <a:pt x="0" y="0"/>
                    </a:lnTo>
                  </a:path>
                </a:pathLst>
              </a:custGeom>
              <a:ln w="6350">
                <a:solidFill>
                  <a:srgbClr val="009FE3"/>
                </a:solidFill>
                <a:prstDash val="solid"/>
              </a:ln>
            </p:spPr>
            <p:txBody>
              <a:bodyPr wrap="square" lIns="0" tIns="0" rIns="0" bIns="0" rtlCol="0">
                <a:prstTxWarp prst="textNoShape">
                  <a:avLst/>
                </a:prstTxWarp>
                <a:noAutofit/>
              </a:bodyPr>
              <a:lstStyle/>
              <a:p>
                <a:endParaRPr lang="en-US" dirty="0"/>
              </a:p>
            </p:txBody>
          </p:sp>
        </p:grpSp>
        <p:grpSp>
          <p:nvGrpSpPr>
            <p:cNvPr id="10" name="Group 9">
              <a:extLst>
                <a:ext uri="{FF2B5EF4-FFF2-40B4-BE49-F238E27FC236}">
                  <a16:creationId xmlns:a16="http://schemas.microsoft.com/office/drawing/2014/main" id="{C97D6AE5-7E73-05B5-B044-B9F20B8F5923}"/>
                </a:ext>
              </a:extLst>
            </p:cNvPr>
            <p:cNvGrpSpPr>
              <a:grpSpLocks/>
            </p:cNvGrpSpPr>
            <p:nvPr/>
          </p:nvGrpSpPr>
          <p:grpSpPr>
            <a:xfrm>
              <a:off x="1165704" y="4721883"/>
              <a:ext cx="1488597" cy="403860"/>
              <a:chOff x="0" y="0"/>
              <a:chExt cx="1488597" cy="403860"/>
            </a:xfrm>
          </p:grpSpPr>
          <p:sp>
            <p:nvSpPr>
              <p:cNvPr id="33" name="Graphic 328">
                <a:extLst>
                  <a:ext uri="{FF2B5EF4-FFF2-40B4-BE49-F238E27FC236}">
                    <a16:creationId xmlns:a16="http://schemas.microsoft.com/office/drawing/2014/main" id="{051C4071-2D2C-05D3-5DD8-850589B2E2F7}"/>
                  </a:ext>
                </a:extLst>
              </p:cNvPr>
              <p:cNvSpPr/>
              <p:nvPr/>
            </p:nvSpPr>
            <p:spPr>
              <a:xfrm>
                <a:off x="1029733" y="210290"/>
                <a:ext cx="208915" cy="17145"/>
              </a:xfrm>
              <a:custGeom>
                <a:avLst/>
                <a:gdLst/>
                <a:ahLst/>
                <a:cxnLst/>
                <a:rect l="l" t="t" r="r" b="b"/>
                <a:pathLst>
                  <a:path w="208915" h="17145">
                    <a:moveTo>
                      <a:pt x="208432" y="0"/>
                    </a:moveTo>
                    <a:lnTo>
                      <a:pt x="0" y="0"/>
                    </a:lnTo>
                    <a:lnTo>
                      <a:pt x="0" y="16903"/>
                    </a:lnTo>
                    <a:lnTo>
                      <a:pt x="208432" y="16903"/>
                    </a:lnTo>
                    <a:lnTo>
                      <a:pt x="208432" y="0"/>
                    </a:lnTo>
                    <a:close/>
                  </a:path>
                </a:pathLst>
              </a:custGeom>
              <a:solidFill>
                <a:srgbClr val="A2195B"/>
              </a:solidFill>
            </p:spPr>
            <p:txBody>
              <a:bodyPr wrap="square" lIns="0" tIns="0" rIns="0" bIns="0" rtlCol="0">
                <a:prstTxWarp prst="textNoShape">
                  <a:avLst/>
                </a:prstTxWarp>
                <a:noAutofit/>
              </a:bodyPr>
              <a:lstStyle/>
              <a:p>
                <a:endParaRPr lang="en-US" dirty="0"/>
              </a:p>
            </p:txBody>
          </p:sp>
          <p:pic>
            <p:nvPicPr>
              <p:cNvPr id="34" name="Image 329">
                <a:extLst>
                  <a:ext uri="{FF2B5EF4-FFF2-40B4-BE49-F238E27FC236}">
                    <a16:creationId xmlns:a16="http://schemas.microsoft.com/office/drawing/2014/main" id="{9398CF0E-23EB-8A7F-9EEA-5D3FA5126EAA}"/>
                  </a:ext>
                </a:extLst>
              </p:cNvPr>
              <p:cNvPicPr/>
              <p:nvPr/>
            </p:nvPicPr>
            <p:blipFill>
              <a:blip r:embed="rId14" cstate="print"/>
              <a:stretch>
                <a:fillRect/>
              </a:stretch>
            </p:blipFill>
            <p:spPr>
              <a:xfrm>
                <a:off x="7184" y="178387"/>
                <a:ext cx="579160" cy="81644"/>
              </a:xfrm>
              <a:prstGeom prst="rect">
                <a:avLst/>
              </a:prstGeom>
            </p:spPr>
          </p:pic>
          <p:sp>
            <p:nvSpPr>
              <p:cNvPr id="35" name="Graphic 330">
                <a:extLst>
                  <a:ext uri="{FF2B5EF4-FFF2-40B4-BE49-F238E27FC236}">
                    <a16:creationId xmlns:a16="http://schemas.microsoft.com/office/drawing/2014/main" id="{149B7C37-426E-9A4F-67F8-90B8B6A46E7E}"/>
                  </a:ext>
                </a:extLst>
              </p:cNvPr>
              <p:cNvSpPr/>
              <p:nvPr/>
            </p:nvSpPr>
            <p:spPr>
              <a:xfrm>
                <a:off x="659564"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A2195B"/>
              </a:solidFill>
            </p:spPr>
            <p:txBody>
              <a:bodyPr wrap="square" lIns="0" tIns="0" rIns="0" bIns="0" rtlCol="0">
                <a:prstTxWarp prst="textNoShape">
                  <a:avLst/>
                </a:prstTxWarp>
                <a:noAutofit/>
              </a:bodyPr>
              <a:lstStyle/>
              <a:p>
                <a:endParaRPr lang="en-US" dirty="0"/>
              </a:p>
            </p:txBody>
          </p:sp>
          <p:pic>
            <p:nvPicPr>
              <p:cNvPr id="36" name="Image 331">
                <a:extLst>
                  <a:ext uri="{FF2B5EF4-FFF2-40B4-BE49-F238E27FC236}">
                    <a16:creationId xmlns:a16="http://schemas.microsoft.com/office/drawing/2014/main" id="{3FF84B6B-8E6D-E275-176D-AEF87BC1FD0D}"/>
                  </a:ext>
                </a:extLst>
              </p:cNvPr>
              <p:cNvPicPr/>
              <p:nvPr/>
            </p:nvPicPr>
            <p:blipFill>
              <a:blip r:embed="rId15" cstate="print"/>
              <a:stretch>
                <a:fillRect/>
              </a:stretch>
            </p:blipFill>
            <p:spPr>
              <a:xfrm>
                <a:off x="753190" y="67965"/>
                <a:ext cx="221670" cy="221962"/>
              </a:xfrm>
              <a:prstGeom prst="rect">
                <a:avLst/>
              </a:prstGeom>
            </p:spPr>
          </p:pic>
          <p:sp>
            <p:nvSpPr>
              <p:cNvPr id="37" name="Graphic 332">
                <a:extLst>
                  <a:ext uri="{FF2B5EF4-FFF2-40B4-BE49-F238E27FC236}">
                    <a16:creationId xmlns:a16="http://schemas.microsoft.com/office/drawing/2014/main" id="{1314664B-2BC5-58C6-9569-1FE520BCC0CC}"/>
                  </a:ext>
                </a:extLst>
              </p:cNvPr>
              <p:cNvSpPr/>
              <p:nvPr/>
            </p:nvSpPr>
            <p:spPr>
              <a:xfrm>
                <a:off x="1259997" y="148898"/>
                <a:ext cx="228600" cy="93345"/>
              </a:xfrm>
              <a:custGeom>
                <a:avLst/>
                <a:gdLst/>
                <a:ahLst/>
                <a:cxnLst/>
                <a:rect l="l" t="t" r="r" b="b"/>
                <a:pathLst>
                  <a:path w="228600" h="93345">
                    <a:moveTo>
                      <a:pt x="28244" y="1866"/>
                    </a:moveTo>
                    <a:lnTo>
                      <a:pt x="20129" y="1866"/>
                    </a:lnTo>
                    <a:lnTo>
                      <a:pt x="17741" y="4495"/>
                    </a:lnTo>
                    <a:lnTo>
                      <a:pt x="14478" y="7200"/>
                    </a:lnTo>
                    <a:lnTo>
                      <a:pt x="6184" y="12788"/>
                    </a:lnTo>
                    <a:lnTo>
                      <a:pt x="2755" y="14643"/>
                    </a:lnTo>
                    <a:lnTo>
                      <a:pt x="0" y="15557"/>
                    </a:lnTo>
                    <a:lnTo>
                      <a:pt x="0" y="23863"/>
                    </a:lnTo>
                    <a:lnTo>
                      <a:pt x="7962" y="20040"/>
                    </a:lnTo>
                    <a:lnTo>
                      <a:pt x="14617" y="15595"/>
                    </a:lnTo>
                    <a:lnTo>
                      <a:pt x="19989" y="10553"/>
                    </a:lnTo>
                    <a:lnTo>
                      <a:pt x="19989" y="90855"/>
                    </a:lnTo>
                    <a:lnTo>
                      <a:pt x="28244" y="90855"/>
                    </a:lnTo>
                    <a:lnTo>
                      <a:pt x="28244" y="1866"/>
                    </a:lnTo>
                    <a:close/>
                  </a:path>
                  <a:path w="228600" h="93345">
                    <a:moveTo>
                      <a:pt x="118732" y="83172"/>
                    </a:moveTo>
                    <a:lnTo>
                      <a:pt x="72555" y="83172"/>
                    </a:lnTo>
                    <a:lnTo>
                      <a:pt x="90855" y="65887"/>
                    </a:lnTo>
                    <a:lnTo>
                      <a:pt x="96939" y="59486"/>
                    </a:lnTo>
                    <a:lnTo>
                      <a:pt x="102577" y="52984"/>
                    </a:lnTo>
                    <a:lnTo>
                      <a:pt x="107746" y="46355"/>
                    </a:lnTo>
                    <a:lnTo>
                      <a:pt x="114312" y="37401"/>
                    </a:lnTo>
                    <a:lnTo>
                      <a:pt x="117614" y="29629"/>
                    </a:lnTo>
                    <a:lnTo>
                      <a:pt x="117614" y="15925"/>
                    </a:lnTo>
                    <a:lnTo>
                      <a:pt x="115074" y="10299"/>
                    </a:lnTo>
                    <a:lnTo>
                      <a:pt x="104952" y="2057"/>
                    </a:lnTo>
                    <a:lnTo>
                      <a:pt x="98679" y="0"/>
                    </a:lnTo>
                    <a:lnTo>
                      <a:pt x="82461" y="0"/>
                    </a:lnTo>
                    <a:lnTo>
                      <a:pt x="75653" y="2349"/>
                    </a:lnTo>
                    <a:lnTo>
                      <a:pt x="65874" y="11722"/>
                    </a:lnTo>
                    <a:lnTo>
                      <a:pt x="63423" y="17703"/>
                    </a:lnTo>
                    <a:lnTo>
                      <a:pt x="63423" y="24993"/>
                    </a:lnTo>
                    <a:lnTo>
                      <a:pt x="72377" y="24993"/>
                    </a:lnTo>
                    <a:lnTo>
                      <a:pt x="72377" y="20408"/>
                    </a:lnTo>
                    <a:lnTo>
                      <a:pt x="73914" y="16383"/>
                    </a:lnTo>
                    <a:lnTo>
                      <a:pt x="80124" y="9436"/>
                    </a:lnTo>
                    <a:lnTo>
                      <a:pt x="84670" y="7683"/>
                    </a:lnTo>
                    <a:lnTo>
                      <a:pt x="95973" y="7683"/>
                    </a:lnTo>
                    <a:lnTo>
                      <a:pt x="100279" y="9118"/>
                    </a:lnTo>
                    <a:lnTo>
                      <a:pt x="106984" y="14820"/>
                    </a:lnTo>
                    <a:lnTo>
                      <a:pt x="108673" y="18516"/>
                    </a:lnTo>
                    <a:lnTo>
                      <a:pt x="108673" y="23050"/>
                    </a:lnTo>
                    <a:lnTo>
                      <a:pt x="83337" y="62103"/>
                    </a:lnTo>
                    <a:lnTo>
                      <a:pt x="62623" y="81978"/>
                    </a:lnTo>
                    <a:lnTo>
                      <a:pt x="62623" y="90855"/>
                    </a:lnTo>
                    <a:lnTo>
                      <a:pt x="118732" y="90855"/>
                    </a:lnTo>
                    <a:lnTo>
                      <a:pt x="118732" y="83172"/>
                    </a:lnTo>
                    <a:close/>
                  </a:path>
                  <a:path w="228600" h="93345">
                    <a:moveTo>
                      <a:pt x="150215" y="79794"/>
                    </a:moveTo>
                    <a:lnTo>
                      <a:pt x="139979" y="79794"/>
                    </a:lnTo>
                    <a:lnTo>
                      <a:pt x="139979" y="90855"/>
                    </a:lnTo>
                    <a:lnTo>
                      <a:pt x="150215" y="90855"/>
                    </a:lnTo>
                    <a:lnTo>
                      <a:pt x="150215" y="79794"/>
                    </a:lnTo>
                    <a:close/>
                  </a:path>
                  <a:path w="228600" h="93345">
                    <a:moveTo>
                      <a:pt x="228257" y="74637"/>
                    </a:moveTo>
                    <a:lnTo>
                      <a:pt x="228206" y="60845"/>
                    </a:lnTo>
                    <a:lnTo>
                      <a:pt x="226606" y="56362"/>
                    </a:lnTo>
                    <a:lnTo>
                      <a:pt x="223266" y="52425"/>
                    </a:lnTo>
                    <a:lnTo>
                      <a:pt x="219976" y="48463"/>
                    </a:lnTo>
                    <a:lnTo>
                      <a:pt x="219494" y="48183"/>
                    </a:lnTo>
                    <a:lnTo>
                      <a:pt x="219329" y="48094"/>
                    </a:lnTo>
                    <a:lnTo>
                      <a:pt x="219329" y="72110"/>
                    </a:lnTo>
                    <a:lnTo>
                      <a:pt x="217500" y="76504"/>
                    </a:lnTo>
                    <a:lnTo>
                      <a:pt x="213829" y="79921"/>
                    </a:lnTo>
                    <a:lnTo>
                      <a:pt x="210210" y="83337"/>
                    </a:lnTo>
                    <a:lnTo>
                      <a:pt x="205028" y="85039"/>
                    </a:lnTo>
                    <a:lnTo>
                      <a:pt x="191414" y="85039"/>
                    </a:lnTo>
                    <a:lnTo>
                      <a:pt x="186169" y="83337"/>
                    </a:lnTo>
                    <a:lnTo>
                      <a:pt x="182587" y="79921"/>
                    </a:lnTo>
                    <a:lnTo>
                      <a:pt x="179044" y="76504"/>
                    </a:lnTo>
                    <a:lnTo>
                      <a:pt x="177304" y="72110"/>
                    </a:lnTo>
                    <a:lnTo>
                      <a:pt x="177431" y="60845"/>
                    </a:lnTo>
                    <a:lnTo>
                      <a:pt x="179108" y="56781"/>
                    </a:lnTo>
                    <a:lnTo>
                      <a:pt x="186448" y="49911"/>
                    </a:lnTo>
                    <a:lnTo>
                      <a:pt x="191731" y="48183"/>
                    </a:lnTo>
                    <a:lnTo>
                      <a:pt x="204812" y="48183"/>
                    </a:lnTo>
                    <a:lnTo>
                      <a:pt x="209778" y="49822"/>
                    </a:lnTo>
                    <a:lnTo>
                      <a:pt x="213575" y="53111"/>
                    </a:lnTo>
                    <a:lnTo>
                      <a:pt x="217424" y="56375"/>
                    </a:lnTo>
                    <a:lnTo>
                      <a:pt x="219316" y="60845"/>
                    </a:lnTo>
                    <a:lnTo>
                      <a:pt x="219329" y="72110"/>
                    </a:lnTo>
                    <a:lnTo>
                      <a:pt x="219329" y="48094"/>
                    </a:lnTo>
                    <a:lnTo>
                      <a:pt x="215290" y="45796"/>
                    </a:lnTo>
                    <a:lnTo>
                      <a:pt x="209194" y="44424"/>
                    </a:lnTo>
                    <a:lnTo>
                      <a:pt x="214922" y="43014"/>
                    </a:lnTo>
                    <a:lnTo>
                      <a:pt x="219341" y="40487"/>
                    </a:lnTo>
                    <a:lnTo>
                      <a:pt x="225679" y="33235"/>
                    </a:lnTo>
                    <a:lnTo>
                      <a:pt x="227215" y="29057"/>
                    </a:lnTo>
                    <a:lnTo>
                      <a:pt x="227215" y="16637"/>
                    </a:lnTo>
                    <a:lnTo>
                      <a:pt x="224497" y="10934"/>
                    </a:lnTo>
                    <a:lnTo>
                      <a:pt x="219583" y="7061"/>
                    </a:lnTo>
                    <a:lnTo>
                      <a:pt x="218884" y="6515"/>
                    </a:lnTo>
                    <a:lnTo>
                      <a:pt x="218884" y="18707"/>
                    </a:lnTo>
                    <a:lnTo>
                      <a:pt x="218821" y="29057"/>
                    </a:lnTo>
                    <a:lnTo>
                      <a:pt x="217081" y="32994"/>
                    </a:lnTo>
                    <a:lnTo>
                      <a:pt x="213448" y="35991"/>
                    </a:lnTo>
                    <a:lnTo>
                      <a:pt x="209867" y="38989"/>
                    </a:lnTo>
                    <a:lnTo>
                      <a:pt x="204812" y="40487"/>
                    </a:lnTo>
                    <a:lnTo>
                      <a:pt x="191604" y="40487"/>
                    </a:lnTo>
                    <a:lnTo>
                      <a:pt x="177584" y="19177"/>
                    </a:lnTo>
                    <a:lnTo>
                      <a:pt x="179400" y="15176"/>
                    </a:lnTo>
                    <a:lnTo>
                      <a:pt x="184264" y="10833"/>
                    </a:lnTo>
                    <a:lnTo>
                      <a:pt x="186690" y="8686"/>
                    </a:lnTo>
                    <a:lnTo>
                      <a:pt x="191808" y="7061"/>
                    </a:lnTo>
                    <a:lnTo>
                      <a:pt x="204685" y="7061"/>
                    </a:lnTo>
                    <a:lnTo>
                      <a:pt x="209664" y="8585"/>
                    </a:lnTo>
                    <a:lnTo>
                      <a:pt x="217043" y="14655"/>
                    </a:lnTo>
                    <a:lnTo>
                      <a:pt x="218884" y="18707"/>
                    </a:lnTo>
                    <a:lnTo>
                      <a:pt x="218884" y="6515"/>
                    </a:lnTo>
                    <a:lnTo>
                      <a:pt x="213423" y="2184"/>
                    </a:lnTo>
                    <a:lnTo>
                      <a:pt x="206540" y="0"/>
                    </a:lnTo>
                    <a:lnTo>
                      <a:pt x="189877" y="0"/>
                    </a:lnTo>
                    <a:lnTo>
                      <a:pt x="182918" y="2159"/>
                    </a:lnTo>
                    <a:lnTo>
                      <a:pt x="172046" y="10833"/>
                    </a:lnTo>
                    <a:lnTo>
                      <a:pt x="169341" y="16637"/>
                    </a:lnTo>
                    <a:lnTo>
                      <a:pt x="169341" y="29057"/>
                    </a:lnTo>
                    <a:lnTo>
                      <a:pt x="171005" y="33578"/>
                    </a:lnTo>
                    <a:lnTo>
                      <a:pt x="177673" y="41402"/>
                    </a:lnTo>
                    <a:lnTo>
                      <a:pt x="182156" y="43713"/>
                    </a:lnTo>
                    <a:lnTo>
                      <a:pt x="187769" y="44424"/>
                    </a:lnTo>
                    <a:lnTo>
                      <a:pt x="181940" y="45593"/>
                    </a:lnTo>
                    <a:lnTo>
                      <a:pt x="177228" y="48183"/>
                    </a:lnTo>
                    <a:lnTo>
                      <a:pt x="170103" y="56134"/>
                    </a:lnTo>
                    <a:lnTo>
                      <a:pt x="168338" y="60845"/>
                    </a:lnTo>
                    <a:lnTo>
                      <a:pt x="168402" y="74637"/>
                    </a:lnTo>
                    <a:lnTo>
                      <a:pt x="171145" y="80962"/>
                    </a:lnTo>
                    <a:lnTo>
                      <a:pt x="182435" y="90373"/>
                    </a:lnTo>
                    <a:lnTo>
                      <a:pt x="189547" y="92722"/>
                    </a:lnTo>
                    <a:lnTo>
                      <a:pt x="206794" y="92722"/>
                    </a:lnTo>
                    <a:lnTo>
                      <a:pt x="213995" y="90411"/>
                    </a:lnTo>
                    <a:lnTo>
                      <a:pt x="220637" y="85039"/>
                    </a:lnTo>
                    <a:lnTo>
                      <a:pt x="225412" y="81127"/>
                    </a:lnTo>
                    <a:lnTo>
                      <a:pt x="228257" y="74637"/>
                    </a:lnTo>
                    <a:close/>
                  </a:path>
                </a:pathLst>
              </a:custGeom>
              <a:solidFill>
                <a:srgbClr val="1D1D1B"/>
              </a:solidFill>
            </p:spPr>
            <p:txBody>
              <a:bodyPr wrap="square" lIns="0" tIns="0" rIns="0" bIns="0" rtlCol="0">
                <a:prstTxWarp prst="textNoShape">
                  <a:avLst/>
                </a:prstTxWarp>
                <a:noAutofit/>
              </a:bodyPr>
              <a:lstStyle/>
              <a:p>
                <a:endParaRPr lang="en-US" dirty="0"/>
              </a:p>
            </p:txBody>
          </p:sp>
          <p:sp>
            <p:nvSpPr>
              <p:cNvPr id="38" name="Graphic 333">
                <a:extLst>
                  <a:ext uri="{FF2B5EF4-FFF2-40B4-BE49-F238E27FC236}">
                    <a16:creationId xmlns:a16="http://schemas.microsoft.com/office/drawing/2014/main" id="{B2DA2542-BD57-8DA6-1317-CA7956EC49BF}"/>
                  </a:ext>
                </a:extLst>
              </p:cNvPr>
              <p:cNvSpPr/>
              <p:nvPr/>
            </p:nvSpPr>
            <p:spPr>
              <a:xfrm>
                <a:off x="0" y="134415"/>
                <a:ext cx="691515" cy="1270"/>
              </a:xfrm>
              <a:custGeom>
                <a:avLst/>
                <a:gdLst/>
                <a:ahLst/>
                <a:cxnLst/>
                <a:rect l="l" t="t" r="r" b="b"/>
                <a:pathLst>
                  <a:path w="691515">
                    <a:moveTo>
                      <a:pt x="691502" y="0"/>
                    </a:moveTo>
                    <a:lnTo>
                      <a:pt x="0" y="0"/>
                    </a:lnTo>
                  </a:path>
                </a:pathLst>
              </a:custGeom>
              <a:ln w="6350">
                <a:solidFill>
                  <a:srgbClr val="A2195B"/>
                </a:solidFill>
                <a:prstDash val="solid"/>
              </a:ln>
            </p:spPr>
            <p:txBody>
              <a:bodyPr wrap="square" lIns="0" tIns="0" rIns="0" bIns="0" rtlCol="0">
                <a:prstTxWarp prst="textNoShape">
                  <a:avLst/>
                </a:prstTxWarp>
                <a:noAutofit/>
              </a:bodyPr>
              <a:lstStyle/>
              <a:p>
                <a:endParaRPr lang="en-US" dirty="0"/>
              </a:p>
            </p:txBody>
          </p:sp>
          <p:sp>
            <p:nvSpPr>
              <p:cNvPr id="39" name="Graphic 334">
                <a:extLst>
                  <a:ext uri="{FF2B5EF4-FFF2-40B4-BE49-F238E27FC236}">
                    <a16:creationId xmlns:a16="http://schemas.microsoft.com/office/drawing/2014/main" id="{2232F5F7-87D6-72C5-037B-05239AC30A29}"/>
                  </a:ext>
                </a:extLst>
              </p:cNvPr>
              <p:cNvSpPr/>
              <p:nvPr/>
            </p:nvSpPr>
            <p:spPr>
              <a:xfrm>
                <a:off x="0" y="303077"/>
                <a:ext cx="691515" cy="1270"/>
              </a:xfrm>
              <a:custGeom>
                <a:avLst/>
                <a:gdLst/>
                <a:ahLst/>
                <a:cxnLst/>
                <a:rect l="l" t="t" r="r" b="b"/>
                <a:pathLst>
                  <a:path w="691515">
                    <a:moveTo>
                      <a:pt x="691502" y="0"/>
                    </a:moveTo>
                    <a:lnTo>
                      <a:pt x="0" y="0"/>
                    </a:lnTo>
                  </a:path>
                </a:pathLst>
              </a:custGeom>
              <a:ln w="6350">
                <a:solidFill>
                  <a:srgbClr val="A2195B"/>
                </a:solidFill>
                <a:prstDash val="solid"/>
              </a:ln>
            </p:spPr>
            <p:txBody>
              <a:bodyPr wrap="square" lIns="0" tIns="0" rIns="0" bIns="0" rtlCol="0">
                <a:prstTxWarp prst="textNoShape">
                  <a:avLst/>
                </a:prstTxWarp>
                <a:noAutofit/>
              </a:bodyPr>
              <a:lstStyle/>
              <a:p>
                <a:endParaRPr lang="en-US" dirty="0"/>
              </a:p>
            </p:txBody>
          </p:sp>
        </p:grpSp>
        <p:grpSp>
          <p:nvGrpSpPr>
            <p:cNvPr id="11" name="Group 10">
              <a:extLst>
                <a:ext uri="{FF2B5EF4-FFF2-40B4-BE49-F238E27FC236}">
                  <a16:creationId xmlns:a16="http://schemas.microsoft.com/office/drawing/2014/main" id="{29518A48-85EC-F333-1BE6-C188871B1FB7}"/>
                </a:ext>
              </a:extLst>
            </p:cNvPr>
            <p:cNvGrpSpPr>
              <a:grpSpLocks/>
            </p:cNvGrpSpPr>
            <p:nvPr/>
          </p:nvGrpSpPr>
          <p:grpSpPr>
            <a:xfrm>
              <a:off x="1491459" y="5272432"/>
              <a:ext cx="1117453" cy="403860"/>
              <a:chOff x="0" y="4"/>
              <a:chExt cx="1117453" cy="403860"/>
            </a:xfrm>
          </p:grpSpPr>
          <p:sp>
            <p:nvSpPr>
              <p:cNvPr id="28" name="Graphic 336">
                <a:extLst>
                  <a:ext uri="{FF2B5EF4-FFF2-40B4-BE49-F238E27FC236}">
                    <a16:creationId xmlns:a16="http://schemas.microsoft.com/office/drawing/2014/main" id="{D5E14490-8F62-C728-0840-5412BA8DE9E0}"/>
                  </a:ext>
                </a:extLst>
              </p:cNvPr>
              <p:cNvSpPr/>
              <p:nvPr/>
            </p:nvSpPr>
            <p:spPr>
              <a:xfrm>
                <a:off x="333901" y="4"/>
                <a:ext cx="551180" cy="403860"/>
              </a:xfrm>
              <a:custGeom>
                <a:avLst/>
                <a:gdLst/>
                <a:ahLst/>
                <a:cxnLst/>
                <a:rect l="l" t="t" r="r" b="b"/>
                <a:pathLst>
                  <a:path w="551180" h="403860">
                    <a:moveTo>
                      <a:pt x="550964" y="213652"/>
                    </a:moveTo>
                    <a:lnTo>
                      <a:pt x="402348" y="213652"/>
                    </a:lnTo>
                    <a:lnTo>
                      <a:pt x="403707" y="201853"/>
                    </a:lnTo>
                    <a:lnTo>
                      <a:pt x="398386" y="155575"/>
                    </a:lnTo>
                    <a:lnTo>
                      <a:pt x="383197" y="113080"/>
                    </a:lnTo>
                    <a:lnTo>
                      <a:pt x="359371" y="75603"/>
                    </a:lnTo>
                    <a:lnTo>
                      <a:pt x="328104" y="44348"/>
                    </a:lnTo>
                    <a:lnTo>
                      <a:pt x="290626" y="20523"/>
                    </a:lnTo>
                    <a:lnTo>
                      <a:pt x="248145" y="5334"/>
                    </a:lnTo>
                    <a:lnTo>
                      <a:pt x="201853" y="0"/>
                    </a:lnTo>
                    <a:lnTo>
                      <a:pt x="155575" y="5334"/>
                    </a:lnTo>
                    <a:lnTo>
                      <a:pt x="113093" y="20523"/>
                    </a:lnTo>
                    <a:lnTo>
                      <a:pt x="75603" y="44348"/>
                    </a:lnTo>
                    <a:lnTo>
                      <a:pt x="44348" y="75603"/>
                    </a:lnTo>
                    <a:lnTo>
                      <a:pt x="20523" y="113080"/>
                    </a:lnTo>
                    <a:lnTo>
                      <a:pt x="5334" y="155575"/>
                    </a:lnTo>
                    <a:lnTo>
                      <a:pt x="0" y="201853"/>
                    </a:lnTo>
                    <a:lnTo>
                      <a:pt x="5334" y="248132"/>
                    </a:lnTo>
                    <a:lnTo>
                      <a:pt x="20523" y="290626"/>
                    </a:lnTo>
                    <a:lnTo>
                      <a:pt x="44348" y="328104"/>
                    </a:lnTo>
                    <a:lnTo>
                      <a:pt x="75603" y="359359"/>
                    </a:lnTo>
                    <a:lnTo>
                      <a:pt x="113093" y="383197"/>
                    </a:lnTo>
                    <a:lnTo>
                      <a:pt x="155575" y="398373"/>
                    </a:lnTo>
                    <a:lnTo>
                      <a:pt x="201853" y="403707"/>
                    </a:lnTo>
                    <a:lnTo>
                      <a:pt x="248145" y="398373"/>
                    </a:lnTo>
                    <a:lnTo>
                      <a:pt x="290626" y="383197"/>
                    </a:lnTo>
                    <a:lnTo>
                      <a:pt x="328104" y="359359"/>
                    </a:lnTo>
                    <a:lnTo>
                      <a:pt x="359371" y="328104"/>
                    </a:lnTo>
                    <a:lnTo>
                      <a:pt x="383197" y="290626"/>
                    </a:lnTo>
                    <a:lnTo>
                      <a:pt x="398386" y="248132"/>
                    </a:lnTo>
                    <a:lnTo>
                      <a:pt x="400405" y="230555"/>
                    </a:lnTo>
                    <a:lnTo>
                      <a:pt x="550964" y="230555"/>
                    </a:lnTo>
                    <a:lnTo>
                      <a:pt x="550964" y="213652"/>
                    </a:lnTo>
                    <a:close/>
                  </a:path>
                </a:pathLst>
              </a:custGeom>
              <a:solidFill>
                <a:srgbClr val="3AAA35"/>
              </a:solidFill>
            </p:spPr>
            <p:txBody>
              <a:bodyPr wrap="square" lIns="0" tIns="0" rIns="0" bIns="0" rtlCol="0">
                <a:prstTxWarp prst="textNoShape">
                  <a:avLst/>
                </a:prstTxWarp>
                <a:noAutofit/>
              </a:bodyPr>
              <a:lstStyle/>
              <a:p>
                <a:endParaRPr lang="en-US" dirty="0"/>
              </a:p>
            </p:txBody>
          </p:sp>
          <p:pic>
            <p:nvPicPr>
              <p:cNvPr id="29" name="Image 337">
                <a:extLst>
                  <a:ext uri="{FF2B5EF4-FFF2-40B4-BE49-F238E27FC236}">
                    <a16:creationId xmlns:a16="http://schemas.microsoft.com/office/drawing/2014/main" id="{F703CE26-5AFF-FBE2-6053-F85A6ADA4282}"/>
                  </a:ext>
                </a:extLst>
              </p:cNvPr>
              <p:cNvPicPr/>
              <p:nvPr/>
            </p:nvPicPr>
            <p:blipFill>
              <a:blip r:embed="rId16" cstate="print"/>
              <a:stretch>
                <a:fillRect/>
              </a:stretch>
            </p:blipFill>
            <p:spPr>
              <a:xfrm>
                <a:off x="418933" y="87899"/>
                <a:ext cx="231140" cy="209550"/>
              </a:xfrm>
              <a:prstGeom prst="rect">
                <a:avLst/>
              </a:prstGeom>
            </p:spPr>
          </p:pic>
          <p:sp>
            <p:nvSpPr>
              <p:cNvPr id="30" name="Graphic 338">
                <a:extLst>
                  <a:ext uri="{FF2B5EF4-FFF2-40B4-BE49-F238E27FC236}">
                    <a16:creationId xmlns:a16="http://schemas.microsoft.com/office/drawing/2014/main" id="{021ECA14-1394-DA8D-A96B-9BB072D1F4E1}"/>
                  </a:ext>
                </a:extLst>
              </p:cNvPr>
              <p:cNvSpPr/>
              <p:nvPr/>
            </p:nvSpPr>
            <p:spPr>
              <a:xfrm>
                <a:off x="911078" y="133113"/>
                <a:ext cx="206375" cy="89535"/>
              </a:xfrm>
              <a:custGeom>
                <a:avLst/>
                <a:gdLst/>
                <a:ahLst/>
                <a:cxnLst/>
                <a:rect l="l" t="t" r="r" b="b"/>
                <a:pathLst>
                  <a:path w="206375" h="89535">
                    <a:moveTo>
                      <a:pt x="28244" y="0"/>
                    </a:moveTo>
                    <a:lnTo>
                      <a:pt x="20129" y="0"/>
                    </a:lnTo>
                    <a:lnTo>
                      <a:pt x="17741" y="2628"/>
                    </a:lnTo>
                    <a:lnTo>
                      <a:pt x="14478" y="5334"/>
                    </a:lnTo>
                    <a:lnTo>
                      <a:pt x="6184" y="10922"/>
                    </a:lnTo>
                    <a:lnTo>
                      <a:pt x="2755" y="12776"/>
                    </a:lnTo>
                    <a:lnTo>
                      <a:pt x="0" y="13690"/>
                    </a:lnTo>
                    <a:lnTo>
                      <a:pt x="0" y="21996"/>
                    </a:lnTo>
                    <a:lnTo>
                      <a:pt x="7962" y="18173"/>
                    </a:lnTo>
                    <a:lnTo>
                      <a:pt x="14617" y="13728"/>
                    </a:lnTo>
                    <a:lnTo>
                      <a:pt x="19989" y="8699"/>
                    </a:lnTo>
                    <a:lnTo>
                      <a:pt x="19989" y="88988"/>
                    </a:lnTo>
                    <a:lnTo>
                      <a:pt x="28244" y="88988"/>
                    </a:lnTo>
                    <a:lnTo>
                      <a:pt x="28244" y="0"/>
                    </a:lnTo>
                    <a:close/>
                  </a:path>
                  <a:path w="206375" h="89535">
                    <a:moveTo>
                      <a:pt x="99428" y="0"/>
                    </a:moveTo>
                    <a:lnTo>
                      <a:pt x="91313" y="0"/>
                    </a:lnTo>
                    <a:lnTo>
                      <a:pt x="88925" y="2628"/>
                    </a:lnTo>
                    <a:lnTo>
                      <a:pt x="85661" y="5334"/>
                    </a:lnTo>
                    <a:lnTo>
                      <a:pt x="77368" y="10922"/>
                    </a:lnTo>
                    <a:lnTo>
                      <a:pt x="73939" y="12776"/>
                    </a:lnTo>
                    <a:lnTo>
                      <a:pt x="71183" y="13690"/>
                    </a:lnTo>
                    <a:lnTo>
                      <a:pt x="71183" y="21996"/>
                    </a:lnTo>
                    <a:lnTo>
                      <a:pt x="79146" y="18173"/>
                    </a:lnTo>
                    <a:lnTo>
                      <a:pt x="85801" y="13728"/>
                    </a:lnTo>
                    <a:lnTo>
                      <a:pt x="91173" y="8699"/>
                    </a:lnTo>
                    <a:lnTo>
                      <a:pt x="91173" y="88988"/>
                    </a:lnTo>
                    <a:lnTo>
                      <a:pt x="99428" y="88988"/>
                    </a:lnTo>
                    <a:lnTo>
                      <a:pt x="99428" y="0"/>
                    </a:lnTo>
                    <a:close/>
                  </a:path>
                  <a:path w="206375" h="89535">
                    <a:moveTo>
                      <a:pt x="150202" y="77939"/>
                    </a:moveTo>
                    <a:lnTo>
                      <a:pt x="139966" y="77939"/>
                    </a:lnTo>
                    <a:lnTo>
                      <a:pt x="139966" y="89001"/>
                    </a:lnTo>
                    <a:lnTo>
                      <a:pt x="150202" y="89001"/>
                    </a:lnTo>
                    <a:lnTo>
                      <a:pt x="150202" y="77939"/>
                    </a:lnTo>
                    <a:close/>
                  </a:path>
                  <a:path w="206375" h="89535">
                    <a:moveTo>
                      <a:pt x="206146" y="0"/>
                    </a:moveTo>
                    <a:lnTo>
                      <a:pt x="198031" y="0"/>
                    </a:lnTo>
                    <a:lnTo>
                      <a:pt x="195643" y="2628"/>
                    </a:lnTo>
                    <a:lnTo>
                      <a:pt x="192379" y="5334"/>
                    </a:lnTo>
                    <a:lnTo>
                      <a:pt x="184086" y="10922"/>
                    </a:lnTo>
                    <a:lnTo>
                      <a:pt x="180657" y="12776"/>
                    </a:lnTo>
                    <a:lnTo>
                      <a:pt x="177901" y="13690"/>
                    </a:lnTo>
                    <a:lnTo>
                      <a:pt x="177901" y="21996"/>
                    </a:lnTo>
                    <a:lnTo>
                      <a:pt x="185864" y="18173"/>
                    </a:lnTo>
                    <a:lnTo>
                      <a:pt x="192519" y="13728"/>
                    </a:lnTo>
                    <a:lnTo>
                      <a:pt x="197891" y="8699"/>
                    </a:lnTo>
                    <a:lnTo>
                      <a:pt x="197891" y="88988"/>
                    </a:lnTo>
                    <a:lnTo>
                      <a:pt x="206146" y="88988"/>
                    </a:lnTo>
                    <a:lnTo>
                      <a:pt x="206146" y="0"/>
                    </a:lnTo>
                    <a:close/>
                  </a:path>
                </a:pathLst>
              </a:custGeom>
              <a:solidFill>
                <a:srgbClr val="1D1D1B"/>
              </a:solidFill>
            </p:spPr>
            <p:txBody>
              <a:bodyPr wrap="square" lIns="0" tIns="0" rIns="0" bIns="0" rtlCol="0">
                <a:prstTxWarp prst="textNoShape">
                  <a:avLst/>
                </a:prstTxWarp>
                <a:noAutofit/>
              </a:bodyPr>
              <a:lstStyle/>
              <a:p>
                <a:endParaRPr lang="en-US" dirty="0"/>
              </a:p>
            </p:txBody>
          </p:sp>
          <p:sp>
            <p:nvSpPr>
              <p:cNvPr id="31" name="Graphic 339">
                <a:extLst>
                  <a:ext uri="{FF2B5EF4-FFF2-40B4-BE49-F238E27FC236}">
                    <a16:creationId xmlns:a16="http://schemas.microsoft.com/office/drawing/2014/main" id="{BD99BBFB-0442-266E-3D22-591D5184F21C}"/>
                  </a:ext>
                </a:extLst>
              </p:cNvPr>
              <p:cNvSpPr/>
              <p:nvPr/>
            </p:nvSpPr>
            <p:spPr>
              <a:xfrm>
                <a:off x="0" y="129325"/>
                <a:ext cx="366395" cy="1270"/>
              </a:xfrm>
              <a:custGeom>
                <a:avLst/>
                <a:gdLst/>
                <a:ahLst/>
                <a:cxnLst/>
                <a:rect l="l" t="t" r="r" b="b"/>
                <a:pathLst>
                  <a:path w="366395">
                    <a:moveTo>
                      <a:pt x="365848" y="0"/>
                    </a:moveTo>
                    <a:lnTo>
                      <a:pt x="0" y="0"/>
                    </a:lnTo>
                  </a:path>
                </a:pathLst>
              </a:custGeom>
              <a:ln w="6350">
                <a:solidFill>
                  <a:srgbClr val="3AAA35"/>
                </a:solidFill>
                <a:prstDash val="solid"/>
              </a:ln>
            </p:spPr>
            <p:txBody>
              <a:bodyPr wrap="square" lIns="0" tIns="0" rIns="0" bIns="0" rtlCol="0">
                <a:prstTxWarp prst="textNoShape">
                  <a:avLst/>
                </a:prstTxWarp>
                <a:noAutofit/>
              </a:bodyPr>
              <a:lstStyle/>
              <a:p>
                <a:endParaRPr lang="en-US" dirty="0"/>
              </a:p>
            </p:txBody>
          </p:sp>
          <p:sp>
            <p:nvSpPr>
              <p:cNvPr id="32" name="Graphic 340">
                <a:extLst>
                  <a:ext uri="{FF2B5EF4-FFF2-40B4-BE49-F238E27FC236}">
                    <a16:creationId xmlns:a16="http://schemas.microsoft.com/office/drawing/2014/main" id="{62E8E4A7-C701-E8CF-5EDB-589AC790CDC6}"/>
                  </a:ext>
                </a:extLst>
              </p:cNvPr>
              <p:cNvSpPr/>
              <p:nvPr/>
            </p:nvSpPr>
            <p:spPr>
              <a:xfrm>
                <a:off x="0" y="297986"/>
                <a:ext cx="366395" cy="1270"/>
              </a:xfrm>
              <a:custGeom>
                <a:avLst/>
                <a:gdLst/>
                <a:ahLst/>
                <a:cxnLst/>
                <a:rect l="l" t="t" r="r" b="b"/>
                <a:pathLst>
                  <a:path w="366395">
                    <a:moveTo>
                      <a:pt x="365848" y="0"/>
                    </a:moveTo>
                    <a:lnTo>
                      <a:pt x="0" y="0"/>
                    </a:lnTo>
                  </a:path>
                </a:pathLst>
              </a:custGeom>
              <a:ln w="6350">
                <a:solidFill>
                  <a:srgbClr val="3AAA35"/>
                </a:solidFill>
                <a:prstDash val="solid"/>
              </a:ln>
            </p:spPr>
            <p:txBody>
              <a:bodyPr wrap="square" lIns="0" tIns="0" rIns="0" bIns="0" rtlCol="0">
                <a:prstTxWarp prst="textNoShape">
                  <a:avLst/>
                </a:prstTxWarp>
                <a:noAutofit/>
              </a:bodyPr>
              <a:lstStyle/>
              <a:p>
                <a:endParaRPr lang="en-US" dirty="0"/>
              </a:p>
            </p:txBody>
          </p:sp>
        </p:grpSp>
        <p:grpSp>
          <p:nvGrpSpPr>
            <p:cNvPr id="12" name="Group 11">
              <a:extLst>
                <a:ext uri="{FF2B5EF4-FFF2-40B4-BE49-F238E27FC236}">
                  <a16:creationId xmlns:a16="http://schemas.microsoft.com/office/drawing/2014/main" id="{AF04530F-8728-7C86-EFBC-B2E72D20EA28}"/>
                </a:ext>
              </a:extLst>
            </p:cNvPr>
            <p:cNvGrpSpPr>
              <a:grpSpLocks/>
            </p:cNvGrpSpPr>
            <p:nvPr/>
          </p:nvGrpSpPr>
          <p:grpSpPr>
            <a:xfrm>
              <a:off x="1078709" y="5822973"/>
              <a:ext cx="1479250" cy="403860"/>
              <a:chOff x="0" y="0"/>
              <a:chExt cx="1479250" cy="403860"/>
            </a:xfrm>
          </p:grpSpPr>
          <p:sp>
            <p:nvSpPr>
              <p:cNvPr id="21" name="Graphic 342">
                <a:extLst>
                  <a:ext uri="{FF2B5EF4-FFF2-40B4-BE49-F238E27FC236}">
                    <a16:creationId xmlns:a16="http://schemas.microsoft.com/office/drawing/2014/main" id="{143B5461-53DE-BEF6-FED0-76F0773C7380}"/>
                  </a:ext>
                </a:extLst>
              </p:cNvPr>
              <p:cNvSpPr/>
              <p:nvPr/>
            </p:nvSpPr>
            <p:spPr>
              <a:xfrm>
                <a:off x="1117046" y="218536"/>
                <a:ext cx="158115" cy="17145"/>
              </a:xfrm>
              <a:custGeom>
                <a:avLst/>
                <a:gdLst/>
                <a:ahLst/>
                <a:cxnLst/>
                <a:rect l="l" t="t" r="r" b="b"/>
                <a:pathLst>
                  <a:path w="158115" h="17145">
                    <a:moveTo>
                      <a:pt x="157759" y="0"/>
                    </a:moveTo>
                    <a:lnTo>
                      <a:pt x="0" y="0"/>
                    </a:lnTo>
                    <a:lnTo>
                      <a:pt x="0" y="16903"/>
                    </a:lnTo>
                    <a:lnTo>
                      <a:pt x="157759" y="16903"/>
                    </a:lnTo>
                    <a:lnTo>
                      <a:pt x="157759" y="0"/>
                    </a:lnTo>
                    <a:close/>
                  </a:path>
                </a:pathLst>
              </a:custGeom>
              <a:solidFill>
                <a:srgbClr val="E71D72"/>
              </a:solidFill>
            </p:spPr>
            <p:txBody>
              <a:bodyPr wrap="square" lIns="0" tIns="0" rIns="0" bIns="0" rtlCol="0">
                <a:prstTxWarp prst="textNoShape">
                  <a:avLst/>
                </a:prstTxWarp>
                <a:noAutofit/>
              </a:bodyPr>
              <a:lstStyle/>
              <a:p>
                <a:endParaRPr lang="en-US" dirty="0"/>
              </a:p>
            </p:txBody>
          </p:sp>
          <p:pic>
            <p:nvPicPr>
              <p:cNvPr id="22" name="Image 343">
                <a:extLst>
                  <a:ext uri="{FF2B5EF4-FFF2-40B4-BE49-F238E27FC236}">
                    <a16:creationId xmlns:a16="http://schemas.microsoft.com/office/drawing/2014/main" id="{E24A98EB-CAB9-4288-EDA7-3A1CBBC008EE}"/>
                  </a:ext>
                </a:extLst>
              </p:cNvPr>
              <p:cNvPicPr/>
              <p:nvPr/>
            </p:nvPicPr>
            <p:blipFill>
              <a:blip r:embed="rId17" cstate="print"/>
              <a:stretch>
                <a:fillRect/>
              </a:stretch>
            </p:blipFill>
            <p:spPr>
              <a:xfrm>
                <a:off x="6840" y="172967"/>
                <a:ext cx="667802" cy="82608"/>
              </a:xfrm>
              <a:prstGeom prst="rect">
                <a:avLst/>
              </a:prstGeom>
            </p:spPr>
          </p:pic>
          <p:sp>
            <p:nvSpPr>
              <p:cNvPr id="23" name="Graphic 344">
                <a:extLst>
                  <a:ext uri="{FF2B5EF4-FFF2-40B4-BE49-F238E27FC236}">
                    <a16:creationId xmlns:a16="http://schemas.microsoft.com/office/drawing/2014/main" id="{235AF709-A717-8CA5-61F8-4490AB88E053}"/>
                  </a:ext>
                </a:extLst>
              </p:cNvPr>
              <p:cNvSpPr/>
              <p:nvPr/>
            </p:nvSpPr>
            <p:spPr>
              <a:xfrm>
                <a:off x="746864" y="0"/>
                <a:ext cx="403860" cy="403860"/>
              </a:xfrm>
              <a:custGeom>
                <a:avLst/>
                <a:gdLst/>
                <a:ahLst/>
                <a:cxnLst/>
                <a:rect l="l" t="t" r="r" b="b"/>
                <a:pathLst>
                  <a:path w="403860" h="403860">
                    <a:moveTo>
                      <a:pt x="201853" y="0"/>
                    </a:moveTo>
                    <a:lnTo>
                      <a:pt x="155570" y="5331"/>
                    </a:lnTo>
                    <a:lnTo>
                      <a:pt x="113083" y="20516"/>
                    </a:lnTo>
                    <a:lnTo>
                      <a:pt x="75604" y="44345"/>
                    </a:lnTo>
                    <a:lnTo>
                      <a:pt x="44345" y="75604"/>
                    </a:lnTo>
                    <a:lnTo>
                      <a:pt x="20516" y="113083"/>
                    </a:lnTo>
                    <a:lnTo>
                      <a:pt x="5331" y="155570"/>
                    </a:lnTo>
                    <a:lnTo>
                      <a:pt x="0" y="201853"/>
                    </a:lnTo>
                    <a:lnTo>
                      <a:pt x="5331" y="248136"/>
                    </a:lnTo>
                    <a:lnTo>
                      <a:pt x="20516" y="290623"/>
                    </a:lnTo>
                    <a:lnTo>
                      <a:pt x="44345" y="328102"/>
                    </a:lnTo>
                    <a:lnTo>
                      <a:pt x="75604" y="359362"/>
                    </a:lnTo>
                    <a:lnTo>
                      <a:pt x="113083" y="383190"/>
                    </a:lnTo>
                    <a:lnTo>
                      <a:pt x="155570" y="398376"/>
                    </a:lnTo>
                    <a:lnTo>
                      <a:pt x="201853" y="403707"/>
                    </a:lnTo>
                    <a:lnTo>
                      <a:pt x="248136" y="398376"/>
                    </a:lnTo>
                    <a:lnTo>
                      <a:pt x="290623" y="383190"/>
                    </a:lnTo>
                    <a:lnTo>
                      <a:pt x="328102" y="359362"/>
                    </a:lnTo>
                    <a:lnTo>
                      <a:pt x="359362" y="328102"/>
                    </a:lnTo>
                    <a:lnTo>
                      <a:pt x="383190" y="290623"/>
                    </a:lnTo>
                    <a:lnTo>
                      <a:pt x="398376" y="248136"/>
                    </a:lnTo>
                    <a:lnTo>
                      <a:pt x="403707" y="201853"/>
                    </a:lnTo>
                    <a:lnTo>
                      <a:pt x="398376" y="155570"/>
                    </a:lnTo>
                    <a:lnTo>
                      <a:pt x="383190" y="113083"/>
                    </a:lnTo>
                    <a:lnTo>
                      <a:pt x="359362" y="75604"/>
                    </a:lnTo>
                    <a:lnTo>
                      <a:pt x="328102" y="44345"/>
                    </a:lnTo>
                    <a:lnTo>
                      <a:pt x="290623" y="20516"/>
                    </a:lnTo>
                    <a:lnTo>
                      <a:pt x="248136" y="5331"/>
                    </a:lnTo>
                    <a:lnTo>
                      <a:pt x="201853" y="0"/>
                    </a:lnTo>
                    <a:close/>
                  </a:path>
                </a:pathLst>
              </a:custGeom>
              <a:solidFill>
                <a:srgbClr val="E71D72"/>
              </a:solidFill>
            </p:spPr>
            <p:txBody>
              <a:bodyPr wrap="square" lIns="0" tIns="0" rIns="0" bIns="0" rtlCol="0">
                <a:prstTxWarp prst="textNoShape">
                  <a:avLst/>
                </a:prstTxWarp>
                <a:noAutofit/>
              </a:bodyPr>
              <a:lstStyle/>
              <a:p>
                <a:endParaRPr lang="en-US" dirty="0"/>
              </a:p>
            </p:txBody>
          </p:sp>
          <p:pic>
            <p:nvPicPr>
              <p:cNvPr id="24" name="Image 345">
                <a:extLst>
                  <a:ext uri="{FF2B5EF4-FFF2-40B4-BE49-F238E27FC236}">
                    <a16:creationId xmlns:a16="http://schemas.microsoft.com/office/drawing/2014/main" id="{08DF983F-ADB8-0086-FB0B-56374622FCA0}"/>
                  </a:ext>
                </a:extLst>
              </p:cNvPr>
              <p:cNvPicPr/>
              <p:nvPr/>
            </p:nvPicPr>
            <p:blipFill>
              <a:blip r:embed="rId18" cstate="print"/>
              <a:stretch>
                <a:fillRect/>
              </a:stretch>
            </p:blipFill>
            <p:spPr>
              <a:xfrm>
                <a:off x="840329" y="79239"/>
                <a:ext cx="228420" cy="245408"/>
              </a:xfrm>
              <a:prstGeom prst="rect">
                <a:avLst/>
              </a:prstGeom>
            </p:spPr>
          </p:pic>
          <p:sp>
            <p:nvSpPr>
              <p:cNvPr id="25" name="Graphic 346">
                <a:extLst>
                  <a:ext uri="{FF2B5EF4-FFF2-40B4-BE49-F238E27FC236}">
                    <a16:creationId xmlns:a16="http://schemas.microsoft.com/office/drawing/2014/main" id="{D92E1D68-29DE-92A9-5AA4-184874EF03E9}"/>
                  </a:ext>
                </a:extLst>
              </p:cNvPr>
              <p:cNvSpPr/>
              <p:nvPr/>
            </p:nvSpPr>
            <p:spPr>
              <a:xfrm>
                <a:off x="1314785" y="158783"/>
                <a:ext cx="164465" cy="93345"/>
              </a:xfrm>
              <a:custGeom>
                <a:avLst/>
                <a:gdLst/>
                <a:ahLst/>
                <a:cxnLst/>
                <a:rect l="l" t="t" r="r" b="b"/>
                <a:pathLst>
                  <a:path w="164465" h="93345">
                    <a:moveTo>
                      <a:pt x="59842" y="42608"/>
                    </a:moveTo>
                    <a:lnTo>
                      <a:pt x="49301" y="7924"/>
                    </a:lnTo>
                    <a:lnTo>
                      <a:pt x="49301" y="22783"/>
                    </a:lnTo>
                    <a:lnTo>
                      <a:pt x="49301" y="34442"/>
                    </a:lnTo>
                    <a:lnTo>
                      <a:pt x="47371" y="39471"/>
                    </a:lnTo>
                    <a:lnTo>
                      <a:pt x="39624" y="47586"/>
                    </a:lnTo>
                    <a:lnTo>
                      <a:pt x="34442" y="49606"/>
                    </a:lnTo>
                    <a:lnTo>
                      <a:pt x="22275" y="49606"/>
                    </a:lnTo>
                    <a:lnTo>
                      <a:pt x="17678" y="47739"/>
                    </a:lnTo>
                    <a:lnTo>
                      <a:pt x="10680" y="40233"/>
                    </a:lnTo>
                    <a:lnTo>
                      <a:pt x="8940" y="35445"/>
                    </a:lnTo>
                    <a:lnTo>
                      <a:pt x="8940" y="23279"/>
                    </a:lnTo>
                    <a:lnTo>
                      <a:pt x="10579" y="18059"/>
                    </a:lnTo>
                    <a:lnTo>
                      <a:pt x="17157" y="9766"/>
                    </a:lnTo>
                    <a:lnTo>
                      <a:pt x="22237" y="7683"/>
                    </a:lnTo>
                    <a:lnTo>
                      <a:pt x="35280" y="7683"/>
                    </a:lnTo>
                    <a:lnTo>
                      <a:pt x="40182" y="9715"/>
                    </a:lnTo>
                    <a:lnTo>
                      <a:pt x="43802" y="13804"/>
                    </a:lnTo>
                    <a:lnTo>
                      <a:pt x="47472" y="17894"/>
                    </a:lnTo>
                    <a:lnTo>
                      <a:pt x="49301" y="22783"/>
                    </a:lnTo>
                    <a:lnTo>
                      <a:pt x="49301" y="7924"/>
                    </a:lnTo>
                    <a:lnTo>
                      <a:pt x="27368" y="0"/>
                    </a:lnTo>
                    <a:lnTo>
                      <a:pt x="19367" y="0"/>
                    </a:lnTo>
                    <a:lnTo>
                      <a:pt x="12801" y="2743"/>
                    </a:lnTo>
                    <a:lnTo>
                      <a:pt x="2565" y="13703"/>
                    </a:lnTo>
                    <a:lnTo>
                      <a:pt x="0" y="20612"/>
                    </a:lnTo>
                    <a:lnTo>
                      <a:pt x="0" y="36741"/>
                    </a:lnTo>
                    <a:lnTo>
                      <a:pt x="2463" y="43307"/>
                    </a:lnTo>
                    <a:lnTo>
                      <a:pt x="8305" y="49657"/>
                    </a:lnTo>
                    <a:lnTo>
                      <a:pt x="12331" y="54000"/>
                    </a:lnTo>
                    <a:lnTo>
                      <a:pt x="19100" y="56667"/>
                    </a:lnTo>
                    <a:lnTo>
                      <a:pt x="34048" y="56667"/>
                    </a:lnTo>
                    <a:lnTo>
                      <a:pt x="39141" y="55270"/>
                    </a:lnTo>
                    <a:lnTo>
                      <a:pt x="46761" y="49657"/>
                    </a:lnTo>
                    <a:lnTo>
                      <a:pt x="49441" y="46355"/>
                    </a:lnTo>
                    <a:lnTo>
                      <a:pt x="50990" y="42608"/>
                    </a:lnTo>
                    <a:lnTo>
                      <a:pt x="50622" y="52768"/>
                    </a:lnTo>
                    <a:lnTo>
                      <a:pt x="49491" y="61518"/>
                    </a:lnTo>
                    <a:lnTo>
                      <a:pt x="47612" y="68834"/>
                    </a:lnTo>
                    <a:lnTo>
                      <a:pt x="44983" y="74726"/>
                    </a:lnTo>
                    <a:lnTo>
                      <a:pt x="40995" y="81610"/>
                    </a:lnTo>
                    <a:lnTo>
                      <a:pt x="34988" y="85039"/>
                    </a:lnTo>
                    <a:lnTo>
                      <a:pt x="21158" y="85039"/>
                    </a:lnTo>
                    <a:lnTo>
                      <a:pt x="9182" y="68732"/>
                    </a:lnTo>
                    <a:lnTo>
                      <a:pt x="254" y="68732"/>
                    </a:lnTo>
                    <a:lnTo>
                      <a:pt x="749" y="75819"/>
                    </a:lnTo>
                    <a:lnTo>
                      <a:pt x="3251" y="81584"/>
                    </a:lnTo>
                    <a:lnTo>
                      <a:pt x="12242" y="90500"/>
                    </a:lnTo>
                    <a:lnTo>
                      <a:pt x="18376" y="92722"/>
                    </a:lnTo>
                    <a:lnTo>
                      <a:pt x="26123" y="92722"/>
                    </a:lnTo>
                    <a:lnTo>
                      <a:pt x="34366" y="91935"/>
                    </a:lnTo>
                    <a:lnTo>
                      <a:pt x="41402" y="89585"/>
                    </a:lnTo>
                    <a:lnTo>
                      <a:pt x="47231" y="85661"/>
                    </a:lnTo>
                    <a:lnTo>
                      <a:pt x="47752" y="85039"/>
                    </a:lnTo>
                    <a:lnTo>
                      <a:pt x="51854" y="80162"/>
                    </a:lnTo>
                    <a:lnTo>
                      <a:pt x="55384" y="73177"/>
                    </a:lnTo>
                    <a:lnTo>
                      <a:pt x="57912" y="64858"/>
                    </a:lnTo>
                    <a:lnTo>
                      <a:pt x="59410" y="55270"/>
                    </a:lnTo>
                    <a:lnTo>
                      <a:pt x="59817" y="46355"/>
                    </a:lnTo>
                    <a:lnTo>
                      <a:pt x="59842" y="42608"/>
                    </a:lnTo>
                    <a:close/>
                  </a:path>
                  <a:path w="164465" h="93345">
                    <a:moveTo>
                      <a:pt x="88290" y="79794"/>
                    </a:moveTo>
                    <a:lnTo>
                      <a:pt x="78054" y="79794"/>
                    </a:lnTo>
                    <a:lnTo>
                      <a:pt x="78054" y="90855"/>
                    </a:lnTo>
                    <a:lnTo>
                      <a:pt x="88290" y="90855"/>
                    </a:lnTo>
                    <a:lnTo>
                      <a:pt x="88290" y="79794"/>
                    </a:lnTo>
                    <a:close/>
                  </a:path>
                  <a:path w="164465" h="93345">
                    <a:moveTo>
                      <a:pt x="163957" y="1879"/>
                    </a:moveTo>
                    <a:lnTo>
                      <a:pt x="107962" y="1879"/>
                    </a:lnTo>
                    <a:lnTo>
                      <a:pt x="107962" y="9563"/>
                    </a:lnTo>
                    <a:lnTo>
                      <a:pt x="155270" y="9563"/>
                    </a:lnTo>
                    <a:lnTo>
                      <a:pt x="120281" y="90855"/>
                    </a:lnTo>
                    <a:lnTo>
                      <a:pt x="129908" y="90855"/>
                    </a:lnTo>
                    <a:lnTo>
                      <a:pt x="163957" y="9182"/>
                    </a:lnTo>
                    <a:lnTo>
                      <a:pt x="163957" y="1879"/>
                    </a:lnTo>
                    <a:close/>
                  </a:path>
                </a:pathLst>
              </a:custGeom>
              <a:solidFill>
                <a:srgbClr val="1D1D1B"/>
              </a:solidFill>
            </p:spPr>
            <p:txBody>
              <a:bodyPr wrap="square" lIns="0" tIns="0" rIns="0" bIns="0" rtlCol="0">
                <a:prstTxWarp prst="textNoShape">
                  <a:avLst/>
                </a:prstTxWarp>
                <a:noAutofit/>
              </a:bodyPr>
              <a:lstStyle/>
              <a:p>
                <a:endParaRPr lang="en-US" dirty="0"/>
              </a:p>
            </p:txBody>
          </p:sp>
          <p:sp>
            <p:nvSpPr>
              <p:cNvPr id="26" name="Graphic 347">
                <a:extLst>
                  <a:ext uri="{FF2B5EF4-FFF2-40B4-BE49-F238E27FC236}">
                    <a16:creationId xmlns:a16="http://schemas.microsoft.com/office/drawing/2014/main" id="{5E36A096-FAB9-9F48-4DD1-B8C078F84DA0}"/>
                  </a:ext>
                </a:extLst>
              </p:cNvPr>
              <p:cNvSpPr/>
              <p:nvPr/>
            </p:nvSpPr>
            <p:spPr>
              <a:xfrm>
                <a:off x="0" y="134216"/>
                <a:ext cx="779145" cy="1270"/>
              </a:xfrm>
              <a:custGeom>
                <a:avLst/>
                <a:gdLst/>
                <a:ahLst/>
                <a:cxnLst/>
                <a:rect l="l" t="t" r="r" b="b"/>
                <a:pathLst>
                  <a:path w="779145">
                    <a:moveTo>
                      <a:pt x="778802" y="0"/>
                    </a:moveTo>
                    <a:lnTo>
                      <a:pt x="0" y="0"/>
                    </a:lnTo>
                  </a:path>
                </a:pathLst>
              </a:custGeom>
              <a:ln w="6350">
                <a:solidFill>
                  <a:srgbClr val="E71D72"/>
                </a:solidFill>
                <a:prstDash val="solid"/>
              </a:ln>
            </p:spPr>
            <p:txBody>
              <a:bodyPr wrap="square" lIns="0" tIns="0" rIns="0" bIns="0" rtlCol="0">
                <a:prstTxWarp prst="textNoShape">
                  <a:avLst/>
                </a:prstTxWarp>
                <a:noAutofit/>
              </a:bodyPr>
              <a:lstStyle/>
              <a:p>
                <a:endParaRPr lang="en-US" dirty="0"/>
              </a:p>
            </p:txBody>
          </p:sp>
          <p:sp>
            <p:nvSpPr>
              <p:cNvPr id="27" name="Graphic 348">
                <a:extLst>
                  <a:ext uri="{FF2B5EF4-FFF2-40B4-BE49-F238E27FC236}">
                    <a16:creationId xmlns:a16="http://schemas.microsoft.com/office/drawing/2014/main" id="{57AAEF91-C9B4-6791-E156-8EA4A6936B1F}"/>
                  </a:ext>
                </a:extLst>
              </p:cNvPr>
              <p:cNvSpPr/>
              <p:nvPr/>
            </p:nvSpPr>
            <p:spPr>
              <a:xfrm>
                <a:off x="0" y="302877"/>
                <a:ext cx="779145" cy="1270"/>
              </a:xfrm>
              <a:custGeom>
                <a:avLst/>
                <a:gdLst/>
                <a:ahLst/>
                <a:cxnLst/>
                <a:rect l="l" t="t" r="r" b="b"/>
                <a:pathLst>
                  <a:path w="779145">
                    <a:moveTo>
                      <a:pt x="778802" y="0"/>
                    </a:moveTo>
                    <a:lnTo>
                      <a:pt x="0" y="0"/>
                    </a:lnTo>
                  </a:path>
                </a:pathLst>
              </a:custGeom>
              <a:ln w="6350">
                <a:solidFill>
                  <a:srgbClr val="E71D72"/>
                </a:solidFill>
                <a:prstDash val="solid"/>
              </a:ln>
            </p:spPr>
            <p:txBody>
              <a:bodyPr wrap="square" lIns="0" tIns="0" rIns="0" bIns="0" rtlCol="0">
                <a:prstTxWarp prst="textNoShape">
                  <a:avLst/>
                </a:prstTxWarp>
                <a:noAutofit/>
              </a:bodyPr>
              <a:lstStyle/>
              <a:p>
                <a:endParaRPr lang="en-US" dirty="0"/>
              </a:p>
            </p:txBody>
          </p:sp>
        </p:grpSp>
        <p:grpSp>
          <p:nvGrpSpPr>
            <p:cNvPr id="13" name="Group 12">
              <a:extLst>
                <a:ext uri="{FF2B5EF4-FFF2-40B4-BE49-F238E27FC236}">
                  <a16:creationId xmlns:a16="http://schemas.microsoft.com/office/drawing/2014/main" id="{419DDE6A-701D-7F12-B877-6EBBC3E50A50}"/>
                </a:ext>
              </a:extLst>
            </p:cNvPr>
            <p:cNvGrpSpPr>
              <a:grpSpLocks/>
            </p:cNvGrpSpPr>
            <p:nvPr/>
          </p:nvGrpSpPr>
          <p:grpSpPr>
            <a:xfrm>
              <a:off x="2632554" y="2103143"/>
              <a:ext cx="237434" cy="93347"/>
              <a:chOff x="0" y="0"/>
              <a:chExt cx="237434" cy="93347"/>
            </a:xfrm>
          </p:grpSpPr>
          <p:pic>
            <p:nvPicPr>
              <p:cNvPr id="19" name="Image 351">
                <a:extLst>
                  <a:ext uri="{FF2B5EF4-FFF2-40B4-BE49-F238E27FC236}">
                    <a16:creationId xmlns:a16="http://schemas.microsoft.com/office/drawing/2014/main" id="{E2C813B5-1302-EC20-78BD-BDF613443FA4}"/>
                  </a:ext>
                </a:extLst>
              </p:cNvPr>
              <p:cNvPicPr/>
              <p:nvPr/>
            </p:nvPicPr>
            <p:blipFill>
              <a:blip r:embed="rId19" cstate="print"/>
              <a:stretch>
                <a:fillRect/>
              </a:stretch>
            </p:blipFill>
            <p:spPr>
              <a:xfrm>
                <a:off x="0" y="0"/>
                <a:ext cx="127285" cy="90855"/>
              </a:xfrm>
              <a:prstGeom prst="rect">
                <a:avLst/>
              </a:prstGeom>
            </p:spPr>
          </p:pic>
          <p:sp>
            <p:nvSpPr>
              <p:cNvPr id="20" name="Graphic 352">
                <a:extLst>
                  <a:ext uri="{FF2B5EF4-FFF2-40B4-BE49-F238E27FC236}">
                    <a16:creationId xmlns:a16="http://schemas.microsoft.com/office/drawing/2014/main" id="{62932555-9C41-599E-7B17-59D48D260FB9}"/>
                  </a:ext>
                </a:extLst>
              </p:cNvPr>
              <p:cNvSpPr/>
              <p:nvPr/>
            </p:nvSpPr>
            <p:spPr>
              <a:xfrm>
                <a:off x="148534" y="2"/>
                <a:ext cx="88900" cy="93345"/>
              </a:xfrm>
              <a:custGeom>
                <a:avLst/>
                <a:gdLst/>
                <a:ahLst/>
                <a:cxnLst/>
                <a:rect l="l" t="t" r="r" b="b"/>
                <a:pathLst>
                  <a:path w="88900" h="93345">
                    <a:moveTo>
                      <a:pt x="10236" y="79781"/>
                    </a:moveTo>
                    <a:lnTo>
                      <a:pt x="0" y="79781"/>
                    </a:lnTo>
                    <a:lnTo>
                      <a:pt x="0" y="90843"/>
                    </a:lnTo>
                    <a:lnTo>
                      <a:pt x="10236" y="90843"/>
                    </a:lnTo>
                    <a:lnTo>
                      <a:pt x="10236" y="79781"/>
                    </a:lnTo>
                    <a:close/>
                  </a:path>
                  <a:path w="88900" h="93345">
                    <a:moveTo>
                      <a:pt x="88519" y="42608"/>
                    </a:moveTo>
                    <a:lnTo>
                      <a:pt x="77965" y="7924"/>
                    </a:lnTo>
                    <a:lnTo>
                      <a:pt x="77965" y="22783"/>
                    </a:lnTo>
                    <a:lnTo>
                      <a:pt x="77965" y="34442"/>
                    </a:lnTo>
                    <a:lnTo>
                      <a:pt x="76034" y="39471"/>
                    </a:lnTo>
                    <a:lnTo>
                      <a:pt x="68287" y="47586"/>
                    </a:lnTo>
                    <a:lnTo>
                      <a:pt x="63106" y="49606"/>
                    </a:lnTo>
                    <a:lnTo>
                      <a:pt x="50939" y="49606"/>
                    </a:lnTo>
                    <a:lnTo>
                      <a:pt x="46342" y="47739"/>
                    </a:lnTo>
                    <a:lnTo>
                      <a:pt x="39344" y="40233"/>
                    </a:lnTo>
                    <a:lnTo>
                      <a:pt x="37604" y="35445"/>
                    </a:lnTo>
                    <a:lnTo>
                      <a:pt x="37604" y="23279"/>
                    </a:lnTo>
                    <a:lnTo>
                      <a:pt x="39243" y="18059"/>
                    </a:lnTo>
                    <a:lnTo>
                      <a:pt x="45821" y="9766"/>
                    </a:lnTo>
                    <a:lnTo>
                      <a:pt x="50901" y="7683"/>
                    </a:lnTo>
                    <a:lnTo>
                      <a:pt x="63944" y="7683"/>
                    </a:lnTo>
                    <a:lnTo>
                      <a:pt x="68846" y="9728"/>
                    </a:lnTo>
                    <a:lnTo>
                      <a:pt x="72466" y="13817"/>
                    </a:lnTo>
                    <a:lnTo>
                      <a:pt x="76136" y="17881"/>
                    </a:lnTo>
                    <a:lnTo>
                      <a:pt x="56032" y="0"/>
                    </a:lnTo>
                    <a:lnTo>
                      <a:pt x="48031" y="0"/>
                    </a:lnTo>
                    <a:lnTo>
                      <a:pt x="41465" y="2743"/>
                    </a:lnTo>
                    <a:lnTo>
                      <a:pt x="31229" y="13703"/>
                    </a:lnTo>
                    <a:lnTo>
                      <a:pt x="28663" y="20612"/>
                    </a:lnTo>
                    <a:lnTo>
                      <a:pt x="28663" y="36741"/>
                    </a:lnTo>
                    <a:lnTo>
                      <a:pt x="31127" y="43294"/>
                    </a:lnTo>
                    <a:lnTo>
                      <a:pt x="36957" y="49644"/>
                    </a:lnTo>
                    <a:lnTo>
                      <a:pt x="40995" y="54000"/>
                    </a:lnTo>
                    <a:lnTo>
                      <a:pt x="47764" y="56667"/>
                    </a:lnTo>
                    <a:lnTo>
                      <a:pt x="62712" y="56667"/>
                    </a:lnTo>
                    <a:lnTo>
                      <a:pt x="67805" y="55270"/>
                    </a:lnTo>
                    <a:lnTo>
                      <a:pt x="75463" y="49606"/>
                    </a:lnTo>
                    <a:lnTo>
                      <a:pt x="78105" y="46355"/>
                    </a:lnTo>
                    <a:lnTo>
                      <a:pt x="79654" y="42608"/>
                    </a:lnTo>
                    <a:lnTo>
                      <a:pt x="79286" y="52781"/>
                    </a:lnTo>
                    <a:lnTo>
                      <a:pt x="63652" y="85039"/>
                    </a:lnTo>
                    <a:lnTo>
                      <a:pt x="49822" y="85039"/>
                    </a:lnTo>
                    <a:lnTo>
                      <a:pt x="37846" y="68732"/>
                    </a:lnTo>
                    <a:lnTo>
                      <a:pt x="28917" y="68732"/>
                    </a:lnTo>
                    <a:lnTo>
                      <a:pt x="29413" y="75819"/>
                    </a:lnTo>
                    <a:lnTo>
                      <a:pt x="31915" y="81584"/>
                    </a:lnTo>
                    <a:lnTo>
                      <a:pt x="40906" y="90500"/>
                    </a:lnTo>
                    <a:lnTo>
                      <a:pt x="47040" y="92722"/>
                    </a:lnTo>
                    <a:lnTo>
                      <a:pt x="54787" y="92722"/>
                    </a:lnTo>
                    <a:lnTo>
                      <a:pt x="63030" y="91948"/>
                    </a:lnTo>
                    <a:lnTo>
                      <a:pt x="70065" y="89585"/>
                    </a:lnTo>
                    <a:lnTo>
                      <a:pt x="75895" y="85661"/>
                    </a:lnTo>
                    <a:lnTo>
                      <a:pt x="76415" y="85039"/>
                    </a:lnTo>
                    <a:lnTo>
                      <a:pt x="80518" y="80162"/>
                    </a:lnTo>
                    <a:lnTo>
                      <a:pt x="84061" y="73190"/>
                    </a:lnTo>
                    <a:lnTo>
                      <a:pt x="86575" y="64858"/>
                    </a:lnTo>
                    <a:lnTo>
                      <a:pt x="88074" y="55270"/>
                    </a:lnTo>
                    <a:lnTo>
                      <a:pt x="88493" y="46355"/>
                    </a:lnTo>
                    <a:lnTo>
                      <a:pt x="88519" y="42608"/>
                    </a:lnTo>
                    <a:close/>
                  </a:path>
                </a:pathLst>
              </a:custGeom>
              <a:solidFill>
                <a:srgbClr val="1D1D1B"/>
              </a:solidFill>
            </p:spPr>
            <p:txBody>
              <a:bodyPr wrap="square" lIns="0" tIns="0" rIns="0" bIns="0" rtlCol="0">
                <a:prstTxWarp prst="textNoShape">
                  <a:avLst/>
                </a:prstTxWarp>
                <a:noAutofit/>
              </a:bodyPr>
              <a:lstStyle/>
              <a:p>
                <a:endParaRPr lang="en-US" dirty="0"/>
              </a:p>
            </p:txBody>
          </p:sp>
        </p:grpSp>
        <p:sp>
          <p:nvSpPr>
            <p:cNvPr id="14" name="Graphic 353">
              <a:extLst>
                <a:ext uri="{FF2B5EF4-FFF2-40B4-BE49-F238E27FC236}">
                  <a16:creationId xmlns:a16="http://schemas.microsoft.com/office/drawing/2014/main" id="{AEAA3064-850E-1A76-BFAF-0DBA47F84141}"/>
                </a:ext>
              </a:extLst>
            </p:cNvPr>
            <p:cNvSpPr>
              <a:spLocks/>
            </p:cNvSpPr>
            <p:nvPr/>
          </p:nvSpPr>
          <p:spPr>
            <a:xfrm>
              <a:off x="2583024" y="2654323"/>
              <a:ext cx="206375" cy="93345"/>
            </a:xfrm>
            <a:custGeom>
              <a:avLst/>
              <a:gdLst/>
              <a:ahLst/>
              <a:cxnLst/>
              <a:rect l="l" t="t" r="r" b="b"/>
              <a:pathLst>
                <a:path w="206375" h="93345">
                  <a:moveTo>
                    <a:pt x="28244" y="1866"/>
                  </a:moveTo>
                  <a:lnTo>
                    <a:pt x="20129" y="1866"/>
                  </a:lnTo>
                  <a:lnTo>
                    <a:pt x="17741" y="4495"/>
                  </a:lnTo>
                  <a:lnTo>
                    <a:pt x="14478" y="7200"/>
                  </a:lnTo>
                  <a:lnTo>
                    <a:pt x="6184" y="12788"/>
                  </a:lnTo>
                  <a:lnTo>
                    <a:pt x="2755" y="14643"/>
                  </a:lnTo>
                  <a:lnTo>
                    <a:pt x="0" y="15557"/>
                  </a:lnTo>
                  <a:lnTo>
                    <a:pt x="0" y="23863"/>
                  </a:lnTo>
                  <a:lnTo>
                    <a:pt x="7962" y="20027"/>
                  </a:lnTo>
                  <a:lnTo>
                    <a:pt x="14617" y="15595"/>
                  </a:lnTo>
                  <a:lnTo>
                    <a:pt x="19989" y="10553"/>
                  </a:lnTo>
                  <a:lnTo>
                    <a:pt x="19989" y="90855"/>
                  </a:lnTo>
                  <a:lnTo>
                    <a:pt x="28244" y="90855"/>
                  </a:lnTo>
                  <a:lnTo>
                    <a:pt x="28244" y="1866"/>
                  </a:lnTo>
                  <a:close/>
                </a:path>
                <a:path w="206375" h="93345">
                  <a:moveTo>
                    <a:pt x="121767" y="42608"/>
                  </a:moveTo>
                  <a:lnTo>
                    <a:pt x="111226" y="7924"/>
                  </a:lnTo>
                  <a:lnTo>
                    <a:pt x="111226" y="22783"/>
                  </a:lnTo>
                  <a:lnTo>
                    <a:pt x="111226" y="34442"/>
                  </a:lnTo>
                  <a:lnTo>
                    <a:pt x="109296" y="39471"/>
                  </a:lnTo>
                  <a:lnTo>
                    <a:pt x="101549" y="47586"/>
                  </a:lnTo>
                  <a:lnTo>
                    <a:pt x="96367" y="49606"/>
                  </a:lnTo>
                  <a:lnTo>
                    <a:pt x="84201" y="49606"/>
                  </a:lnTo>
                  <a:lnTo>
                    <a:pt x="79603" y="47739"/>
                  </a:lnTo>
                  <a:lnTo>
                    <a:pt x="72605" y="40233"/>
                  </a:lnTo>
                  <a:lnTo>
                    <a:pt x="70866" y="35445"/>
                  </a:lnTo>
                  <a:lnTo>
                    <a:pt x="70866" y="23279"/>
                  </a:lnTo>
                  <a:lnTo>
                    <a:pt x="72504" y="18059"/>
                  </a:lnTo>
                  <a:lnTo>
                    <a:pt x="79082" y="9766"/>
                  </a:lnTo>
                  <a:lnTo>
                    <a:pt x="84162" y="7683"/>
                  </a:lnTo>
                  <a:lnTo>
                    <a:pt x="97205" y="7683"/>
                  </a:lnTo>
                  <a:lnTo>
                    <a:pt x="102108" y="9728"/>
                  </a:lnTo>
                  <a:lnTo>
                    <a:pt x="105727" y="13804"/>
                  </a:lnTo>
                  <a:lnTo>
                    <a:pt x="109397" y="17894"/>
                  </a:lnTo>
                  <a:lnTo>
                    <a:pt x="111226" y="22783"/>
                  </a:lnTo>
                  <a:lnTo>
                    <a:pt x="111226" y="7924"/>
                  </a:lnTo>
                  <a:lnTo>
                    <a:pt x="89293" y="0"/>
                  </a:lnTo>
                  <a:lnTo>
                    <a:pt x="81292" y="0"/>
                  </a:lnTo>
                  <a:lnTo>
                    <a:pt x="74726" y="2743"/>
                  </a:lnTo>
                  <a:lnTo>
                    <a:pt x="64490" y="13703"/>
                  </a:lnTo>
                  <a:lnTo>
                    <a:pt x="61925" y="20612"/>
                  </a:lnTo>
                  <a:lnTo>
                    <a:pt x="61925" y="36741"/>
                  </a:lnTo>
                  <a:lnTo>
                    <a:pt x="64389" y="43307"/>
                  </a:lnTo>
                  <a:lnTo>
                    <a:pt x="70231" y="49657"/>
                  </a:lnTo>
                  <a:lnTo>
                    <a:pt x="74256" y="54000"/>
                  </a:lnTo>
                  <a:lnTo>
                    <a:pt x="81026" y="56667"/>
                  </a:lnTo>
                  <a:lnTo>
                    <a:pt x="95973" y="56667"/>
                  </a:lnTo>
                  <a:lnTo>
                    <a:pt x="101066" y="55270"/>
                  </a:lnTo>
                  <a:lnTo>
                    <a:pt x="108686" y="49657"/>
                  </a:lnTo>
                  <a:lnTo>
                    <a:pt x="111366" y="46355"/>
                  </a:lnTo>
                  <a:lnTo>
                    <a:pt x="112915" y="42608"/>
                  </a:lnTo>
                  <a:lnTo>
                    <a:pt x="112547" y="52781"/>
                  </a:lnTo>
                  <a:lnTo>
                    <a:pt x="111417" y="61518"/>
                  </a:lnTo>
                  <a:lnTo>
                    <a:pt x="109537" y="68834"/>
                  </a:lnTo>
                  <a:lnTo>
                    <a:pt x="106908" y="74726"/>
                  </a:lnTo>
                  <a:lnTo>
                    <a:pt x="102920" y="81610"/>
                  </a:lnTo>
                  <a:lnTo>
                    <a:pt x="96913" y="85039"/>
                  </a:lnTo>
                  <a:lnTo>
                    <a:pt x="83083" y="85039"/>
                  </a:lnTo>
                  <a:lnTo>
                    <a:pt x="71107" y="68732"/>
                  </a:lnTo>
                  <a:lnTo>
                    <a:pt x="62179" y="68732"/>
                  </a:lnTo>
                  <a:lnTo>
                    <a:pt x="62674" y="75819"/>
                  </a:lnTo>
                  <a:lnTo>
                    <a:pt x="65176" y="81584"/>
                  </a:lnTo>
                  <a:lnTo>
                    <a:pt x="74168" y="90500"/>
                  </a:lnTo>
                  <a:lnTo>
                    <a:pt x="80302" y="92722"/>
                  </a:lnTo>
                  <a:lnTo>
                    <a:pt x="88049" y="92722"/>
                  </a:lnTo>
                  <a:lnTo>
                    <a:pt x="96291" y="91948"/>
                  </a:lnTo>
                  <a:lnTo>
                    <a:pt x="103327" y="89585"/>
                  </a:lnTo>
                  <a:lnTo>
                    <a:pt x="109156" y="85661"/>
                  </a:lnTo>
                  <a:lnTo>
                    <a:pt x="109677" y="85039"/>
                  </a:lnTo>
                  <a:lnTo>
                    <a:pt x="113779" y="80162"/>
                  </a:lnTo>
                  <a:lnTo>
                    <a:pt x="117309" y="73190"/>
                  </a:lnTo>
                  <a:lnTo>
                    <a:pt x="119837" y="64858"/>
                  </a:lnTo>
                  <a:lnTo>
                    <a:pt x="121323" y="55270"/>
                  </a:lnTo>
                  <a:lnTo>
                    <a:pt x="121742" y="46355"/>
                  </a:lnTo>
                  <a:lnTo>
                    <a:pt x="121767" y="42608"/>
                  </a:lnTo>
                  <a:close/>
                </a:path>
                <a:path w="206375" h="93345">
                  <a:moveTo>
                    <a:pt x="150202" y="79794"/>
                  </a:moveTo>
                  <a:lnTo>
                    <a:pt x="139966" y="79794"/>
                  </a:lnTo>
                  <a:lnTo>
                    <a:pt x="139966" y="90855"/>
                  </a:lnTo>
                  <a:lnTo>
                    <a:pt x="150202" y="90855"/>
                  </a:lnTo>
                  <a:lnTo>
                    <a:pt x="150202" y="79794"/>
                  </a:lnTo>
                  <a:close/>
                </a:path>
                <a:path w="206375" h="93345">
                  <a:moveTo>
                    <a:pt x="206133" y="1866"/>
                  </a:moveTo>
                  <a:lnTo>
                    <a:pt x="198018" y="1866"/>
                  </a:lnTo>
                  <a:lnTo>
                    <a:pt x="195630" y="4495"/>
                  </a:lnTo>
                  <a:lnTo>
                    <a:pt x="192366" y="7200"/>
                  </a:lnTo>
                  <a:lnTo>
                    <a:pt x="184073" y="12788"/>
                  </a:lnTo>
                  <a:lnTo>
                    <a:pt x="180644" y="14643"/>
                  </a:lnTo>
                  <a:lnTo>
                    <a:pt x="177888" y="15557"/>
                  </a:lnTo>
                  <a:lnTo>
                    <a:pt x="177888" y="23863"/>
                  </a:lnTo>
                  <a:lnTo>
                    <a:pt x="185851" y="20027"/>
                  </a:lnTo>
                  <a:lnTo>
                    <a:pt x="192506" y="15595"/>
                  </a:lnTo>
                  <a:lnTo>
                    <a:pt x="197878" y="10553"/>
                  </a:lnTo>
                  <a:lnTo>
                    <a:pt x="197878" y="90855"/>
                  </a:lnTo>
                  <a:lnTo>
                    <a:pt x="206133" y="90855"/>
                  </a:lnTo>
                  <a:lnTo>
                    <a:pt x="206133" y="1866"/>
                  </a:lnTo>
                  <a:close/>
                </a:path>
              </a:pathLst>
            </a:custGeom>
            <a:solidFill>
              <a:srgbClr val="1D1D1B"/>
            </a:solidFill>
          </p:spPr>
          <p:txBody>
            <a:bodyPr wrap="square" lIns="0" tIns="0" rIns="0" bIns="0" rtlCol="0">
              <a:prstTxWarp prst="textNoShape">
                <a:avLst/>
              </a:prstTxWarp>
              <a:noAutofit/>
            </a:bodyPr>
            <a:lstStyle/>
            <a:p>
              <a:endParaRPr lang="en-US" dirty="0"/>
            </a:p>
          </p:txBody>
        </p:sp>
        <p:sp>
          <p:nvSpPr>
            <p:cNvPr id="15" name="Graphic 354">
              <a:extLst>
                <a:ext uri="{FF2B5EF4-FFF2-40B4-BE49-F238E27FC236}">
                  <a16:creationId xmlns:a16="http://schemas.microsoft.com/office/drawing/2014/main" id="{63FF96B2-A0D1-4DAA-5849-E127D1232081}"/>
                </a:ext>
              </a:extLst>
            </p:cNvPr>
            <p:cNvSpPr>
              <a:spLocks/>
            </p:cNvSpPr>
            <p:nvPr/>
          </p:nvSpPr>
          <p:spPr>
            <a:xfrm>
              <a:off x="2542384" y="3209313"/>
              <a:ext cx="226060" cy="89535"/>
            </a:xfrm>
            <a:custGeom>
              <a:avLst/>
              <a:gdLst/>
              <a:ahLst/>
              <a:cxnLst/>
              <a:rect l="l" t="t" r="r" b="b"/>
              <a:pathLst>
                <a:path w="226060" h="89535">
                  <a:moveTo>
                    <a:pt x="28244" y="0"/>
                  </a:moveTo>
                  <a:lnTo>
                    <a:pt x="20129" y="0"/>
                  </a:lnTo>
                  <a:lnTo>
                    <a:pt x="17741" y="2628"/>
                  </a:lnTo>
                  <a:lnTo>
                    <a:pt x="14478" y="5334"/>
                  </a:lnTo>
                  <a:lnTo>
                    <a:pt x="6184" y="10922"/>
                  </a:lnTo>
                  <a:lnTo>
                    <a:pt x="2755" y="12776"/>
                  </a:lnTo>
                  <a:lnTo>
                    <a:pt x="0" y="13690"/>
                  </a:lnTo>
                  <a:lnTo>
                    <a:pt x="0" y="21996"/>
                  </a:lnTo>
                  <a:lnTo>
                    <a:pt x="7962" y="18173"/>
                  </a:lnTo>
                  <a:lnTo>
                    <a:pt x="14617" y="13728"/>
                  </a:lnTo>
                  <a:lnTo>
                    <a:pt x="19989" y="8686"/>
                  </a:lnTo>
                  <a:lnTo>
                    <a:pt x="19989" y="88988"/>
                  </a:lnTo>
                  <a:lnTo>
                    <a:pt x="28244" y="88988"/>
                  </a:lnTo>
                  <a:lnTo>
                    <a:pt x="28244" y="0"/>
                  </a:lnTo>
                  <a:close/>
                </a:path>
                <a:path w="226060" h="89535">
                  <a:moveTo>
                    <a:pt x="119176" y="12"/>
                  </a:moveTo>
                  <a:lnTo>
                    <a:pt x="63182" y="12"/>
                  </a:lnTo>
                  <a:lnTo>
                    <a:pt x="63182" y="7696"/>
                  </a:lnTo>
                  <a:lnTo>
                    <a:pt x="110490" y="7696"/>
                  </a:lnTo>
                  <a:lnTo>
                    <a:pt x="75501" y="88988"/>
                  </a:lnTo>
                  <a:lnTo>
                    <a:pt x="85128" y="88988"/>
                  </a:lnTo>
                  <a:lnTo>
                    <a:pt x="119176" y="7315"/>
                  </a:lnTo>
                  <a:lnTo>
                    <a:pt x="119176" y="12"/>
                  </a:lnTo>
                  <a:close/>
                </a:path>
                <a:path w="226060" h="89535">
                  <a:moveTo>
                    <a:pt x="150228" y="77939"/>
                  </a:moveTo>
                  <a:lnTo>
                    <a:pt x="139992" y="77939"/>
                  </a:lnTo>
                  <a:lnTo>
                    <a:pt x="139992" y="89001"/>
                  </a:lnTo>
                  <a:lnTo>
                    <a:pt x="150228" y="89001"/>
                  </a:lnTo>
                  <a:lnTo>
                    <a:pt x="150228" y="77939"/>
                  </a:lnTo>
                  <a:close/>
                </a:path>
                <a:path w="226060" h="89535">
                  <a:moveTo>
                    <a:pt x="225894" y="12"/>
                  </a:moveTo>
                  <a:lnTo>
                    <a:pt x="169900" y="12"/>
                  </a:lnTo>
                  <a:lnTo>
                    <a:pt x="169900" y="7696"/>
                  </a:lnTo>
                  <a:lnTo>
                    <a:pt x="217208" y="7696"/>
                  </a:lnTo>
                  <a:lnTo>
                    <a:pt x="182219" y="88988"/>
                  </a:lnTo>
                  <a:lnTo>
                    <a:pt x="191846" y="88988"/>
                  </a:lnTo>
                  <a:lnTo>
                    <a:pt x="225894" y="7315"/>
                  </a:lnTo>
                  <a:lnTo>
                    <a:pt x="225894" y="12"/>
                  </a:lnTo>
                  <a:close/>
                </a:path>
              </a:pathLst>
            </a:custGeom>
            <a:solidFill>
              <a:srgbClr val="1D1D1B"/>
            </a:solidFill>
          </p:spPr>
          <p:txBody>
            <a:bodyPr wrap="square" lIns="0" tIns="0" rIns="0" bIns="0" rtlCol="0">
              <a:prstTxWarp prst="textNoShape">
                <a:avLst/>
              </a:prstTxWarp>
              <a:noAutofit/>
            </a:bodyPr>
            <a:lstStyle/>
            <a:p>
              <a:endParaRPr lang="en-US" dirty="0"/>
            </a:p>
          </p:txBody>
        </p:sp>
        <p:grpSp>
          <p:nvGrpSpPr>
            <p:cNvPr id="16" name="Group 15">
              <a:extLst>
                <a:ext uri="{FF2B5EF4-FFF2-40B4-BE49-F238E27FC236}">
                  <a16:creationId xmlns:a16="http://schemas.microsoft.com/office/drawing/2014/main" id="{D13D8560-1201-EF4A-6305-CA777F22597C}"/>
                </a:ext>
              </a:extLst>
            </p:cNvPr>
            <p:cNvGrpSpPr>
              <a:grpSpLocks/>
            </p:cNvGrpSpPr>
            <p:nvPr/>
          </p:nvGrpSpPr>
          <p:grpSpPr>
            <a:xfrm>
              <a:off x="2495394" y="3768748"/>
              <a:ext cx="229829" cy="90855"/>
              <a:chOff x="0" y="0"/>
              <a:chExt cx="229829" cy="90855"/>
            </a:xfrm>
          </p:grpSpPr>
          <p:sp>
            <p:nvSpPr>
              <p:cNvPr id="17" name="Graphic 356">
                <a:extLst>
                  <a:ext uri="{FF2B5EF4-FFF2-40B4-BE49-F238E27FC236}">
                    <a16:creationId xmlns:a16="http://schemas.microsoft.com/office/drawing/2014/main" id="{5FB6DF52-94A7-21E3-78C4-90ED9EA80FA3}"/>
                  </a:ext>
                </a:extLst>
              </p:cNvPr>
              <p:cNvSpPr/>
              <p:nvPr/>
            </p:nvSpPr>
            <p:spPr>
              <a:xfrm>
                <a:off x="0" y="0"/>
                <a:ext cx="28575" cy="89535"/>
              </a:xfrm>
              <a:custGeom>
                <a:avLst/>
                <a:gdLst/>
                <a:ahLst/>
                <a:cxnLst/>
                <a:rect l="l" t="t" r="r" b="b"/>
                <a:pathLst>
                  <a:path w="28575" h="89535">
                    <a:moveTo>
                      <a:pt x="28244" y="0"/>
                    </a:moveTo>
                    <a:lnTo>
                      <a:pt x="20129" y="0"/>
                    </a:lnTo>
                    <a:lnTo>
                      <a:pt x="17741" y="2628"/>
                    </a:lnTo>
                    <a:lnTo>
                      <a:pt x="14478" y="5333"/>
                    </a:lnTo>
                    <a:lnTo>
                      <a:pt x="6184" y="10921"/>
                    </a:lnTo>
                    <a:lnTo>
                      <a:pt x="2755" y="12776"/>
                    </a:lnTo>
                    <a:lnTo>
                      <a:pt x="0" y="13690"/>
                    </a:lnTo>
                    <a:lnTo>
                      <a:pt x="0" y="21996"/>
                    </a:lnTo>
                    <a:lnTo>
                      <a:pt x="7962" y="18173"/>
                    </a:lnTo>
                    <a:lnTo>
                      <a:pt x="14617" y="13728"/>
                    </a:lnTo>
                    <a:lnTo>
                      <a:pt x="19989" y="8699"/>
                    </a:lnTo>
                    <a:lnTo>
                      <a:pt x="19989" y="88988"/>
                    </a:lnTo>
                    <a:lnTo>
                      <a:pt x="28244" y="88988"/>
                    </a:lnTo>
                    <a:lnTo>
                      <a:pt x="28244" y="0"/>
                    </a:lnTo>
                    <a:close/>
                  </a:path>
                </a:pathLst>
              </a:custGeom>
              <a:solidFill>
                <a:srgbClr val="1D1D1B"/>
              </a:solidFill>
            </p:spPr>
            <p:txBody>
              <a:bodyPr wrap="square" lIns="0" tIns="0" rIns="0" bIns="0" rtlCol="0">
                <a:prstTxWarp prst="textNoShape">
                  <a:avLst/>
                </a:prstTxWarp>
                <a:noAutofit/>
              </a:bodyPr>
              <a:lstStyle/>
              <a:p>
                <a:endParaRPr lang="en-US" dirty="0"/>
              </a:p>
            </p:txBody>
          </p:sp>
          <p:pic>
            <p:nvPicPr>
              <p:cNvPr id="18" name="Image 357">
                <a:extLst>
                  <a:ext uri="{FF2B5EF4-FFF2-40B4-BE49-F238E27FC236}">
                    <a16:creationId xmlns:a16="http://schemas.microsoft.com/office/drawing/2014/main" id="{921A2CDD-5F1C-848A-D6CE-C5287625DFBB}"/>
                  </a:ext>
                </a:extLst>
              </p:cNvPr>
              <p:cNvPicPr/>
              <p:nvPr/>
            </p:nvPicPr>
            <p:blipFill>
              <a:blip r:embed="rId20" cstate="print"/>
              <a:stretch>
                <a:fillRect/>
              </a:stretch>
            </p:blipFill>
            <p:spPr>
              <a:xfrm>
                <a:off x="63997" y="0"/>
                <a:ext cx="165832" cy="90855"/>
              </a:xfrm>
              <a:prstGeom prst="rect">
                <a:avLst/>
              </a:prstGeom>
            </p:spPr>
          </p:pic>
        </p:grpSp>
      </p:grpSp>
      <p:sp>
        <p:nvSpPr>
          <p:cNvPr id="79" name="Content Placeholder 2">
            <a:extLst>
              <a:ext uri="{FF2B5EF4-FFF2-40B4-BE49-F238E27FC236}">
                <a16:creationId xmlns:a16="http://schemas.microsoft.com/office/drawing/2014/main" id="{42E33D61-5C3E-05A2-24BB-E2EA7F623B31}"/>
              </a:ext>
            </a:extLst>
          </p:cNvPr>
          <p:cNvSpPr txBox="1">
            <a:spLocks/>
          </p:cNvSpPr>
          <p:nvPr/>
        </p:nvSpPr>
        <p:spPr>
          <a:xfrm>
            <a:off x="5729896" y="1175671"/>
            <a:ext cx="5155019" cy="435133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US" dirty="0">
              <a:latin typeface="Gill Sans MT" panose="020B0502020104020203" pitchFamily="34" charset="0"/>
            </a:endParaRPr>
          </a:p>
          <a:p>
            <a:r>
              <a:rPr lang="en-US" dirty="0">
                <a:latin typeface="Gill Sans MT" panose="020B0502020104020203" pitchFamily="34" charset="0"/>
              </a:rPr>
              <a:t>There were 15.85 million internet users in Nepal at the start of 2023, and they are young. There were 12.60 million social media users in Nepal in January 2023.</a:t>
            </a:r>
          </a:p>
          <a:p>
            <a:r>
              <a:rPr lang="en-US" dirty="0">
                <a:latin typeface="Gill Sans MT" panose="020B0502020104020203" pitchFamily="34" charset="0"/>
              </a:rPr>
              <a:t>At that time, 43.6 percent of Nepal’s social media users were female, while 56.4 percent were male.</a:t>
            </a:r>
          </a:p>
          <a:p>
            <a:endParaRPr lang="en-US" dirty="0">
              <a:latin typeface="Gill Sans MT" panose="020B0502020104020203" pitchFamily="34" charset="0"/>
            </a:endParaRPr>
          </a:p>
          <a:p>
            <a:endParaRPr lang="en-US" dirty="0">
              <a:latin typeface="Gill Sans MT" panose="020B0502020104020203" pitchFamily="34" charset="0"/>
            </a:endParaRPr>
          </a:p>
          <a:p>
            <a:endParaRPr lang="en-US" dirty="0">
              <a:latin typeface="Gill Sans MT" panose="020B0502020104020203" pitchFamily="34" charset="0"/>
            </a:endParaRPr>
          </a:p>
        </p:txBody>
      </p:sp>
    </p:spTree>
    <p:extLst>
      <p:ext uri="{BB962C8B-B14F-4D97-AF65-F5344CB8AC3E}">
        <p14:creationId xmlns:p14="http://schemas.microsoft.com/office/powerpoint/2010/main" val="357810344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2FDEF8-ECE3-3964-18F8-F6959E862BA8}"/>
              </a:ext>
            </a:extLst>
          </p:cNvPr>
          <p:cNvSpPr>
            <a:spLocks noGrp="1"/>
          </p:cNvSpPr>
          <p:nvPr>
            <p:ph type="title"/>
          </p:nvPr>
        </p:nvSpPr>
        <p:spPr/>
        <p:txBody>
          <a:bodyPr>
            <a:normAutofit fontScale="90000"/>
          </a:bodyPr>
          <a:lstStyle/>
          <a:p>
            <a:r>
              <a:rPr lang="en-US" dirty="0">
                <a:latin typeface="Gill Sans MT" panose="020B0502020104020203" pitchFamily="34" charset="77"/>
              </a:rPr>
              <a:t>While internet use appears to correlate with private sector use for FP, there is little difference when wealth is considered</a:t>
            </a:r>
          </a:p>
        </p:txBody>
      </p:sp>
      <p:sp>
        <p:nvSpPr>
          <p:cNvPr id="3" name="Slide Number Placeholder 2">
            <a:extLst>
              <a:ext uri="{FF2B5EF4-FFF2-40B4-BE49-F238E27FC236}">
                <a16:creationId xmlns:a16="http://schemas.microsoft.com/office/drawing/2014/main" id="{FBE70496-E546-3CCF-B62C-E8AB5BBB2EA6}"/>
              </a:ext>
            </a:extLst>
          </p:cNvPr>
          <p:cNvSpPr>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defPPr>
              <a:defRPr lang="en-US"/>
            </a:defPPr>
            <a:lvl1pPr marL="0" marR="0" lvl="0" indent="0" algn="r" defTabSz="914400" rtl="0" eaLnBrk="1" latinLnBrk="0" hangingPunct="1">
              <a:spcBef>
                <a:spcPts val="0"/>
              </a:spcBef>
              <a:buNone/>
              <a:defRPr sz="1100" kern="1200">
                <a:solidFill>
                  <a:schemeClr val="dk2"/>
                </a:solidFill>
                <a:latin typeface="Gill Sans"/>
                <a:ea typeface="Gill Sans"/>
                <a:cs typeface="Gill Sans"/>
                <a:sym typeface="Gill Sans"/>
              </a:defRPr>
            </a:lvl1pPr>
            <a:lvl2pPr marL="0" marR="0" lvl="1" indent="0" algn="r" defTabSz="914400" rtl="0" eaLnBrk="1" latinLnBrk="0" hangingPunct="1">
              <a:spcBef>
                <a:spcPts val="0"/>
              </a:spcBef>
              <a:buNone/>
              <a:defRPr sz="1100" kern="1200">
                <a:solidFill>
                  <a:schemeClr val="dk2"/>
                </a:solidFill>
                <a:latin typeface="Gill Sans"/>
                <a:ea typeface="Gill Sans"/>
                <a:cs typeface="Gill Sans"/>
                <a:sym typeface="Gill Sans"/>
              </a:defRPr>
            </a:lvl2pPr>
            <a:lvl3pPr marL="0" marR="0" lvl="2" indent="0" algn="r" defTabSz="914400" rtl="0" eaLnBrk="1" latinLnBrk="0" hangingPunct="1">
              <a:spcBef>
                <a:spcPts val="0"/>
              </a:spcBef>
              <a:buNone/>
              <a:defRPr sz="1100" kern="1200">
                <a:solidFill>
                  <a:schemeClr val="dk2"/>
                </a:solidFill>
                <a:latin typeface="Gill Sans"/>
                <a:ea typeface="Gill Sans"/>
                <a:cs typeface="Gill Sans"/>
                <a:sym typeface="Gill Sans"/>
              </a:defRPr>
            </a:lvl3pPr>
            <a:lvl4pPr marL="0" marR="0" lvl="3" indent="0" algn="r" defTabSz="914400" rtl="0" eaLnBrk="1" latinLnBrk="0" hangingPunct="1">
              <a:spcBef>
                <a:spcPts val="0"/>
              </a:spcBef>
              <a:buNone/>
              <a:defRPr sz="1100" kern="1200">
                <a:solidFill>
                  <a:schemeClr val="dk2"/>
                </a:solidFill>
                <a:latin typeface="Gill Sans"/>
                <a:ea typeface="Gill Sans"/>
                <a:cs typeface="Gill Sans"/>
                <a:sym typeface="Gill Sans"/>
              </a:defRPr>
            </a:lvl4pPr>
            <a:lvl5pPr marL="0" marR="0" lvl="4" indent="0" algn="r" defTabSz="914400" rtl="0" eaLnBrk="1" latinLnBrk="0" hangingPunct="1">
              <a:spcBef>
                <a:spcPts val="0"/>
              </a:spcBef>
              <a:buNone/>
              <a:defRPr sz="1100" kern="1200">
                <a:solidFill>
                  <a:schemeClr val="dk2"/>
                </a:solidFill>
                <a:latin typeface="Gill Sans"/>
                <a:ea typeface="Gill Sans"/>
                <a:cs typeface="Gill Sans"/>
                <a:sym typeface="Gill Sans"/>
              </a:defRPr>
            </a:lvl5pPr>
            <a:lvl6pPr marL="0" marR="0" lvl="5" indent="0" algn="r" defTabSz="914400" rtl="0" eaLnBrk="1" latinLnBrk="0" hangingPunct="1">
              <a:spcBef>
                <a:spcPts val="0"/>
              </a:spcBef>
              <a:buNone/>
              <a:defRPr sz="1100" kern="1200">
                <a:solidFill>
                  <a:schemeClr val="dk2"/>
                </a:solidFill>
                <a:latin typeface="Gill Sans"/>
                <a:ea typeface="Gill Sans"/>
                <a:cs typeface="Gill Sans"/>
                <a:sym typeface="Gill Sans"/>
              </a:defRPr>
            </a:lvl6pPr>
            <a:lvl7pPr marL="0" marR="0" lvl="6" indent="0" algn="r" defTabSz="914400" rtl="0" eaLnBrk="1" latinLnBrk="0" hangingPunct="1">
              <a:spcBef>
                <a:spcPts val="0"/>
              </a:spcBef>
              <a:buNone/>
              <a:defRPr sz="1100" kern="1200">
                <a:solidFill>
                  <a:schemeClr val="dk2"/>
                </a:solidFill>
                <a:latin typeface="Gill Sans"/>
                <a:ea typeface="Gill Sans"/>
                <a:cs typeface="Gill Sans"/>
                <a:sym typeface="Gill Sans"/>
              </a:defRPr>
            </a:lvl7pPr>
            <a:lvl8pPr marL="0" marR="0" lvl="7" indent="0" algn="r" defTabSz="914400" rtl="0" eaLnBrk="1" latinLnBrk="0" hangingPunct="1">
              <a:spcBef>
                <a:spcPts val="0"/>
              </a:spcBef>
              <a:buNone/>
              <a:defRPr sz="1100" kern="1200">
                <a:solidFill>
                  <a:schemeClr val="dk2"/>
                </a:solidFill>
                <a:latin typeface="Gill Sans"/>
                <a:ea typeface="Gill Sans"/>
                <a:cs typeface="Gill Sans"/>
                <a:sym typeface="Gill Sans"/>
              </a:defRPr>
            </a:lvl8pPr>
            <a:lvl9pPr marL="0" marR="0" lvl="8" indent="0" algn="r" defTabSz="914400" rtl="0" eaLnBrk="1" latinLnBrk="0" hangingPunct="1">
              <a:spcBef>
                <a:spcPts val="0"/>
              </a:spcBef>
              <a:buNone/>
              <a:defRPr sz="1100" kern="12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smtClean="0"/>
              <a:pPr marL="0" lvl="0" indent="0" algn="r" rtl="0">
                <a:spcBef>
                  <a:spcPts val="0"/>
                </a:spcBef>
                <a:spcAft>
                  <a:spcPts val="0"/>
                </a:spcAft>
                <a:buNone/>
              </a:pPr>
              <a:t>33</a:t>
            </a:fld>
            <a:endParaRPr lang="en-US"/>
          </a:p>
        </p:txBody>
      </p:sp>
      <p:graphicFrame>
        <p:nvGraphicFramePr>
          <p:cNvPr id="7" name="Chart 6">
            <a:extLst>
              <a:ext uri="{FF2B5EF4-FFF2-40B4-BE49-F238E27FC236}">
                <a16:creationId xmlns:a16="http://schemas.microsoft.com/office/drawing/2014/main" id="{078CF109-6C81-1E7E-6BB3-249ECCB78DA3}"/>
              </a:ext>
            </a:extLst>
          </p:cNvPr>
          <p:cNvGraphicFramePr>
            <a:graphicFrameLocks/>
          </p:cNvGraphicFramePr>
          <p:nvPr/>
        </p:nvGraphicFramePr>
        <p:xfrm>
          <a:off x="2470752" y="1238772"/>
          <a:ext cx="7488621" cy="242973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A3E340A3-85F0-915D-41C7-EC4B12E79653}"/>
              </a:ext>
            </a:extLst>
          </p:cNvPr>
          <p:cNvGraphicFramePr>
            <a:graphicFrameLocks/>
          </p:cNvGraphicFramePr>
          <p:nvPr/>
        </p:nvGraphicFramePr>
        <p:xfrm>
          <a:off x="1087821" y="3825910"/>
          <a:ext cx="4724400" cy="25603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07D68E8A-0485-8846-9AC9-DAF6D207F782}"/>
              </a:ext>
            </a:extLst>
          </p:cNvPr>
          <p:cNvGraphicFramePr>
            <a:graphicFrameLocks/>
          </p:cNvGraphicFramePr>
          <p:nvPr/>
        </p:nvGraphicFramePr>
        <p:xfrm>
          <a:off x="6215062" y="3734470"/>
          <a:ext cx="4724401"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3493628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398F3DEE-0E56-499F-AFAE-C2DA7C2C81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26">
            <a:extLst>
              <a:ext uri="{FF2B5EF4-FFF2-40B4-BE49-F238E27FC236}">
                <a16:creationId xmlns:a16="http://schemas.microsoft.com/office/drawing/2014/main" id="{EBB65E49-5337-40E3-9DBD-146D14EA07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2"/>
            <a:ext cx="12192000" cy="4522610"/>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E859509F-94DC-4952-A3B5-1EFAA2F524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168276" y="5"/>
            <a:ext cx="4023722" cy="4522603"/>
          </a:xfrm>
          <a:prstGeom prst="rect">
            <a:avLst/>
          </a:prstGeom>
          <a:gradFill>
            <a:gsLst>
              <a:gs pos="0">
                <a:srgbClr val="000000">
                  <a:alpha val="63000"/>
                </a:srgbClr>
              </a:gs>
              <a:gs pos="100000">
                <a:schemeClr val="accent1">
                  <a:lumMod val="7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6B1AF2CB-1EFE-4962-A8DC-2D3CE47362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57200" y="-5"/>
            <a:ext cx="11743606" cy="4513113"/>
          </a:xfrm>
          <a:prstGeom prst="rect">
            <a:avLst/>
          </a:prstGeom>
          <a:gradFill>
            <a:gsLst>
              <a:gs pos="0">
                <a:srgbClr val="000000">
                  <a:alpha val="8000"/>
                </a:srgbClr>
              </a:gs>
              <a:gs pos="76000">
                <a:schemeClr val="accent1">
                  <a:lumMod val="75000"/>
                  <a:alpha val="22000"/>
                </a:scheme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2232531E-9E20-48D1-A119-C05304D9E8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807" y="-9506"/>
            <a:ext cx="12200801" cy="4532114"/>
          </a:xfrm>
          <a:prstGeom prst="rect">
            <a:avLst/>
          </a:prstGeom>
          <a:gradFill>
            <a:gsLst>
              <a:gs pos="0">
                <a:srgbClr val="000000">
                  <a:alpha val="51000"/>
                </a:srgbClr>
              </a:gs>
              <a:gs pos="74000">
                <a:schemeClr val="accent1">
                  <a:alpha val="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17AA014B-79A8-4BEC-893F-423182880E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5"/>
            <a:ext cx="12192000" cy="2679585"/>
          </a:xfrm>
          <a:prstGeom prst="rect">
            <a:avLst/>
          </a:prstGeom>
          <a:gradFill>
            <a:gsLst>
              <a:gs pos="20000">
                <a:schemeClr val="accent1">
                  <a:alpha val="9000"/>
                </a:schemeClr>
              </a:gs>
              <a:gs pos="100000">
                <a:srgbClr val="000000">
                  <a:alpha val="67000"/>
                </a:srgb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B17828BF-E6E0-847E-5827-557E29B3EE6A}"/>
              </a:ext>
            </a:extLst>
          </p:cNvPr>
          <p:cNvSpPr>
            <a:spLocks noGrp="1"/>
          </p:cNvSpPr>
          <p:nvPr>
            <p:ph type="title"/>
          </p:nvPr>
        </p:nvSpPr>
        <p:spPr>
          <a:xfrm>
            <a:off x="457200" y="1608541"/>
            <a:ext cx="10832586" cy="1999602"/>
          </a:xfrm>
        </p:spPr>
        <p:txBody>
          <a:bodyPr vert="horz" lIns="91440" tIns="45720" rIns="91440" bIns="45720" rtlCol="0" anchor="b">
            <a:normAutofit fontScale="90000"/>
          </a:bodyPr>
          <a:lstStyle/>
          <a:p>
            <a:pPr algn="l"/>
            <a:r>
              <a:rPr lang="en-US" sz="4800" kern="1200" dirty="0">
                <a:solidFill>
                  <a:srgbClr val="FFFFFF"/>
                </a:solidFill>
                <a:latin typeface="+mj-lt"/>
                <a:ea typeface="+mj-ea"/>
                <a:cs typeface="+mj-cs"/>
              </a:rPr>
              <a:t>How does FP messaging reach </a:t>
            </a:r>
            <a:r>
              <a:rPr lang="en-US" sz="4800" dirty="0">
                <a:solidFill>
                  <a:srgbClr val="FFFFFF"/>
                </a:solidFill>
                <a:latin typeface="+mj-lt"/>
              </a:rPr>
              <a:t>users?</a:t>
            </a:r>
            <a:br>
              <a:rPr lang="en-US" sz="4800" kern="1200" dirty="0">
                <a:solidFill>
                  <a:srgbClr val="FFFFFF"/>
                </a:solidFill>
                <a:latin typeface="+mj-lt"/>
                <a:ea typeface="+mj-ea"/>
                <a:cs typeface="+mj-cs"/>
              </a:rPr>
            </a:br>
            <a:r>
              <a:rPr lang="en-US" sz="3600" kern="1200" dirty="0">
                <a:solidFill>
                  <a:srgbClr val="FFFFFF"/>
                </a:solidFill>
                <a:latin typeface="+mj-lt"/>
              </a:rPr>
              <a:t>1. Through Pharmacists.</a:t>
            </a:r>
            <a:br>
              <a:rPr lang="en-US" sz="3600" kern="1200" dirty="0">
                <a:solidFill>
                  <a:srgbClr val="FFFFFF"/>
                </a:solidFill>
                <a:latin typeface="+mj-lt"/>
              </a:rPr>
            </a:br>
            <a:r>
              <a:rPr lang="en-US" sz="3600" dirty="0">
                <a:solidFill>
                  <a:srgbClr val="FFFFFF"/>
                </a:solidFill>
                <a:latin typeface="+mj-lt"/>
              </a:rPr>
              <a:t>2. Point of sale Messaging. </a:t>
            </a:r>
            <a:br>
              <a:rPr lang="en-US" sz="3600" dirty="0">
                <a:solidFill>
                  <a:srgbClr val="FFFFFF"/>
                </a:solidFill>
                <a:latin typeface="+mj-lt"/>
              </a:rPr>
            </a:br>
            <a:br>
              <a:rPr lang="en-US" sz="3600" dirty="0">
                <a:solidFill>
                  <a:srgbClr val="FFFFFF"/>
                </a:solidFill>
                <a:latin typeface="+mj-lt"/>
              </a:rPr>
            </a:br>
            <a:r>
              <a:rPr lang="en-US" sz="3600" dirty="0">
                <a:solidFill>
                  <a:srgbClr val="FFFFFF"/>
                </a:solidFill>
                <a:latin typeface="+mj-lt"/>
              </a:rPr>
              <a:t>But such below-the-line communication is not in sync with how the young consume information.</a:t>
            </a:r>
            <a:endParaRPr lang="en-US" sz="4800" kern="1200" dirty="0">
              <a:solidFill>
                <a:srgbClr val="FFFFFF"/>
              </a:solidFill>
              <a:latin typeface="+mj-lt"/>
              <a:ea typeface="+mj-ea"/>
              <a:cs typeface="+mj-cs"/>
            </a:endParaRPr>
          </a:p>
        </p:txBody>
      </p:sp>
      <p:pic>
        <p:nvPicPr>
          <p:cNvPr id="11" name="Picture 10" descr="A person holding a baby&#10;&#10;Description automatically generated">
            <a:extLst>
              <a:ext uri="{FF2B5EF4-FFF2-40B4-BE49-F238E27FC236}">
                <a16:creationId xmlns:a16="http://schemas.microsoft.com/office/drawing/2014/main" id="{0B78F3E7-C853-B866-02FF-CD1A1613C326}"/>
              </a:ext>
            </a:extLst>
          </p:cNvPr>
          <p:cNvPicPr>
            <a:picLocks noChangeAspect="1"/>
          </p:cNvPicPr>
          <p:nvPr/>
        </p:nvPicPr>
        <p:blipFill rotWithShape="1">
          <a:blip r:embed="rId2"/>
          <a:srcRect t="1878" r="3" b="23124"/>
          <a:stretch/>
        </p:blipFill>
        <p:spPr>
          <a:xfrm>
            <a:off x="898211" y="3579621"/>
            <a:ext cx="2282932" cy="2282932"/>
          </a:xfrm>
          <a:custGeom>
            <a:avLst/>
            <a:gdLst/>
            <a:ahLst/>
            <a:cxnLst/>
            <a:rect l="l" t="t" r="r" b="b"/>
            <a:pathLst>
              <a:path w="2282932" h="2282932">
                <a:moveTo>
                  <a:pt x="1141466" y="0"/>
                </a:moveTo>
                <a:cubicBezTo>
                  <a:pt x="1771880" y="0"/>
                  <a:pt x="2282932" y="511052"/>
                  <a:pt x="2282932" y="1141466"/>
                </a:cubicBezTo>
                <a:cubicBezTo>
                  <a:pt x="2282932" y="1771880"/>
                  <a:pt x="1771880" y="2282932"/>
                  <a:pt x="1141466" y="2282932"/>
                </a:cubicBezTo>
                <a:cubicBezTo>
                  <a:pt x="511052" y="2282932"/>
                  <a:pt x="0" y="1771880"/>
                  <a:pt x="0" y="1141466"/>
                </a:cubicBezTo>
                <a:cubicBezTo>
                  <a:pt x="0" y="511052"/>
                  <a:pt x="511052" y="0"/>
                  <a:pt x="1141466" y="0"/>
                </a:cubicBezTo>
                <a:close/>
              </a:path>
            </a:pathLst>
          </a:custGeom>
        </p:spPr>
      </p:pic>
      <p:pic>
        <p:nvPicPr>
          <p:cNvPr id="7" name="Picture 6" descr="A poster on a wall&#10;&#10;Description automatically generated">
            <a:extLst>
              <a:ext uri="{FF2B5EF4-FFF2-40B4-BE49-F238E27FC236}">
                <a16:creationId xmlns:a16="http://schemas.microsoft.com/office/drawing/2014/main" id="{FDDC39E8-FC1B-77CA-273E-E0CB31177845}"/>
              </a:ext>
            </a:extLst>
          </p:cNvPr>
          <p:cNvPicPr>
            <a:picLocks noChangeAspect="1"/>
          </p:cNvPicPr>
          <p:nvPr/>
        </p:nvPicPr>
        <p:blipFill rotWithShape="1">
          <a:blip r:embed="rId3"/>
          <a:srcRect r="3" b="25002"/>
          <a:stretch/>
        </p:blipFill>
        <p:spPr>
          <a:xfrm>
            <a:off x="3594811" y="3579621"/>
            <a:ext cx="2282932" cy="2282932"/>
          </a:xfrm>
          <a:custGeom>
            <a:avLst/>
            <a:gdLst/>
            <a:ahLst/>
            <a:cxnLst/>
            <a:rect l="l" t="t" r="r" b="b"/>
            <a:pathLst>
              <a:path w="2282932" h="2282932">
                <a:moveTo>
                  <a:pt x="1141466" y="0"/>
                </a:moveTo>
                <a:cubicBezTo>
                  <a:pt x="1771880" y="0"/>
                  <a:pt x="2282932" y="511052"/>
                  <a:pt x="2282932" y="1141466"/>
                </a:cubicBezTo>
                <a:cubicBezTo>
                  <a:pt x="2282932" y="1771880"/>
                  <a:pt x="1771880" y="2282932"/>
                  <a:pt x="1141466" y="2282932"/>
                </a:cubicBezTo>
                <a:cubicBezTo>
                  <a:pt x="511052" y="2282932"/>
                  <a:pt x="0" y="1771880"/>
                  <a:pt x="0" y="1141466"/>
                </a:cubicBezTo>
                <a:cubicBezTo>
                  <a:pt x="0" y="511052"/>
                  <a:pt x="511052" y="0"/>
                  <a:pt x="1141466" y="0"/>
                </a:cubicBezTo>
                <a:close/>
              </a:path>
            </a:pathLst>
          </a:custGeom>
        </p:spPr>
      </p:pic>
      <p:pic>
        <p:nvPicPr>
          <p:cNvPr id="5" name="Picture 4" descr="A poster with text on it&#10;&#10;Description automatically generated">
            <a:extLst>
              <a:ext uri="{FF2B5EF4-FFF2-40B4-BE49-F238E27FC236}">
                <a16:creationId xmlns:a16="http://schemas.microsoft.com/office/drawing/2014/main" id="{EC46EA72-D4D8-3DA2-2944-72112D0B6FFE}"/>
              </a:ext>
            </a:extLst>
          </p:cNvPr>
          <p:cNvPicPr>
            <a:picLocks noChangeAspect="1"/>
          </p:cNvPicPr>
          <p:nvPr/>
        </p:nvPicPr>
        <p:blipFill rotWithShape="1">
          <a:blip r:embed="rId4"/>
          <a:srcRect t="10672" r="3" b="14331"/>
          <a:stretch/>
        </p:blipFill>
        <p:spPr>
          <a:xfrm>
            <a:off x="6294809" y="3579621"/>
            <a:ext cx="2282932" cy="2282932"/>
          </a:xfrm>
          <a:custGeom>
            <a:avLst/>
            <a:gdLst/>
            <a:ahLst/>
            <a:cxnLst/>
            <a:rect l="l" t="t" r="r" b="b"/>
            <a:pathLst>
              <a:path w="2282932" h="2282932">
                <a:moveTo>
                  <a:pt x="1141466" y="0"/>
                </a:moveTo>
                <a:cubicBezTo>
                  <a:pt x="1771880" y="0"/>
                  <a:pt x="2282932" y="511052"/>
                  <a:pt x="2282932" y="1141466"/>
                </a:cubicBezTo>
                <a:cubicBezTo>
                  <a:pt x="2282932" y="1771880"/>
                  <a:pt x="1771880" y="2282932"/>
                  <a:pt x="1141466" y="2282932"/>
                </a:cubicBezTo>
                <a:cubicBezTo>
                  <a:pt x="511052" y="2282932"/>
                  <a:pt x="0" y="1771880"/>
                  <a:pt x="0" y="1141466"/>
                </a:cubicBezTo>
                <a:cubicBezTo>
                  <a:pt x="0" y="511052"/>
                  <a:pt x="511052" y="0"/>
                  <a:pt x="1141466" y="0"/>
                </a:cubicBezTo>
                <a:close/>
              </a:path>
            </a:pathLst>
          </a:custGeom>
        </p:spPr>
      </p:pic>
      <p:pic>
        <p:nvPicPr>
          <p:cNvPr id="9" name="Picture 8" descr="A sign on a wall&#10;&#10;Description automatically generated">
            <a:extLst>
              <a:ext uri="{FF2B5EF4-FFF2-40B4-BE49-F238E27FC236}">
                <a16:creationId xmlns:a16="http://schemas.microsoft.com/office/drawing/2014/main" id="{2FD47F4F-6C29-72A2-3FF0-A4D6515EBDA9}"/>
              </a:ext>
            </a:extLst>
          </p:cNvPr>
          <p:cNvPicPr>
            <a:picLocks noChangeAspect="1"/>
          </p:cNvPicPr>
          <p:nvPr/>
        </p:nvPicPr>
        <p:blipFill rotWithShape="1">
          <a:blip r:embed="rId5"/>
          <a:srcRect l="14886" r="10116" b="3"/>
          <a:stretch/>
        </p:blipFill>
        <p:spPr>
          <a:xfrm>
            <a:off x="9051869" y="3579621"/>
            <a:ext cx="2282932" cy="2282932"/>
          </a:xfrm>
          <a:custGeom>
            <a:avLst/>
            <a:gdLst/>
            <a:ahLst/>
            <a:cxnLst/>
            <a:rect l="l" t="t" r="r" b="b"/>
            <a:pathLst>
              <a:path w="2282932" h="2282932">
                <a:moveTo>
                  <a:pt x="1141466" y="0"/>
                </a:moveTo>
                <a:cubicBezTo>
                  <a:pt x="1771880" y="0"/>
                  <a:pt x="2282932" y="511052"/>
                  <a:pt x="2282932" y="1141466"/>
                </a:cubicBezTo>
                <a:cubicBezTo>
                  <a:pt x="2282932" y="1771880"/>
                  <a:pt x="1771880" y="2282932"/>
                  <a:pt x="1141466" y="2282932"/>
                </a:cubicBezTo>
                <a:cubicBezTo>
                  <a:pt x="511052" y="2282932"/>
                  <a:pt x="0" y="1771880"/>
                  <a:pt x="0" y="1141466"/>
                </a:cubicBezTo>
                <a:cubicBezTo>
                  <a:pt x="0" y="511052"/>
                  <a:pt x="511052" y="0"/>
                  <a:pt x="1141466" y="0"/>
                </a:cubicBezTo>
                <a:close/>
              </a:path>
            </a:pathLst>
          </a:custGeom>
        </p:spPr>
      </p:pic>
      <p:sp>
        <p:nvSpPr>
          <p:cNvPr id="3" name="Slide Number Placeholder 2">
            <a:extLst>
              <a:ext uri="{FF2B5EF4-FFF2-40B4-BE49-F238E27FC236}">
                <a16:creationId xmlns:a16="http://schemas.microsoft.com/office/drawing/2014/main" id="{8CCD115B-D380-AC43-922B-6038420EB3CB}"/>
              </a:ext>
            </a:extLst>
          </p:cNvPr>
          <p:cNvSpPr>
            <a:spLocks noGrp="1"/>
          </p:cNvSpPr>
          <p:nvPr>
            <p:ph type="sldNum" sz="quarter" idx="4"/>
          </p:nvPr>
        </p:nvSpPr>
        <p:spPr>
          <a:xfrm>
            <a:off x="11704320" y="6455664"/>
            <a:ext cx="448056" cy="365125"/>
          </a:xfrm>
        </p:spPr>
        <p:txBody>
          <a:bodyPr vert="horz" lIns="91440" tIns="45720" rIns="91440" bIns="45720" rtlCol="0" anchor="ctr">
            <a:normAutofit/>
          </a:bodyPr>
          <a:lstStyle/>
          <a:p>
            <a:pPr>
              <a:spcAft>
                <a:spcPts val="600"/>
              </a:spcAft>
            </a:pPr>
            <a:fld id="{4755468B-C2BA-8B42-ABD6-597061763577}" type="slidenum">
              <a:rPr lang="en-US">
                <a:solidFill>
                  <a:schemeClr val="tx1">
                    <a:lumMod val="50000"/>
                    <a:lumOff val="50000"/>
                  </a:schemeClr>
                </a:solidFill>
                <a:latin typeface="+mn-lt"/>
              </a:rPr>
              <a:pPr>
                <a:spcAft>
                  <a:spcPts val="600"/>
                </a:spcAft>
              </a:pPr>
              <a:t>34</a:t>
            </a:fld>
            <a:endParaRPr lang="en-US" dirty="0">
              <a:solidFill>
                <a:schemeClr val="tx1">
                  <a:lumMod val="50000"/>
                  <a:lumOff val="50000"/>
                </a:schemeClr>
              </a:solidFill>
              <a:latin typeface="+mn-lt"/>
            </a:endParaRPr>
          </a:p>
        </p:txBody>
      </p:sp>
      <p:sp>
        <p:nvSpPr>
          <p:cNvPr id="12" name="TextBox 11">
            <a:extLst>
              <a:ext uri="{FF2B5EF4-FFF2-40B4-BE49-F238E27FC236}">
                <a16:creationId xmlns:a16="http://schemas.microsoft.com/office/drawing/2014/main" id="{5FE7CA99-817C-566F-5415-7D0BBB7A473C}"/>
              </a:ext>
            </a:extLst>
          </p:cNvPr>
          <p:cNvSpPr txBox="1"/>
          <p:nvPr/>
        </p:nvSpPr>
        <p:spPr>
          <a:xfrm>
            <a:off x="734278" y="5992581"/>
            <a:ext cx="2772554" cy="369332"/>
          </a:xfrm>
          <a:prstGeom prst="rect">
            <a:avLst/>
          </a:prstGeom>
          <a:noFill/>
        </p:spPr>
        <p:txBody>
          <a:bodyPr wrap="none" rtlCol="0">
            <a:spAutoFit/>
          </a:bodyPr>
          <a:lstStyle/>
          <a:p>
            <a:r>
              <a:rPr lang="en-US" dirty="0"/>
              <a:t>The Community Pharmacist</a:t>
            </a:r>
          </a:p>
        </p:txBody>
      </p:sp>
      <p:sp>
        <p:nvSpPr>
          <p:cNvPr id="13" name="TextBox 12">
            <a:extLst>
              <a:ext uri="{FF2B5EF4-FFF2-40B4-BE49-F238E27FC236}">
                <a16:creationId xmlns:a16="http://schemas.microsoft.com/office/drawing/2014/main" id="{7C544F77-57A7-E563-153C-62A3085BDB23}"/>
              </a:ext>
            </a:extLst>
          </p:cNvPr>
          <p:cNvSpPr txBox="1"/>
          <p:nvPr/>
        </p:nvSpPr>
        <p:spPr>
          <a:xfrm>
            <a:off x="4603899" y="6033225"/>
            <a:ext cx="6127236" cy="369332"/>
          </a:xfrm>
          <a:prstGeom prst="rect">
            <a:avLst/>
          </a:prstGeom>
          <a:noFill/>
        </p:spPr>
        <p:txBody>
          <a:bodyPr wrap="square" rtlCol="0">
            <a:spAutoFit/>
          </a:bodyPr>
          <a:lstStyle/>
          <a:p>
            <a:pPr algn="ctr"/>
            <a:r>
              <a:rPr lang="en-US" dirty="0"/>
              <a:t>Point of Sale/Service LBL through NGO FLW</a:t>
            </a:r>
          </a:p>
        </p:txBody>
      </p:sp>
    </p:spTree>
    <p:extLst>
      <p:ext uri="{BB962C8B-B14F-4D97-AF65-F5344CB8AC3E}">
        <p14:creationId xmlns:p14="http://schemas.microsoft.com/office/powerpoint/2010/main" val="4220015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31C121-1608-A53A-3314-8EC1EFA284D6}"/>
            </a:ext>
          </a:extLst>
        </p:cNvPr>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1B6934D-E9DB-B873-E9BA-60BEB4A277A3}"/>
              </a:ext>
            </a:extLst>
          </p:cNvPr>
          <p:cNvSpPr>
            <a:spLocks noGrp="1"/>
          </p:cNvSpPr>
          <p:nvPr>
            <p:ph type="sldNum" sz="quarter" idx="4"/>
          </p:nvPr>
        </p:nvSpPr>
        <p:spPr/>
        <p:txBody>
          <a:bodyPr/>
          <a:lstStyle/>
          <a:p>
            <a:fld id="{4755468B-C2BA-8B42-ABD6-597061763577}" type="slidenum">
              <a:rPr lang="en-US" smtClean="0"/>
              <a:pPr/>
              <a:t>35</a:t>
            </a:fld>
            <a:endParaRPr lang="en-US" dirty="0"/>
          </a:p>
        </p:txBody>
      </p:sp>
      <p:sp>
        <p:nvSpPr>
          <p:cNvPr id="4" name="TextBox 3">
            <a:extLst>
              <a:ext uri="{FF2B5EF4-FFF2-40B4-BE49-F238E27FC236}">
                <a16:creationId xmlns:a16="http://schemas.microsoft.com/office/drawing/2014/main" id="{22B0CF08-6DEF-D70D-AF26-5AF6C5CC7D5B}"/>
              </a:ext>
            </a:extLst>
          </p:cNvPr>
          <p:cNvSpPr txBox="1"/>
          <p:nvPr/>
        </p:nvSpPr>
        <p:spPr>
          <a:xfrm>
            <a:off x="485803" y="2646825"/>
            <a:ext cx="1059121" cy="230832"/>
          </a:xfrm>
          <a:prstGeom prst="rect">
            <a:avLst/>
          </a:prstGeom>
          <a:solidFill>
            <a:srgbClr val="457A8D">
              <a:lumMod val="40000"/>
              <a:lumOff val="60000"/>
            </a:srgbClr>
          </a:solidFill>
          <a:ln w="9525" cap="flat" cmpd="sng" algn="ctr">
            <a:solidFill>
              <a:srgbClr val="A0A0A0"/>
            </a:solidFill>
            <a:prstDash val="solid"/>
            <a:round/>
            <a:headEnd type="none" w="med" len="med"/>
            <a:tailEnd type="none" w="med" len="med"/>
          </a:ln>
        </p:spPr>
        <p:txBody>
          <a:bodyPr wrap="square" rtlCol="0" anchor="ctr">
            <a:spAutoFit/>
          </a:bodyPr>
          <a:lstStyle/>
          <a:p>
            <a:pPr>
              <a:defRPr/>
            </a:pPr>
            <a:r>
              <a:rPr lang="en-US" sz="900" b="1" kern="0" dirty="0">
                <a:solidFill>
                  <a:srgbClr val="646464"/>
                </a:solidFill>
                <a:ea typeface="ＭＳ Ｐゴシック"/>
                <a:cs typeface="Gill Sans" panose="020B0502020104020203"/>
              </a:rPr>
              <a:t>Manufacturer</a:t>
            </a:r>
          </a:p>
        </p:txBody>
      </p:sp>
      <p:sp>
        <p:nvSpPr>
          <p:cNvPr id="5" name="TextBox 4">
            <a:extLst>
              <a:ext uri="{FF2B5EF4-FFF2-40B4-BE49-F238E27FC236}">
                <a16:creationId xmlns:a16="http://schemas.microsoft.com/office/drawing/2014/main" id="{0FC5E3BB-69A2-AC90-8696-2A4BBFA63271}"/>
              </a:ext>
            </a:extLst>
          </p:cNvPr>
          <p:cNvSpPr txBox="1"/>
          <p:nvPr/>
        </p:nvSpPr>
        <p:spPr>
          <a:xfrm>
            <a:off x="485802" y="3899788"/>
            <a:ext cx="1059121" cy="369332"/>
          </a:xfrm>
          <a:prstGeom prst="rect">
            <a:avLst/>
          </a:prstGeom>
          <a:solidFill>
            <a:srgbClr val="457A8D">
              <a:lumMod val="40000"/>
              <a:lumOff val="60000"/>
            </a:srgbClr>
          </a:solidFill>
          <a:ln w="9525" cap="flat" cmpd="sng" algn="ctr">
            <a:solidFill>
              <a:srgbClr val="A0A0A0"/>
            </a:solidFill>
            <a:prstDash val="solid"/>
            <a:round/>
            <a:headEnd type="none" w="med" len="med"/>
            <a:tailEnd type="none" w="med" len="med"/>
          </a:ln>
        </p:spPr>
        <p:txBody>
          <a:bodyPr wrap="square" rtlCol="0" anchor="ctr">
            <a:spAutoFit/>
          </a:bodyPr>
          <a:lstStyle/>
          <a:p>
            <a:pPr>
              <a:defRPr/>
            </a:pPr>
            <a:r>
              <a:rPr lang="en-US" sz="900" b="1" kern="0" dirty="0">
                <a:solidFill>
                  <a:srgbClr val="646464"/>
                </a:solidFill>
                <a:ea typeface="ＭＳ Ｐゴシック"/>
                <a:cs typeface="Gill Sans" panose="020B0502020104020203"/>
              </a:rPr>
              <a:t>Distribution and Logistics</a:t>
            </a:r>
          </a:p>
        </p:txBody>
      </p:sp>
      <p:sp>
        <p:nvSpPr>
          <p:cNvPr id="6" name="TextBox 5">
            <a:extLst>
              <a:ext uri="{FF2B5EF4-FFF2-40B4-BE49-F238E27FC236}">
                <a16:creationId xmlns:a16="http://schemas.microsoft.com/office/drawing/2014/main" id="{18F3E25F-A81D-2E83-2BA0-7CB0FCC44C85}"/>
              </a:ext>
            </a:extLst>
          </p:cNvPr>
          <p:cNvSpPr txBox="1"/>
          <p:nvPr/>
        </p:nvSpPr>
        <p:spPr>
          <a:xfrm>
            <a:off x="485801" y="5156199"/>
            <a:ext cx="1059121" cy="369332"/>
          </a:xfrm>
          <a:prstGeom prst="rect">
            <a:avLst/>
          </a:prstGeom>
          <a:solidFill>
            <a:srgbClr val="457A8D">
              <a:lumMod val="40000"/>
              <a:lumOff val="60000"/>
            </a:srgbClr>
          </a:solidFill>
          <a:ln w="9525" cap="flat" cmpd="sng" algn="ctr">
            <a:solidFill>
              <a:srgbClr val="A0A0A0"/>
            </a:solidFill>
            <a:prstDash val="solid"/>
            <a:round/>
            <a:headEnd type="none" w="med" len="med"/>
            <a:tailEnd type="none" w="med" len="med"/>
          </a:ln>
        </p:spPr>
        <p:txBody>
          <a:bodyPr wrap="square" rtlCol="0" anchor="ctr">
            <a:spAutoFit/>
          </a:bodyPr>
          <a:lstStyle/>
          <a:p>
            <a:pPr algn="ctr">
              <a:defRPr/>
            </a:pPr>
            <a:r>
              <a:rPr lang="en-US" sz="900" b="1" kern="0" dirty="0">
                <a:solidFill>
                  <a:srgbClr val="646464"/>
                </a:solidFill>
                <a:ea typeface="ＭＳ Ｐゴシック"/>
                <a:cs typeface="Gill Sans" panose="020B0502020104020203"/>
              </a:rPr>
              <a:t>Point of </a:t>
            </a:r>
          </a:p>
          <a:p>
            <a:pPr algn="ctr">
              <a:defRPr/>
            </a:pPr>
            <a:r>
              <a:rPr lang="en-US" sz="900" b="1" kern="0" dirty="0">
                <a:solidFill>
                  <a:srgbClr val="646464"/>
                </a:solidFill>
                <a:ea typeface="ＭＳ Ｐゴシック"/>
                <a:cs typeface="Gill Sans" panose="020B0502020104020203"/>
              </a:rPr>
              <a:t>Sale</a:t>
            </a:r>
          </a:p>
        </p:txBody>
      </p:sp>
      <p:sp>
        <p:nvSpPr>
          <p:cNvPr id="7" name="TextBox 6">
            <a:extLst>
              <a:ext uri="{FF2B5EF4-FFF2-40B4-BE49-F238E27FC236}">
                <a16:creationId xmlns:a16="http://schemas.microsoft.com/office/drawing/2014/main" id="{2E2C4CA5-28A6-DF40-A2D7-AEFC9142082F}"/>
              </a:ext>
            </a:extLst>
          </p:cNvPr>
          <p:cNvSpPr txBox="1"/>
          <p:nvPr/>
        </p:nvSpPr>
        <p:spPr>
          <a:xfrm>
            <a:off x="485801" y="6265259"/>
            <a:ext cx="1059121" cy="369332"/>
          </a:xfrm>
          <a:prstGeom prst="rect">
            <a:avLst/>
          </a:prstGeom>
          <a:solidFill>
            <a:srgbClr val="457A8D">
              <a:lumMod val="40000"/>
              <a:lumOff val="60000"/>
            </a:srgbClr>
          </a:solidFill>
          <a:ln w="9525" cap="flat" cmpd="sng" algn="ctr">
            <a:solidFill>
              <a:srgbClr val="A0A0A0"/>
            </a:solidFill>
            <a:prstDash val="solid"/>
            <a:round/>
            <a:headEnd type="none" w="med" len="med"/>
            <a:tailEnd type="none" w="med" len="med"/>
          </a:ln>
        </p:spPr>
        <p:txBody>
          <a:bodyPr wrap="square" rtlCol="0" anchor="ctr">
            <a:spAutoFit/>
          </a:bodyPr>
          <a:lstStyle/>
          <a:p>
            <a:pPr algn="ctr">
              <a:defRPr/>
            </a:pPr>
            <a:r>
              <a:rPr lang="en-US" sz="900" b="1" kern="0" dirty="0">
                <a:solidFill>
                  <a:srgbClr val="646464"/>
                </a:solidFill>
                <a:ea typeface="ＭＳ Ｐゴシック"/>
                <a:cs typeface="Gill Sans" panose="020B0502020104020203"/>
              </a:rPr>
              <a:t>Pricing</a:t>
            </a:r>
          </a:p>
          <a:p>
            <a:pPr algn="ctr">
              <a:defRPr/>
            </a:pPr>
            <a:endParaRPr lang="en-US" sz="900" b="1" kern="0" dirty="0">
              <a:solidFill>
                <a:srgbClr val="646464"/>
              </a:solidFill>
              <a:ea typeface="ＭＳ Ｐゴシック"/>
              <a:cs typeface="Gill Sans" panose="020B0502020104020203"/>
            </a:endParaRPr>
          </a:p>
        </p:txBody>
      </p:sp>
      <p:pic>
        <p:nvPicPr>
          <p:cNvPr id="8" name="Graphic 7" descr="Production">
            <a:extLst>
              <a:ext uri="{FF2B5EF4-FFF2-40B4-BE49-F238E27FC236}">
                <a16:creationId xmlns:a16="http://schemas.microsoft.com/office/drawing/2014/main" id="{596D5DA2-98B9-00B1-5BA0-1CE812DB3B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9001" y="2382819"/>
            <a:ext cx="545870" cy="545869"/>
          </a:xfrm>
          <a:prstGeom prst="rect">
            <a:avLst/>
          </a:prstGeom>
        </p:spPr>
      </p:pic>
      <p:pic>
        <p:nvPicPr>
          <p:cNvPr id="9" name="Graphic 8" descr="Medicine">
            <a:extLst>
              <a:ext uri="{FF2B5EF4-FFF2-40B4-BE49-F238E27FC236}">
                <a16:creationId xmlns:a16="http://schemas.microsoft.com/office/drawing/2014/main" id="{DE503FBB-8A65-7A4A-8852-258EDA457FA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93934" y="2310135"/>
            <a:ext cx="344233" cy="344232"/>
          </a:xfrm>
          <a:prstGeom prst="rect">
            <a:avLst/>
          </a:prstGeom>
        </p:spPr>
      </p:pic>
      <p:grpSp>
        <p:nvGrpSpPr>
          <p:cNvPr id="10" name="Group 9">
            <a:extLst>
              <a:ext uri="{FF2B5EF4-FFF2-40B4-BE49-F238E27FC236}">
                <a16:creationId xmlns:a16="http://schemas.microsoft.com/office/drawing/2014/main" id="{1351D464-A0AE-BC7A-A604-2D009EC0D1FC}"/>
              </a:ext>
            </a:extLst>
          </p:cNvPr>
          <p:cNvGrpSpPr/>
          <p:nvPr/>
        </p:nvGrpSpPr>
        <p:grpSpPr>
          <a:xfrm>
            <a:off x="-65498" y="5039702"/>
            <a:ext cx="465654" cy="465653"/>
            <a:chOff x="9621550" y="2437817"/>
            <a:chExt cx="1012214" cy="1012214"/>
          </a:xfrm>
          <a:solidFill>
            <a:srgbClr val="457A8D">
              <a:lumMod val="75000"/>
            </a:srgbClr>
          </a:solidFill>
        </p:grpSpPr>
        <p:pic>
          <p:nvPicPr>
            <p:cNvPr id="11" name="Graphic 10" descr="Kiosk">
              <a:extLst>
                <a:ext uri="{FF2B5EF4-FFF2-40B4-BE49-F238E27FC236}">
                  <a16:creationId xmlns:a16="http://schemas.microsoft.com/office/drawing/2014/main" id="{2AA9F5CC-F170-F788-039D-C331712CA5D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621550" y="2437817"/>
              <a:ext cx="1012214" cy="1012214"/>
            </a:xfrm>
            <a:prstGeom prst="rect">
              <a:avLst/>
            </a:prstGeom>
          </p:spPr>
        </p:pic>
        <p:sp>
          <p:nvSpPr>
            <p:cNvPr id="12" name="Freeform 896">
              <a:extLst>
                <a:ext uri="{FF2B5EF4-FFF2-40B4-BE49-F238E27FC236}">
                  <a16:creationId xmlns:a16="http://schemas.microsoft.com/office/drawing/2014/main" id="{EC88FEF5-A38B-DDBD-6C92-4598D869B355}"/>
                </a:ext>
              </a:extLst>
            </p:cNvPr>
            <p:cNvSpPr>
              <a:spLocks noChangeAspect="1"/>
            </p:cNvSpPr>
            <p:nvPr/>
          </p:nvSpPr>
          <p:spPr bwMode="auto">
            <a:xfrm>
              <a:off x="10053755" y="2883162"/>
              <a:ext cx="137123" cy="139028"/>
            </a:xfrm>
            <a:custGeom>
              <a:avLst/>
              <a:gdLst>
                <a:gd name="T0" fmla="*/ 460 w 460"/>
                <a:gd name="T1" fmla="*/ 261 h 460"/>
                <a:gd name="T2" fmla="*/ 429 w 460"/>
                <a:gd name="T3" fmla="*/ 293 h 460"/>
                <a:gd name="T4" fmla="*/ 293 w 460"/>
                <a:gd name="T5" fmla="*/ 293 h 460"/>
                <a:gd name="T6" fmla="*/ 293 w 460"/>
                <a:gd name="T7" fmla="*/ 429 h 460"/>
                <a:gd name="T8" fmla="*/ 261 w 460"/>
                <a:gd name="T9" fmla="*/ 460 h 460"/>
                <a:gd name="T10" fmla="*/ 199 w 460"/>
                <a:gd name="T11" fmla="*/ 460 h 460"/>
                <a:gd name="T12" fmla="*/ 167 w 460"/>
                <a:gd name="T13" fmla="*/ 429 h 460"/>
                <a:gd name="T14" fmla="*/ 167 w 460"/>
                <a:gd name="T15" fmla="*/ 293 h 460"/>
                <a:gd name="T16" fmla="*/ 31 w 460"/>
                <a:gd name="T17" fmla="*/ 293 h 460"/>
                <a:gd name="T18" fmla="*/ 0 w 460"/>
                <a:gd name="T19" fmla="*/ 261 h 460"/>
                <a:gd name="T20" fmla="*/ 0 w 460"/>
                <a:gd name="T21" fmla="*/ 199 h 460"/>
                <a:gd name="T22" fmla="*/ 31 w 460"/>
                <a:gd name="T23" fmla="*/ 167 h 460"/>
                <a:gd name="T24" fmla="*/ 167 w 460"/>
                <a:gd name="T25" fmla="*/ 167 h 460"/>
                <a:gd name="T26" fmla="*/ 167 w 460"/>
                <a:gd name="T27" fmla="*/ 31 h 460"/>
                <a:gd name="T28" fmla="*/ 199 w 460"/>
                <a:gd name="T29" fmla="*/ 0 h 460"/>
                <a:gd name="T30" fmla="*/ 261 w 460"/>
                <a:gd name="T31" fmla="*/ 0 h 460"/>
                <a:gd name="T32" fmla="*/ 293 w 460"/>
                <a:gd name="T33" fmla="*/ 31 h 460"/>
                <a:gd name="T34" fmla="*/ 293 w 460"/>
                <a:gd name="T35" fmla="*/ 167 h 460"/>
                <a:gd name="T36" fmla="*/ 429 w 460"/>
                <a:gd name="T37" fmla="*/ 167 h 460"/>
                <a:gd name="T38" fmla="*/ 460 w 460"/>
                <a:gd name="T39" fmla="*/ 199 h 460"/>
                <a:gd name="T40" fmla="*/ 460 w 460"/>
                <a:gd name="T41" fmla="*/ 26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0" h="460">
                  <a:moveTo>
                    <a:pt x="460" y="261"/>
                  </a:moveTo>
                  <a:cubicBezTo>
                    <a:pt x="460" y="279"/>
                    <a:pt x="446" y="293"/>
                    <a:pt x="429" y="293"/>
                  </a:cubicBezTo>
                  <a:cubicBezTo>
                    <a:pt x="293" y="293"/>
                    <a:pt x="293" y="293"/>
                    <a:pt x="293" y="293"/>
                  </a:cubicBezTo>
                  <a:cubicBezTo>
                    <a:pt x="293" y="429"/>
                    <a:pt x="293" y="429"/>
                    <a:pt x="293" y="429"/>
                  </a:cubicBezTo>
                  <a:cubicBezTo>
                    <a:pt x="293" y="446"/>
                    <a:pt x="279" y="460"/>
                    <a:pt x="261" y="460"/>
                  </a:cubicBezTo>
                  <a:cubicBezTo>
                    <a:pt x="199" y="460"/>
                    <a:pt x="199" y="460"/>
                    <a:pt x="199" y="460"/>
                  </a:cubicBezTo>
                  <a:cubicBezTo>
                    <a:pt x="181" y="460"/>
                    <a:pt x="167" y="446"/>
                    <a:pt x="167" y="429"/>
                  </a:cubicBezTo>
                  <a:cubicBezTo>
                    <a:pt x="167" y="293"/>
                    <a:pt x="167" y="293"/>
                    <a:pt x="167" y="293"/>
                  </a:cubicBezTo>
                  <a:cubicBezTo>
                    <a:pt x="31" y="293"/>
                    <a:pt x="31" y="293"/>
                    <a:pt x="31" y="293"/>
                  </a:cubicBezTo>
                  <a:cubicBezTo>
                    <a:pt x="14" y="293"/>
                    <a:pt x="0" y="279"/>
                    <a:pt x="0" y="261"/>
                  </a:cubicBezTo>
                  <a:cubicBezTo>
                    <a:pt x="0" y="199"/>
                    <a:pt x="0" y="199"/>
                    <a:pt x="0" y="199"/>
                  </a:cubicBezTo>
                  <a:cubicBezTo>
                    <a:pt x="0" y="181"/>
                    <a:pt x="14" y="167"/>
                    <a:pt x="31" y="167"/>
                  </a:cubicBezTo>
                  <a:cubicBezTo>
                    <a:pt x="167" y="167"/>
                    <a:pt x="167" y="167"/>
                    <a:pt x="167" y="167"/>
                  </a:cubicBezTo>
                  <a:cubicBezTo>
                    <a:pt x="167" y="31"/>
                    <a:pt x="167" y="31"/>
                    <a:pt x="167" y="31"/>
                  </a:cubicBezTo>
                  <a:cubicBezTo>
                    <a:pt x="167" y="14"/>
                    <a:pt x="181" y="0"/>
                    <a:pt x="199" y="0"/>
                  </a:cubicBezTo>
                  <a:cubicBezTo>
                    <a:pt x="261" y="0"/>
                    <a:pt x="261" y="0"/>
                    <a:pt x="261" y="0"/>
                  </a:cubicBezTo>
                  <a:cubicBezTo>
                    <a:pt x="279" y="0"/>
                    <a:pt x="293" y="14"/>
                    <a:pt x="293" y="31"/>
                  </a:cubicBezTo>
                  <a:cubicBezTo>
                    <a:pt x="293" y="167"/>
                    <a:pt x="293" y="167"/>
                    <a:pt x="293" y="167"/>
                  </a:cubicBezTo>
                  <a:cubicBezTo>
                    <a:pt x="429" y="167"/>
                    <a:pt x="429" y="167"/>
                    <a:pt x="429" y="167"/>
                  </a:cubicBezTo>
                  <a:cubicBezTo>
                    <a:pt x="446" y="167"/>
                    <a:pt x="460" y="181"/>
                    <a:pt x="460" y="199"/>
                  </a:cubicBezTo>
                  <a:lnTo>
                    <a:pt x="460"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900" kern="0" dirty="0">
                <a:solidFill>
                  <a:prstClr val="black"/>
                </a:solidFill>
                <a:ea typeface="ＭＳ Ｐゴシック"/>
                <a:cs typeface="Gill Sans" panose="020B0502020104020203"/>
              </a:endParaRPr>
            </a:p>
          </p:txBody>
        </p:sp>
      </p:grpSp>
      <p:pic>
        <p:nvPicPr>
          <p:cNvPr id="13" name="Graphic 12" descr="Money">
            <a:extLst>
              <a:ext uri="{FF2B5EF4-FFF2-40B4-BE49-F238E27FC236}">
                <a16:creationId xmlns:a16="http://schemas.microsoft.com/office/drawing/2014/main" id="{5720F704-024C-2088-95BB-2E4C3827779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6067" y="6260303"/>
            <a:ext cx="457200" cy="457200"/>
          </a:xfrm>
          <a:prstGeom prst="rect">
            <a:avLst/>
          </a:prstGeom>
        </p:spPr>
      </p:pic>
      <p:sp>
        <p:nvSpPr>
          <p:cNvPr id="14" name="TextBox 13">
            <a:extLst>
              <a:ext uri="{FF2B5EF4-FFF2-40B4-BE49-F238E27FC236}">
                <a16:creationId xmlns:a16="http://schemas.microsoft.com/office/drawing/2014/main" id="{9EBB36F1-A3A4-B420-41F9-C0F99F80D99F}"/>
              </a:ext>
            </a:extLst>
          </p:cNvPr>
          <p:cNvSpPr txBox="1"/>
          <p:nvPr/>
        </p:nvSpPr>
        <p:spPr>
          <a:xfrm>
            <a:off x="476055" y="1584826"/>
            <a:ext cx="1059121" cy="230832"/>
          </a:xfrm>
          <a:prstGeom prst="rect">
            <a:avLst/>
          </a:prstGeom>
          <a:solidFill>
            <a:srgbClr val="457A8D">
              <a:lumMod val="40000"/>
              <a:lumOff val="60000"/>
            </a:srgbClr>
          </a:solidFill>
          <a:ln w="9525" cap="flat" cmpd="sng" algn="ctr">
            <a:solidFill>
              <a:srgbClr val="A0A0A0"/>
            </a:solidFill>
            <a:prstDash val="solid"/>
            <a:round/>
            <a:headEnd type="none" w="med" len="med"/>
            <a:tailEnd type="none" w="med" len="med"/>
          </a:ln>
        </p:spPr>
        <p:txBody>
          <a:bodyPr wrap="square" rtlCol="0" anchor="ctr">
            <a:spAutoFit/>
          </a:bodyPr>
          <a:lstStyle/>
          <a:p>
            <a:pPr>
              <a:defRPr/>
            </a:pPr>
            <a:r>
              <a:rPr lang="en-US" sz="900" b="1" kern="0" dirty="0">
                <a:solidFill>
                  <a:srgbClr val="646464"/>
                </a:solidFill>
                <a:ea typeface="ＭＳ Ｐゴシック"/>
                <a:cs typeface="Gill Sans" panose="020B0502020104020203"/>
              </a:rPr>
              <a:t>% Mkt Share</a:t>
            </a:r>
          </a:p>
        </p:txBody>
      </p:sp>
      <p:sp>
        <p:nvSpPr>
          <p:cNvPr id="15" name="TextBox 14">
            <a:extLst>
              <a:ext uri="{FF2B5EF4-FFF2-40B4-BE49-F238E27FC236}">
                <a16:creationId xmlns:a16="http://schemas.microsoft.com/office/drawing/2014/main" id="{A9F0B31E-C317-013B-2D21-FC3974ACD005}"/>
              </a:ext>
            </a:extLst>
          </p:cNvPr>
          <p:cNvSpPr txBox="1"/>
          <p:nvPr/>
        </p:nvSpPr>
        <p:spPr>
          <a:xfrm>
            <a:off x="1787983" y="948503"/>
            <a:ext cx="1679511" cy="230832"/>
          </a:xfrm>
          <a:prstGeom prst="rect">
            <a:avLst/>
          </a:prstGeom>
          <a:noFill/>
        </p:spPr>
        <p:txBody>
          <a:bodyPr wrap="square" rtlCol="0">
            <a:spAutoFit/>
          </a:bodyPr>
          <a:lstStyle/>
          <a:p>
            <a:pPr algn="ctr">
              <a:defRPr/>
            </a:pPr>
            <a:endParaRPr lang="en-US" sz="900" b="1" dirty="0">
              <a:solidFill>
                <a:srgbClr val="000000"/>
              </a:solidFill>
              <a:latin typeface="Arial"/>
              <a:ea typeface="ＭＳ Ｐゴシック"/>
              <a:cs typeface="Gill Sans" panose="020B0502020104020203"/>
            </a:endParaRPr>
          </a:p>
        </p:txBody>
      </p:sp>
      <p:grpSp>
        <p:nvGrpSpPr>
          <p:cNvPr id="16" name="Graphic 14" descr="Share">
            <a:extLst>
              <a:ext uri="{FF2B5EF4-FFF2-40B4-BE49-F238E27FC236}">
                <a16:creationId xmlns:a16="http://schemas.microsoft.com/office/drawing/2014/main" id="{D2406A85-1ABC-3ABE-9DD0-DF6953D8D377}"/>
              </a:ext>
            </a:extLst>
          </p:cNvPr>
          <p:cNvGrpSpPr/>
          <p:nvPr/>
        </p:nvGrpSpPr>
        <p:grpSpPr>
          <a:xfrm>
            <a:off x="32649" y="3870161"/>
            <a:ext cx="372092" cy="365887"/>
            <a:chOff x="6985680" y="3871499"/>
            <a:chExt cx="571500" cy="561975"/>
          </a:xfrm>
          <a:solidFill>
            <a:srgbClr val="457A8D">
              <a:lumMod val="75000"/>
            </a:srgbClr>
          </a:solidFill>
        </p:grpSpPr>
        <p:sp>
          <p:nvSpPr>
            <p:cNvPr id="17" name="Freeform: Shape 16">
              <a:extLst>
                <a:ext uri="{FF2B5EF4-FFF2-40B4-BE49-F238E27FC236}">
                  <a16:creationId xmlns:a16="http://schemas.microsoft.com/office/drawing/2014/main" id="{4941D1B1-E7ED-31B5-9F46-9946FBEFD09D}"/>
                </a:ext>
              </a:extLst>
            </p:cNvPr>
            <p:cNvSpPr/>
            <p:nvPr/>
          </p:nvSpPr>
          <p:spPr>
            <a:xfrm>
              <a:off x="6985680" y="4033424"/>
              <a:ext cx="238125" cy="238125"/>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grpFill/>
            <a:ln w="9525" cap="flat">
              <a:noFill/>
              <a:prstDash val="solid"/>
              <a:miter/>
            </a:ln>
          </p:spPr>
          <p:txBody>
            <a:bodyPr rtlCol="0" anchor="ctr"/>
            <a:lstStyle/>
            <a:p>
              <a:pPr>
                <a:defRPr/>
              </a:pPr>
              <a:endParaRPr lang="en-US" sz="900" kern="0" dirty="0">
                <a:solidFill>
                  <a:prstClr val="black"/>
                </a:solidFill>
                <a:ea typeface="ＭＳ Ｐゴシック"/>
                <a:cs typeface="Gill Sans" panose="020B0502020104020203"/>
              </a:endParaRPr>
            </a:p>
          </p:txBody>
        </p:sp>
        <p:sp>
          <p:nvSpPr>
            <p:cNvPr id="18" name="Freeform: Shape 17">
              <a:extLst>
                <a:ext uri="{FF2B5EF4-FFF2-40B4-BE49-F238E27FC236}">
                  <a16:creationId xmlns:a16="http://schemas.microsoft.com/office/drawing/2014/main" id="{F4E7A150-C6CC-9E0B-FC2D-C7830B1DE24C}"/>
                </a:ext>
              </a:extLst>
            </p:cNvPr>
            <p:cNvSpPr/>
            <p:nvPr/>
          </p:nvSpPr>
          <p:spPr>
            <a:xfrm>
              <a:off x="7239616" y="4002278"/>
              <a:ext cx="135731" cy="104965"/>
            </a:xfrm>
            <a:custGeom>
              <a:avLst/>
              <a:gdLst>
                <a:gd name="connsiteX0" fmla="*/ 116586 w 135731"/>
                <a:gd name="connsiteY0" fmla="*/ 0 h 104965"/>
                <a:gd name="connsiteX1" fmla="*/ 0 w 135731"/>
                <a:gd name="connsiteY1" fmla="*/ 69914 h 104965"/>
                <a:gd name="connsiteX2" fmla="*/ 15621 w 135731"/>
                <a:gd name="connsiteY2" fmla="*/ 104966 h 104965"/>
                <a:gd name="connsiteX3" fmla="*/ 135731 w 135731"/>
                <a:gd name="connsiteY3" fmla="*/ 33147 h 104965"/>
                <a:gd name="connsiteX4" fmla="*/ 116586 w 135731"/>
                <a:gd name="connsiteY4" fmla="*/ 0 h 104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104965">
                  <a:moveTo>
                    <a:pt x="116586" y="0"/>
                  </a:moveTo>
                  <a:lnTo>
                    <a:pt x="0" y="69914"/>
                  </a:lnTo>
                  <a:cubicBezTo>
                    <a:pt x="6567" y="80942"/>
                    <a:pt x="11810" y="92708"/>
                    <a:pt x="15621" y="104966"/>
                  </a:cubicBezTo>
                  <a:lnTo>
                    <a:pt x="135731" y="33147"/>
                  </a:lnTo>
                  <a:cubicBezTo>
                    <a:pt x="127696" y="23139"/>
                    <a:pt x="121240" y="11961"/>
                    <a:pt x="116586" y="0"/>
                  </a:cubicBezTo>
                  <a:close/>
                </a:path>
              </a:pathLst>
            </a:custGeom>
            <a:grpFill/>
            <a:ln w="9525" cap="flat">
              <a:noFill/>
              <a:prstDash val="solid"/>
              <a:miter/>
            </a:ln>
          </p:spPr>
          <p:txBody>
            <a:bodyPr rtlCol="0" anchor="ctr"/>
            <a:lstStyle/>
            <a:p>
              <a:pPr>
                <a:defRPr/>
              </a:pPr>
              <a:endParaRPr lang="en-US" sz="900" kern="0" dirty="0">
                <a:solidFill>
                  <a:prstClr val="black"/>
                </a:solidFill>
                <a:ea typeface="ＭＳ Ｐゴシック"/>
                <a:cs typeface="Gill Sans" panose="020B0502020104020203"/>
              </a:endParaRPr>
            </a:p>
          </p:txBody>
        </p:sp>
        <p:sp>
          <p:nvSpPr>
            <p:cNvPr id="19" name="Freeform: Shape 18">
              <a:extLst>
                <a:ext uri="{FF2B5EF4-FFF2-40B4-BE49-F238E27FC236}">
                  <a16:creationId xmlns:a16="http://schemas.microsoft.com/office/drawing/2014/main" id="{A180CF3E-2D90-660C-F3C6-3AAA9845CAAB}"/>
                </a:ext>
              </a:extLst>
            </p:cNvPr>
            <p:cNvSpPr/>
            <p:nvPr/>
          </p:nvSpPr>
          <p:spPr>
            <a:xfrm>
              <a:off x="7385730" y="3871499"/>
              <a:ext cx="171450" cy="171450"/>
            </a:xfrm>
            <a:custGeom>
              <a:avLst/>
              <a:gdLst>
                <a:gd name="connsiteX0" fmla="*/ 171450 w 171450"/>
                <a:gd name="connsiteY0" fmla="*/ 85725 h 171450"/>
                <a:gd name="connsiteX1" fmla="*/ 85725 w 171450"/>
                <a:gd name="connsiteY1" fmla="*/ 171450 h 171450"/>
                <a:gd name="connsiteX2" fmla="*/ 0 w 171450"/>
                <a:gd name="connsiteY2" fmla="*/ 85725 h 171450"/>
                <a:gd name="connsiteX3" fmla="*/ 85725 w 171450"/>
                <a:gd name="connsiteY3" fmla="*/ 0 h 171450"/>
                <a:gd name="connsiteX4" fmla="*/ 171450 w 171450"/>
                <a:gd name="connsiteY4" fmla="*/ 857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71450">
                  <a:moveTo>
                    <a:pt x="171450" y="85725"/>
                  </a:moveTo>
                  <a:cubicBezTo>
                    <a:pt x="171450" y="133070"/>
                    <a:pt x="133070" y="171450"/>
                    <a:pt x="85725" y="171450"/>
                  </a:cubicBezTo>
                  <a:cubicBezTo>
                    <a:pt x="38380" y="171450"/>
                    <a:pt x="0" y="133070"/>
                    <a:pt x="0" y="85725"/>
                  </a:cubicBezTo>
                  <a:cubicBezTo>
                    <a:pt x="0" y="38380"/>
                    <a:pt x="38380" y="0"/>
                    <a:pt x="85725" y="0"/>
                  </a:cubicBezTo>
                  <a:cubicBezTo>
                    <a:pt x="133070" y="0"/>
                    <a:pt x="171450" y="38380"/>
                    <a:pt x="171450" y="85725"/>
                  </a:cubicBezTo>
                  <a:close/>
                </a:path>
              </a:pathLst>
            </a:custGeom>
            <a:grpFill/>
            <a:ln w="9525" cap="flat">
              <a:noFill/>
              <a:prstDash val="solid"/>
              <a:miter/>
            </a:ln>
          </p:spPr>
          <p:txBody>
            <a:bodyPr rtlCol="0" anchor="ctr"/>
            <a:lstStyle/>
            <a:p>
              <a:pPr>
                <a:defRPr/>
              </a:pPr>
              <a:endParaRPr lang="en-US" sz="900" kern="0" dirty="0">
                <a:solidFill>
                  <a:prstClr val="black"/>
                </a:solidFill>
                <a:ea typeface="ＭＳ Ｐゴシック"/>
                <a:cs typeface="Gill Sans" panose="020B0502020104020203"/>
              </a:endParaRPr>
            </a:p>
          </p:txBody>
        </p:sp>
        <p:sp>
          <p:nvSpPr>
            <p:cNvPr id="20" name="Freeform: Shape 19">
              <a:extLst>
                <a:ext uri="{FF2B5EF4-FFF2-40B4-BE49-F238E27FC236}">
                  <a16:creationId xmlns:a16="http://schemas.microsoft.com/office/drawing/2014/main" id="{8C07E016-5F7E-A2EC-A843-9334B044AF8A}"/>
                </a:ext>
              </a:extLst>
            </p:cNvPr>
            <p:cNvSpPr/>
            <p:nvPr/>
          </p:nvSpPr>
          <p:spPr>
            <a:xfrm>
              <a:off x="7239616" y="4197350"/>
              <a:ext cx="135731" cy="105346"/>
            </a:xfrm>
            <a:custGeom>
              <a:avLst/>
              <a:gdLst>
                <a:gd name="connsiteX0" fmla="*/ 135731 w 135731"/>
                <a:gd name="connsiteY0" fmla="*/ 72390 h 105346"/>
                <a:gd name="connsiteX1" fmla="*/ 15621 w 135731"/>
                <a:gd name="connsiteY1" fmla="*/ 0 h 105346"/>
                <a:gd name="connsiteX2" fmla="*/ 0 w 135731"/>
                <a:gd name="connsiteY2" fmla="*/ 35052 h 105346"/>
                <a:gd name="connsiteX3" fmla="*/ 116586 w 135731"/>
                <a:gd name="connsiteY3" fmla="*/ 105346 h 105346"/>
                <a:gd name="connsiteX4" fmla="*/ 135731 w 135731"/>
                <a:gd name="connsiteY4" fmla="*/ 72390 h 105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105346">
                  <a:moveTo>
                    <a:pt x="135731" y="72390"/>
                  </a:moveTo>
                  <a:lnTo>
                    <a:pt x="15621" y="0"/>
                  </a:lnTo>
                  <a:cubicBezTo>
                    <a:pt x="11810" y="12258"/>
                    <a:pt x="6567" y="24023"/>
                    <a:pt x="0" y="35052"/>
                  </a:cubicBezTo>
                  <a:lnTo>
                    <a:pt x="116586" y="105346"/>
                  </a:lnTo>
                  <a:cubicBezTo>
                    <a:pt x="121266" y="93456"/>
                    <a:pt x="127721" y="82345"/>
                    <a:pt x="135731" y="72390"/>
                  </a:cubicBezTo>
                  <a:close/>
                </a:path>
              </a:pathLst>
            </a:custGeom>
            <a:grpFill/>
            <a:ln w="9525" cap="flat">
              <a:noFill/>
              <a:prstDash val="solid"/>
              <a:miter/>
            </a:ln>
          </p:spPr>
          <p:txBody>
            <a:bodyPr rtlCol="0" anchor="ctr"/>
            <a:lstStyle/>
            <a:p>
              <a:pPr>
                <a:defRPr/>
              </a:pPr>
              <a:endParaRPr lang="en-US" sz="900" kern="0" dirty="0">
                <a:solidFill>
                  <a:prstClr val="black"/>
                </a:solidFill>
                <a:ea typeface="ＭＳ Ｐゴシック"/>
                <a:cs typeface="Gill Sans" panose="020B0502020104020203"/>
              </a:endParaRPr>
            </a:p>
          </p:txBody>
        </p:sp>
        <p:sp>
          <p:nvSpPr>
            <p:cNvPr id="21" name="Freeform: Shape 20">
              <a:extLst>
                <a:ext uri="{FF2B5EF4-FFF2-40B4-BE49-F238E27FC236}">
                  <a16:creationId xmlns:a16="http://schemas.microsoft.com/office/drawing/2014/main" id="{245AD050-6B59-31E7-C0C6-33ADCE8B45D5}"/>
                </a:ext>
              </a:extLst>
            </p:cNvPr>
            <p:cNvSpPr/>
            <p:nvPr/>
          </p:nvSpPr>
          <p:spPr>
            <a:xfrm>
              <a:off x="7385730" y="4262024"/>
              <a:ext cx="171450" cy="171450"/>
            </a:xfrm>
            <a:custGeom>
              <a:avLst/>
              <a:gdLst>
                <a:gd name="connsiteX0" fmla="*/ 171450 w 171450"/>
                <a:gd name="connsiteY0" fmla="*/ 85725 h 171450"/>
                <a:gd name="connsiteX1" fmla="*/ 85725 w 171450"/>
                <a:gd name="connsiteY1" fmla="*/ 171450 h 171450"/>
                <a:gd name="connsiteX2" fmla="*/ 0 w 171450"/>
                <a:gd name="connsiteY2" fmla="*/ 85725 h 171450"/>
                <a:gd name="connsiteX3" fmla="*/ 85725 w 171450"/>
                <a:gd name="connsiteY3" fmla="*/ 0 h 171450"/>
                <a:gd name="connsiteX4" fmla="*/ 171450 w 171450"/>
                <a:gd name="connsiteY4" fmla="*/ 857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71450">
                  <a:moveTo>
                    <a:pt x="171450" y="85725"/>
                  </a:moveTo>
                  <a:cubicBezTo>
                    <a:pt x="171450" y="133070"/>
                    <a:pt x="133070" y="171450"/>
                    <a:pt x="85725" y="171450"/>
                  </a:cubicBezTo>
                  <a:cubicBezTo>
                    <a:pt x="38380" y="171450"/>
                    <a:pt x="0" y="133070"/>
                    <a:pt x="0" y="85725"/>
                  </a:cubicBezTo>
                  <a:cubicBezTo>
                    <a:pt x="0" y="38380"/>
                    <a:pt x="38380" y="0"/>
                    <a:pt x="85725" y="0"/>
                  </a:cubicBezTo>
                  <a:cubicBezTo>
                    <a:pt x="133070" y="0"/>
                    <a:pt x="171450" y="38380"/>
                    <a:pt x="171450" y="85725"/>
                  </a:cubicBezTo>
                  <a:close/>
                </a:path>
              </a:pathLst>
            </a:custGeom>
            <a:grpFill/>
            <a:ln w="9525" cap="flat">
              <a:noFill/>
              <a:prstDash val="solid"/>
              <a:miter/>
            </a:ln>
          </p:spPr>
          <p:txBody>
            <a:bodyPr rtlCol="0" anchor="ctr"/>
            <a:lstStyle/>
            <a:p>
              <a:pPr>
                <a:defRPr/>
              </a:pPr>
              <a:endParaRPr lang="en-US" sz="900" kern="0" dirty="0">
                <a:solidFill>
                  <a:prstClr val="black"/>
                </a:solidFill>
                <a:ea typeface="ＭＳ Ｐゴシック"/>
                <a:cs typeface="Gill Sans" panose="020B0502020104020203"/>
              </a:endParaRPr>
            </a:p>
          </p:txBody>
        </p:sp>
      </p:grpSp>
      <p:sp>
        <p:nvSpPr>
          <p:cNvPr id="22" name="TextBox 21">
            <a:extLst>
              <a:ext uri="{FF2B5EF4-FFF2-40B4-BE49-F238E27FC236}">
                <a16:creationId xmlns:a16="http://schemas.microsoft.com/office/drawing/2014/main" id="{A80AFB54-C9AA-29D7-D5D1-4D899C77C25A}"/>
              </a:ext>
            </a:extLst>
          </p:cNvPr>
          <p:cNvSpPr txBox="1"/>
          <p:nvPr/>
        </p:nvSpPr>
        <p:spPr>
          <a:xfrm>
            <a:off x="1736947" y="1197054"/>
            <a:ext cx="1959429" cy="230832"/>
          </a:xfrm>
          <a:prstGeom prst="rect">
            <a:avLst/>
          </a:prstGeom>
          <a:noFill/>
        </p:spPr>
        <p:txBody>
          <a:bodyPr wrap="square" rtlCol="0">
            <a:spAutoFit/>
          </a:bodyPr>
          <a:lstStyle/>
          <a:p>
            <a:pPr algn="ctr">
              <a:defRPr/>
            </a:pPr>
            <a:r>
              <a:rPr lang="en-US" sz="900" b="1" dirty="0">
                <a:solidFill>
                  <a:srgbClr val="000000"/>
                </a:solidFill>
                <a:latin typeface="Arial"/>
                <a:ea typeface="ＭＳ Ｐゴシック"/>
                <a:cs typeface="Gill Sans" panose="020B0502020104020203"/>
              </a:rPr>
              <a:t>Condoms</a:t>
            </a:r>
          </a:p>
        </p:txBody>
      </p:sp>
      <p:sp>
        <p:nvSpPr>
          <p:cNvPr id="23" name="TextBox 22">
            <a:extLst>
              <a:ext uri="{FF2B5EF4-FFF2-40B4-BE49-F238E27FC236}">
                <a16:creationId xmlns:a16="http://schemas.microsoft.com/office/drawing/2014/main" id="{E04994EC-4D26-D327-EC53-750FA8C9A157}"/>
              </a:ext>
            </a:extLst>
          </p:cNvPr>
          <p:cNvSpPr txBox="1"/>
          <p:nvPr/>
        </p:nvSpPr>
        <p:spPr>
          <a:xfrm>
            <a:off x="3856059" y="1204318"/>
            <a:ext cx="1959429" cy="230832"/>
          </a:xfrm>
          <a:prstGeom prst="rect">
            <a:avLst/>
          </a:prstGeom>
          <a:noFill/>
        </p:spPr>
        <p:txBody>
          <a:bodyPr wrap="square" rtlCol="0">
            <a:spAutoFit/>
          </a:bodyPr>
          <a:lstStyle/>
          <a:p>
            <a:pPr algn="ctr">
              <a:defRPr/>
            </a:pPr>
            <a:r>
              <a:rPr lang="en-US" sz="900" b="1" dirty="0">
                <a:solidFill>
                  <a:srgbClr val="000000"/>
                </a:solidFill>
                <a:latin typeface="Arial"/>
                <a:ea typeface="ＭＳ Ｐゴシック"/>
                <a:cs typeface="Gill Sans" panose="020B0502020104020203"/>
              </a:rPr>
              <a:t>OCPs</a:t>
            </a:r>
          </a:p>
        </p:txBody>
      </p:sp>
      <p:sp>
        <p:nvSpPr>
          <p:cNvPr id="24" name="TextBox 23">
            <a:extLst>
              <a:ext uri="{FF2B5EF4-FFF2-40B4-BE49-F238E27FC236}">
                <a16:creationId xmlns:a16="http://schemas.microsoft.com/office/drawing/2014/main" id="{4F315F8E-38DE-6D13-FEA3-DDFA4488769A}"/>
              </a:ext>
            </a:extLst>
          </p:cNvPr>
          <p:cNvSpPr txBox="1"/>
          <p:nvPr/>
        </p:nvSpPr>
        <p:spPr>
          <a:xfrm>
            <a:off x="6074730" y="1186402"/>
            <a:ext cx="1959429" cy="230832"/>
          </a:xfrm>
          <a:prstGeom prst="rect">
            <a:avLst/>
          </a:prstGeom>
          <a:noFill/>
        </p:spPr>
        <p:txBody>
          <a:bodyPr wrap="square" rtlCol="0">
            <a:spAutoFit/>
          </a:bodyPr>
          <a:lstStyle/>
          <a:p>
            <a:pPr algn="ctr">
              <a:defRPr/>
            </a:pPr>
            <a:r>
              <a:rPr lang="en-US" sz="900" b="1" dirty="0">
                <a:solidFill>
                  <a:srgbClr val="000000"/>
                </a:solidFill>
                <a:latin typeface="Arial"/>
                <a:ea typeface="ＭＳ Ｐゴシック"/>
                <a:cs typeface="Gill Sans" panose="020B0502020104020203"/>
              </a:rPr>
              <a:t>Injectables</a:t>
            </a:r>
          </a:p>
        </p:txBody>
      </p:sp>
      <p:sp>
        <p:nvSpPr>
          <p:cNvPr id="25" name="TextBox 24">
            <a:extLst>
              <a:ext uri="{FF2B5EF4-FFF2-40B4-BE49-F238E27FC236}">
                <a16:creationId xmlns:a16="http://schemas.microsoft.com/office/drawing/2014/main" id="{EBC82B8B-32E5-17A4-1BFE-161773C4AE30}"/>
              </a:ext>
            </a:extLst>
          </p:cNvPr>
          <p:cNvSpPr txBox="1"/>
          <p:nvPr/>
        </p:nvSpPr>
        <p:spPr>
          <a:xfrm>
            <a:off x="8146669" y="1189089"/>
            <a:ext cx="2046391" cy="230832"/>
          </a:xfrm>
          <a:prstGeom prst="rect">
            <a:avLst/>
          </a:prstGeom>
          <a:noFill/>
        </p:spPr>
        <p:txBody>
          <a:bodyPr wrap="square" rtlCol="0">
            <a:spAutoFit/>
          </a:bodyPr>
          <a:lstStyle/>
          <a:p>
            <a:pPr algn="ctr">
              <a:defRPr/>
            </a:pPr>
            <a:r>
              <a:rPr lang="en-US" sz="900" b="1" dirty="0">
                <a:solidFill>
                  <a:srgbClr val="000000"/>
                </a:solidFill>
                <a:latin typeface="Arial"/>
                <a:ea typeface="ＭＳ Ｐゴシック"/>
                <a:cs typeface="Gill Sans" panose="020B0502020104020203"/>
              </a:rPr>
              <a:t>ECs</a:t>
            </a:r>
          </a:p>
        </p:txBody>
      </p:sp>
      <p:graphicFrame>
        <p:nvGraphicFramePr>
          <p:cNvPr id="26" name="Table 27">
            <a:extLst>
              <a:ext uri="{FF2B5EF4-FFF2-40B4-BE49-F238E27FC236}">
                <a16:creationId xmlns:a16="http://schemas.microsoft.com/office/drawing/2014/main" id="{F81AF1F2-4BC4-D144-54E2-C58665CD00D0}"/>
              </a:ext>
            </a:extLst>
          </p:cNvPr>
          <p:cNvGraphicFramePr>
            <a:graphicFrameLocks noGrp="1"/>
          </p:cNvGraphicFramePr>
          <p:nvPr/>
        </p:nvGraphicFramePr>
        <p:xfrm>
          <a:off x="1659849" y="1429953"/>
          <a:ext cx="2045636" cy="580527"/>
        </p:xfrm>
        <a:graphic>
          <a:graphicData uri="http://schemas.openxmlformats.org/drawingml/2006/table">
            <a:tbl>
              <a:tblPr firstRow="1" bandRow="1"/>
              <a:tblGrid>
                <a:gridCol w="1022818">
                  <a:extLst>
                    <a:ext uri="{9D8B030D-6E8A-4147-A177-3AD203B41FA5}">
                      <a16:colId xmlns:a16="http://schemas.microsoft.com/office/drawing/2014/main" val="124599002"/>
                    </a:ext>
                  </a:extLst>
                </a:gridCol>
                <a:gridCol w="1022818">
                  <a:extLst>
                    <a:ext uri="{9D8B030D-6E8A-4147-A177-3AD203B41FA5}">
                      <a16:colId xmlns:a16="http://schemas.microsoft.com/office/drawing/2014/main" val="4089905087"/>
                    </a:ext>
                  </a:extLst>
                </a:gridCol>
              </a:tblGrid>
              <a:tr h="293530">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CRS</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Pvt Sector</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extLst>
                  <a:ext uri="{0D108BD9-81ED-4DB2-BD59-A6C34878D82A}">
                    <a16:rowId xmlns:a16="http://schemas.microsoft.com/office/drawing/2014/main" val="2908557976"/>
                  </a:ext>
                </a:extLst>
              </a:tr>
              <a:tr h="286997">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dirty="0">
                          <a:solidFill>
                            <a:schemeClr val="tx1"/>
                          </a:solidFill>
                        </a:rPr>
                        <a:t>~ 40-50%</a:t>
                      </a:r>
                      <a:endParaRPr kumimoji="0" lang="en-US" sz="1000" b="1" i="0" u="none" strike="noStrike" kern="1200" cap="none" spc="0" normalizeH="0" baseline="0" noProof="0" dirty="0">
                        <a:ln>
                          <a:noFill/>
                        </a:ln>
                        <a:solidFill>
                          <a:schemeClr val="tx1"/>
                        </a:solidFill>
                        <a:effectLst/>
                        <a:uLnTx/>
                        <a:uFillTx/>
                        <a:latin typeface="+mn-lt"/>
                        <a:ea typeface="+mn-ea"/>
                        <a:cs typeface="+mn-cs"/>
                      </a:endParaRP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dirty="0">
                          <a:ln>
                            <a:noFill/>
                          </a:ln>
                          <a:solidFill>
                            <a:schemeClr val="tx1"/>
                          </a:solidFill>
                          <a:effectLst/>
                          <a:uLnTx/>
                          <a:uFillTx/>
                        </a:rPr>
                        <a:t>~50%</a:t>
                      </a:r>
                      <a:endParaRPr kumimoji="0" lang="en-US" sz="1000" b="1" i="0" u="none" strike="noStrike" kern="1200" cap="none" spc="0" normalizeH="0" baseline="0" noProof="0" dirty="0">
                        <a:ln>
                          <a:noFill/>
                        </a:ln>
                        <a:solidFill>
                          <a:schemeClr val="tx1"/>
                        </a:solidFill>
                        <a:effectLst/>
                        <a:uLnTx/>
                        <a:uFillTx/>
                        <a:latin typeface="+mn-lt"/>
                        <a:ea typeface="+mn-ea"/>
                        <a:cs typeface="+mn-cs"/>
                      </a:endParaRP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extLst>
                  <a:ext uri="{0D108BD9-81ED-4DB2-BD59-A6C34878D82A}">
                    <a16:rowId xmlns:a16="http://schemas.microsoft.com/office/drawing/2014/main" val="3834917949"/>
                  </a:ext>
                </a:extLst>
              </a:tr>
            </a:tbl>
          </a:graphicData>
        </a:graphic>
      </p:graphicFrame>
      <p:graphicFrame>
        <p:nvGraphicFramePr>
          <p:cNvPr id="27" name="Table 26">
            <a:extLst>
              <a:ext uri="{FF2B5EF4-FFF2-40B4-BE49-F238E27FC236}">
                <a16:creationId xmlns:a16="http://schemas.microsoft.com/office/drawing/2014/main" id="{5FE108B6-7E8C-A4B6-1BAA-38CBF12EF9D5}"/>
              </a:ext>
            </a:extLst>
          </p:cNvPr>
          <p:cNvGraphicFramePr>
            <a:graphicFrameLocks noGrp="1"/>
          </p:cNvGraphicFramePr>
          <p:nvPr/>
        </p:nvGraphicFramePr>
        <p:xfrm>
          <a:off x="3815993" y="1429953"/>
          <a:ext cx="2042542" cy="567175"/>
        </p:xfrm>
        <a:graphic>
          <a:graphicData uri="http://schemas.openxmlformats.org/drawingml/2006/table">
            <a:tbl>
              <a:tblPr firstRow="1" bandRow="1"/>
              <a:tblGrid>
                <a:gridCol w="1021271">
                  <a:extLst>
                    <a:ext uri="{9D8B030D-6E8A-4147-A177-3AD203B41FA5}">
                      <a16:colId xmlns:a16="http://schemas.microsoft.com/office/drawing/2014/main" val="124599002"/>
                    </a:ext>
                  </a:extLst>
                </a:gridCol>
                <a:gridCol w="1021271">
                  <a:extLst>
                    <a:ext uri="{9D8B030D-6E8A-4147-A177-3AD203B41FA5}">
                      <a16:colId xmlns:a16="http://schemas.microsoft.com/office/drawing/2014/main" val="4089905087"/>
                    </a:ext>
                  </a:extLst>
                </a:gridCol>
              </a:tblGrid>
              <a:tr h="293530">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marL="0" algn="ctr" defTabSz="1219170" rtl="0" eaLnBrk="1" latinLnBrk="0" hangingPunct="1"/>
                      <a:r>
                        <a:rPr lang="en-US" sz="1000" b="1" kern="1200" dirty="0">
                          <a:solidFill>
                            <a:schemeClr val="lt1"/>
                          </a:solidFill>
                          <a:latin typeface="+mn-lt"/>
                          <a:ea typeface="+mn-ea"/>
                          <a:cs typeface="+mn-cs"/>
                        </a:rPr>
                        <a:t>CRS</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marL="0" algn="ctr" defTabSz="1219170" rtl="0" eaLnBrk="1" latinLnBrk="0" hangingPunct="1"/>
                      <a:r>
                        <a:rPr lang="en-US" sz="1000" b="1" kern="1200" dirty="0">
                          <a:solidFill>
                            <a:schemeClr val="lt1"/>
                          </a:solidFill>
                        </a:rPr>
                        <a:t>Pvt Sector</a:t>
                      </a:r>
                      <a:endParaRPr lang="en-US" sz="1000" b="1" kern="1200" dirty="0">
                        <a:solidFill>
                          <a:schemeClr val="lt1"/>
                        </a:solidFill>
                        <a:latin typeface="+mn-lt"/>
                        <a:ea typeface="+mn-ea"/>
                        <a:cs typeface="+mn-cs"/>
                      </a:endParaRP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extLst>
                  <a:ext uri="{0D108BD9-81ED-4DB2-BD59-A6C34878D82A}">
                    <a16:rowId xmlns:a16="http://schemas.microsoft.com/office/drawing/2014/main" val="2908557976"/>
                  </a:ext>
                </a:extLst>
              </a:tr>
              <a:tr h="273645">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dirty="0">
                          <a:ln>
                            <a:noFill/>
                          </a:ln>
                          <a:solidFill>
                            <a:schemeClr val="tx1"/>
                          </a:solidFill>
                          <a:effectLst/>
                          <a:uLnTx/>
                          <a:uFillTx/>
                          <a:latin typeface="+mn-lt"/>
                          <a:ea typeface="+mn-ea"/>
                          <a:cs typeface="+mn-cs"/>
                        </a:rPr>
                        <a:t>~ 60-75%</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dirty="0">
                          <a:ln>
                            <a:noFill/>
                          </a:ln>
                          <a:solidFill>
                            <a:schemeClr val="tx1"/>
                          </a:solidFill>
                          <a:effectLst/>
                          <a:uLnTx/>
                          <a:uFillTx/>
                          <a:latin typeface="+mn-lt"/>
                          <a:ea typeface="+mn-ea"/>
                          <a:cs typeface="+mn-cs"/>
                        </a:rPr>
                        <a:t>~25-40%</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extLst>
                  <a:ext uri="{0D108BD9-81ED-4DB2-BD59-A6C34878D82A}">
                    <a16:rowId xmlns:a16="http://schemas.microsoft.com/office/drawing/2014/main" val="3834917949"/>
                  </a:ext>
                </a:extLst>
              </a:tr>
            </a:tbl>
          </a:graphicData>
        </a:graphic>
      </p:graphicFrame>
      <p:graphicFrame>
        <p:nvGraphicFramePr>
          <p:cNvPr id="28" name="Table 27">
            <a:extLst>
              <a:ext uri="{FF2B5EF4-FFF2-40B4-BE49-F238E27FC236}">
                <a16:creationId xmlns:a16="http://schemas.microsoft.com/office/drawing/2014/main" id="{0C362B92-07EB-95A4-AAAA-F7520F4C0BE9}"/>
              </a:ext>
            </a:extLst>
          </p:cNvPr>
          <p:cNvGraphicFramePr>
            <a:graphicFrameLocks noGrp="1"/>
          </p:cNvGraphicFramePr>
          <p:nvPr/>
        </p:nvGraphicFramePr>
        <p:xfrm>
          <a:off x="5934537" y="1429953"/>
          <a:ext cx="2099622" cy="580527"/>
        </p:xfrm>
        <a:graphic>
          <a:graphicData uri="http://schemas.openxmlformats.org/drawingml/2006/table">
            <a:tbl>
              <a:tblPr firstRow="1" bandRow="1"/>
              <a:tblGrid>
                <a:gridCol w="1049811">
                  <a:extLst>
                    <a:ext uri="{9D8B030D-6E8A-4147-A177-3AD203B41FA5}">
                      <a16:colId xmlns:a16="http://schemas.microsoft.com/office/drawing/2014/main" val="124599002"/>
                    </a:ext>
                  </a:extLst>
                </a:gridCol>
                <a:gridCol w="1049811">
                  <a:extLst>
                    <a:ext uri="{9D8B030D-6E8A-4147-A177-3AD203B41FA5}">
                      <a16:colId xmlns:a16="http://schemas.microsoft.com/office/drawing/2014/main" val="4089905087"/>
                    </a:ext>
                  </a:extLst>
                </a:gridCol>
              </a:tblGrid>
              <a:tr h="293530">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CRS</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Pvt Sector</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extLst>
                  <a:ext uri="{0D108BD9-81ED-4DB2-BD59-A6C34878D82A}">
                    <a16:rowId xmlns:a16="http://schemas.microsoft.com/office/drawing/2014/main" val="2908557976"/>
                  </a:ext>
                </a:extLst>
              </a:tr>
              <a:tr h="286997">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dirty="0">
                          <a:ln>
                            <a:noFill/>
                          </a:ln>
                          <a:solidFill>
                            <a:schemeClr val="tx1"/>
                          </a:solidFill>
                          <a:effectLst/>
                          <a:uLnTx/>
                          <a:uFillTx/>
                        </a:rPr>
                        <a:t>~90</a:t>
                      </a:r>
                      <a:endParaRPr kumimoji="0" lang="en-US" sz="1000" b="1" i="0" u="none" strike="noStrike" kern="1200" cap="none" spc="0" normalizeH="0" baseline="0" noProof="0" dirty="0">
                        <a:ln>
                          <a:noFill/>
                        </a:ln>
                        <a:solidFill>
                          <a:schemeClr val="tx1"/>
                        </a:solidFill>
                        <a:effectLst/>
                        <a:uLnTx/>
                        <a:uFillTx/>
                        <a:latin typeface="+mn-lt"/>
                        <a:ea typeface="+mn-ea"/>
                        <a:cs typeface="+mn-cs"/>
                      </a:endParaRP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dirty="0">
                          <a:ln>
                            <a:noFill/>
                          </a:ln>
                          <a:solidFill>
                            <a:schemeClr val="tx1"/>
                          </a:solidFill>
                          <a:effectLst/>
                          <a:uLnTx/>
                          <a:uFillTx/>
                        </a:rPr>
                        <a:t>~10%</a:t>
                      </a:r>
                      <a:endParaRPr kumimoji="0" lang="en-US" sz="1000" b="1" i="0" u="none" strike="noStrike" kern="1200" cap="none" spc="0" normalizeH="0" baseline="0" noProof="0" dirty="0">
                        <a:ln>
                          <a:noFill/>
                        </a:ln>
                        <a:solidFill>
                          <a:schemeClr val="tx1"/>
                        </a:solidFill>
                        <a:effectLst/>
                        <a:uLnTx/>
                        <a:uFillTx/>
                        <a:latin typeface="+mn-lt"/>
                        <a:ea typeface="+mn-ea"/>
                        <a:cs typeface="+mn-cs"/>
                      </a:endParaRP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extLst>
                  <a:ext uri="{0D108BD9-81ED-4DB2-BD59-A6C34878D82A}">
                    <a16:rowId xmlns:a16="http://schemas.microsoft.com/office/drawing/2014/main" val="3834917949"/>
                  </a:ext>
                </a:extLst>
              </a:tr>
            </a:tbl>
          </a:graphicData>
        </a:graphic>
      </p:graphicFrame>
      <p:graphicFrame>
        <p:nvGraphicFramePr>
          <p:cNvPr id="29" name="Table 28">
            <a:extLst>
              <a:ext uri="{FF2B5EF4-FFF2-40B4-BE49-F238E27FC236}">
                <a16:creationId xmlns:a16="http://schemas.microsoft.com/office/drawing/2014/main" id="{EF10EFC8-ADFE-08D6-2125-6F5614C87E6D}"/>
              </a:ext>
            </a:extLst>
          </p:cNvPr>
          <p:cNvGraphicFramePr>
            <a:graphicFrameLocks noGrp="1"/>
          </p:cNvGraphicFramePr>
          <p:nvPr/>
        </p:nvGraphicFramePr>
        <p:xfrm>
          <a:off x="8155060" y="1429953"/>
          <a:ext cx="2046392" cy="580527"/>
        </p:xfrm>
        <a:graphic>
          <a:graphicData uri="http://schemas.openxmlformats.org/drawingml/2006/table">
            <a:tbl>
              <a:tblPr firstRow="1" bandRow="1"/>
              <a:tblGrid>
                <a:gridCol w="1023196">
                  <a:extLst>
                    <a:ext uri="{9D8B030D-6E8A-4147-A177-3AD203B41FA5}">
                      <a16:colId xmlns:a16="http://schemas.microsoft.com/office/drawing/2014/main" val="124599002"/>
                    </a:ext>
                  </a:extLst>
                </a:gridCol>
                <a:gridCol w="1023196">
                  <a:extLst>
                    <a:ext uri="{9D8B030D-6E8A-4147-A177-3AD203B41FA5}">
                      <a16:colId xmlns:a16="http://schemas.microsoft.com/office/drawing/2014/main" val="4089905087"/>
                    </a:ext>
                  </a:extLst>
                </a:gridCol>
              </a:tblGrid>
              <a:tr h="293530">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CRS</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tc>
                  <a:txBody>
                    <a:bodyPr/>
                    <a:lstStyle>
                      <a:lvl1pPr marL="0" algn="l" defTabSz="914400" rtl="0" eaLnBrk="1" latinLnBrk="0" hangingPunct="1">
                        <a:defRPr sz="1800" b="1" kern="1200">
                          <a:solidFill>
                            <a:schemeClr val="lt1"/>
                          </a:solidFill>
                          <a:latin typeface="Arial"/>
                          <a:ea typeface="ＭＳ Ｐゴシック"/>
                        </a:defRPr>
                      </a:lvl1pPr>
                      <a:lvl2pPr marL="457200" algn="l" defTabSz="914400" rtl="0" eaLnBrk="1" latinLnBrk="0" hangingPunct="1">
                        <a:defRPr sz="1800" b="1" kern="1200">
                          <a:solidFill>
                            <a:schemeClr val="lt1"/>
                          </a:solidFill>
                          <a:latin typeface="Arial"/>
                          <a:ea typeface="ＭＳ Ｐゴシック"/>
                        </a:defRPr>
                      </a:lvl2pPr>
                      <a:lvl3pPr marL="914400" algn="l" defTabSz="914400" rtl="0" eaLnBrk="1" latinLnBrk="0" hangingPunct="1">
                        <a:defRPr sz="1800" b="1" kern="1200">
                          <a:solidFill>
                            <a:schemeClr val="lt1"/>
                          </a:solidFill>
                          <a:latin typeface="Arial"/>
                          <a:ea typeface="ＭＳ Ｐゴシック"/>
                        </a:defRPr>
                      </a:lvl3pPr>
                      <a:lvl4pPr marL="1371600" algn="l" defTabSz="914400" rtl="0" eaLnBrk="1" latinLnBrk="0" hangingPunct="1">
                        <a:defRPr sz="1800" b="1" kern="1200">
                          <a:solidFill>
                            <a:schemeClr val="lt1"/>
                          </a:solidFill>
                          <a:latin typeface="Arial"/>
                          <a:ea typeface="ＭＳ Ｐゴシック"/>
                        </a:defRPr>
                      </a:lvl4pPr>
                      <a:lvl5pPr marL="1828800" algn="l" defTabSz="914400" rtl="0" eaLnBrk="1" latinLnBrk="0" hangingPunct="1">
                        <a:defRPr sz="1800" b="1" kern="1200">
                          <a:solidFill>
                            <a:schemeClr val="lt1"/>
                          </a:solidFill>
                          <a:latin typeface="Arial"/>
                          <a:ea typeface="ＭＳ Ｐゴシック"/>
                        </a:defRPr>
                      </a:lvl5pPr>
                      <a:lvl6pPr marL="2286000" algn="l" defTabSz="914400" rtl="0" eaLnBrk="1" latinLnBrk="0" hangingPunct="1">
                        <a:defRPr sz="1800" b="1" kern="1200">
                          <a:solidFill>
                            <a:schemeClr val="lt1"/>
                          </a:solidFill>
                          <a:latin typeface="Arial"/>
                          <a:ea typeface="ＭＳ Ｐゴシック"/>
                        </a:defRPr>
                      </a:lvl6pPr>
                      <a:lvl7pPr marL="2743200" algn="l" defTabSz="914400" rtl="0" eaLnBrk="1" latinLnBrk="0" hangingPunct="1">
                        <a:defRPr sz="1800" b="1" kern="1200">
                          <a:solidFill>
                            <a:schemeClr val="lt1"/>
                          </a:solidFill>
                          <a:latin typeface="Arial"/>
                          <a:ea typeface="ＭＳ Ｐゴシック"/>
                        </a:defRPr>
                      </a:lvl7pPr>
                      <a:lvl8pPr marL="3200400" algn="l" defTabSz="914400" rtl="0" eaLnBrk="1" latinLnBrk="0" hangingPunct="1">
                        <a:defRPr sz="1800" b="1" kern="1200">
                          <a:solidFill>
                            <a:schemeClr val="lt1"/>
                          </a:solidFill>
                          <a:latin typeface="Arial"/>
                          <a:ea typeface="ＭＳ Ｐゴシック"/>
                        </a:defRPr>
                      </a:lvl8pPr>
                      <a:lvl9pPr marL="3657600" algn="l" defTabSz="914400" rtl="0" eaLnBrk="1" latinLnBrk="0" hangingPunct="1">
                        <a:defRPr sz="1800" b="1" kern="1200">
                          <a:solidFill>
                            <a:schemeClr val="lt1"/>
                          </a:solidFill>
                          <a:latin typeface="Arial"/>
                          <a:ea typeface="ＭＳ Ｐゴシック"/>
                        </a:defRPr>
                      </a:lvl9pPr>
                    </a:lstStyle>
                    <a:p>
                      <a:pPr algn="ctr"/>
                      <a:r>
                        <a:rPr lang="en-US" sz="1000" dirty="0"/>
                        <a:t>Pvt Sector</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457A8D"/>
                    </a:solidFill>
                  </a:tcPr>
                </a:tc>
                <a:extLst>
                  <a:ext uri="{0D108BD9-81ED-4DB2-BD59-A6C34878D82A}">
                    <a16:rowId xmlns:a16="http://schemas.microsoft.com/office/drawing/2014/main" val="2908557976"/>
                  </a:ext>
                </a:extLst>
              </a:tr>
              <a:tr h="286997">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algn="ctr"/>
                      <a:r>
                        <a:rPr lang="en-US" sz="1000" b="1" dirty="0">
                          <a:solidFill>
                            <a:schemeClr val="tx1"/>
                          </a:solidFill>
                        </a:rPr>
                        <a:t>50%</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tc>
                  <a:txBody>
                    <a:bodyPr/>
                    <a:lstStyle>
                      <a:lvl1pPr marL="0" algn="l" defTabSz="914400" rtl="0" eaLnBrk="1" latinLnBrk="0" hangingPunct="1">
                        <a:defRPr sz="1800" kern="1200">
                          <a:solidFill>
                            <a:schemeClr val="dk1"/>
                          </a:solidFill>
                          <a:latin typeface="Arial"/>
                          <a:ea typeface="ＭＳ Ｐゴシック"/>
                        </a:defRPr>
                      </a:lvl1pPr>
                      <a:lvl2pPr marL="457200" algn="l" defTabSz="914400" rtl="0" eaLnBrk="1" latinLnBrk="0" hangingPunct="1">
                        <a:defRPr sz="1800" kern="1200">
                          <a:solidFill>
                            <a:schemeClr val="dk1"/>
                          </a:solidFill>
                          <a:latin typeface="Arial"/>
                          <a:ea typeface="ＭＳ Ｐゴシック"/>
                        </a:defRPr>
                      </a:lvl2pPr>
                      <a:lvl3pPr marL="914400" algn="l" defTabSz="914400" rtl="0" eaLnBrk="1" latinLnBrk="0" hangingPunct="1">
                        <a:defRPr sz="1800" kern="1200">
                          <a:solidFill>
                            <a:schemeClr val="dk1"/>
                          </a:solidFill>
                          <a:latin typeface="Arial"/>
                          <a:ea typeface="ＭＳ Ｐゴシック"/>
                        </a:defRPr>
                      </a:lvl3pPr>
                      <a:lvl4pPr marL="1371600" algn="l" defTabSz="914400" rtl="0" eaLnBrk="1" latinLnBrk="0" hangingPunct="1">
                        <a:defRPr sz="1800" kern="1200">
                          <a:solidFill>
                            <a:schemeClr val="dk1"/>
                          </a:solidFill>
                          <a:latin typeface="Arial"/>
                          <a:ea typeface="ＭＳ Ｐゴシック"/>
                        </a:defRPr>
                      </a:lvl4pPr>
                      <a:lvl5pPr marL="1828800" algn="l" defTabSz="914400" rtl="0" eaLnBrk="1" latinLnBrk="0" hangingPunct="1">
                        <a:defRPr sz="1800" kern="1200">
                          <a:solidFill>
                            <a:schemeClr val="dk1"/>
                          </a:solidFill>
                          <a:latin typeface="Arial"/>
                          <a:ea typeface="ＭＳ Ｐゴシック"/>
                        </a:defRPr>
                      </a:lvl5pPr>
                      <a:lvl6pPr marL="2286000" algn="l" defTabSz="914400" rtl="0" eaLnBrk="1" latinLnBrk="0" hangingPunct="1">
                        <a:defRPr sz="1800" kern="1200">
                          <a:solidFill>
                            <a:schemeClr val="dk1"/>
                          </a:solidFill>
                          <a:latin typeface="Arial"/>
                          <a:ea typeface="ＭＳ Ｐゴシック"/>
                        </a:defRPr>
                      </a:lvl6pPr>
                      <a:lvl7pPr marL="2743200" algn="l" defTabSz="914400" rtl="0" eaLnBrk="1" latinLnBrk="0" hangingPunct="1">
                        <a:defRPr sz="1800" kern="1200">
                          <a:solidFill>
                            <a:schemeClr val="dk1"/>
                          </a:solidFill>
                          <a:latin typeface="Arial"/>
                          <a:ea typeface="ＭＳ Ｐゴシック"/>
                        </a:defRPr>
                      </a:lvl7pPr>
                      <a:lvl8pPr marL="3200400" algn="l" defTabSz="914400" rtl="0" eaLnBrk="1" latinLnBrk="0" hangingPunct="1">
                        <a:defRPr sz="1800" kern="1200">
                          <a:solidFill>
                            <a:schemeClr val="dk1"/>
                          </a:solidFill>
                          <a:latin typeface="Arial"/>
                          <a:ea typeface="ＭＳ Ｐゴシック"/>
                        </a:defRPr>
                      </a:lvl8pPr>
                      <a:lvl9pPr marL="3657600" algn="l" defTabSz="914400" rtl="0" eaLnBrk="1" latinLnBrk="0" hangingPunct="1">
                        <a:defRPr sz="1800" kern="1200">
                          <a:solidFill>
                            <a:schemeClr val="dk1"/>
                          </a:solidFill>
                          <a:latin typeface="Arial"/>
                          <a:ea typeface="ＭＳ Ｐゴシック"/>
                        </a:defRPr>
                      </a:lvl9pPr>
                    </a:lstStyle>
                    <a:p>
                      <a:pPr algn="ctr"/>
                      <a:r>
                        <a:rPr lang="en-US" sz="1000" b="1" dirty="0">
                          <a:solidFill>
                            <a:schemeClr val="tx1"/>
                          </a:solidFill>
                        </a:rPr>
                        <a:t>50%</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457A8D">
                        <a:tint val="40000"/>
                      </a:srgbClr>
                    </a:solidFill>
                  </a:tcPr>
                </a:tc>
                <a:extLst>
                  <a:ext uri="{0D108BD9-81ED-4DB2-BD59-A6C34878D82A}">
                    <a16:rowId xmlns:a16="http://schemas.microsoft.com/office/drawing/2014/main" val="3834917949"/>
                  </a:ext>
                </a:extLst>
              </a:tr>
            </a:tbl>
          </a:graphicData>
        </a:graphic>
      </p:graphicFrame>
      <p:sp>
        <p:nvSpPr>
          <p:cNvPr id="30" name="TextBox 29">
            <a:extLst>
              <a:ext uri="{FF2B5EF4-FFF2-40B4-BE49-F238E27FC236}">
                <a16:creationId xmlns:a16="http://schemas.microsoft.com/office/drawing/2014/main" id="{D3C4D76B-099F-3FBF-C367-0BDCC8EDDABF}"/>
              </a:ext>
            </a:extLst>
          </p:cNvPr>
          <p:cNvSpPr txBox="1"/>
          <p:nvPr/>
        </p:nvSpPr>
        <p:spPr>
          <a:xfrm>
            <a:off x="1659849" y="2268321"/>
            <a:ext cx="2042649" cy="923330"/>
          </a:xfrm>
          <a:prstGeom prst="rect">
            <a:avLst/>
          </a:prstGeom>
          <a:noFill/>
          <a:ln>
            <a:solidFill>
              <a:srgbClr val="457A8D">
                <a:lumMod val="50000"/>
              </a:srgbClr>
            </a:solidFill>
          </a:ln>
        </p:spPr>
        <p:txBody>
          <a:bodyPr wrap="square" rtlCol="0" anchor="t">
            <a:spAutoFit/>
          </a:bodyPr>
          <a:lstStyle/>
          <a:p>
            <a:pPr>
              <a:defRPr/>
            </a:pPr>
            <a:r>
              <a:rPr lang="en-US" sz="900" kern="0" dirty="0">
                <a:solidFill>
                  <a:srgbClr val="000000"/>
                </a:solidFill>
                <a:latin typeface="Arial"/>
                <a:ea typeface="ＭＳ Ｐゴシック"/>
                <a:cs typeface="Gill Sans" panose="020B0502020104020203"/>
              </a:rPr>
              <a:t>CRS sources from India.</a:t>
            </a:r>
          </a:p>
          <a:p>
            <a:pPr>
              <a:defRPr/>
            </a:pPr>
            <a:r>
              <a:rPr lang="en-US" sz="900" kern="0" dirty="0">
                <a:solidFill>
                  <a:srgbClr val="000000"/>
                </a:solidFill>
                <a:latin typeface="Arial"/>
                <a:ea typeface="ＭＳ Ｐゴシック"/>
                <a:cs typeface="Gill Sans" panose="020B0502020104020203"/>
              </a:rPr>
              <a:t>No Local manufacturer but thriving repackaging through contract manufacturing from India.</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Import component significant</a:t>
            </a:r>
          </a:p>
        </p:txBody>
      </p:sp>
      <p:sp>
        <p:nvSpPr>
          <p:cNvPr id="31" name="TextBox 30">
            <a:extLst>
              <a:ext uri="{FF2B5EF4-FFF2-40B4-BE49-F238E27FC236}">
                <a16:creationId xmlns:a16="http://schemas.microsoft.com/office/drawing/2014/main" id="{12E41246-C458-F64B-231C-7710CCD94962}"/>
              </a:ext>
            </a:extLst>
          </p:cNvPr>
          <p:cNvSpPr txBox="1"/>
          <p:nvPr/>
        </p:nvSpPr>
        <p:spPr>
          <a:xfrm>
            <a:off x="1663057" y="3496857"/>
            <a:ext cx="2042649" cy="1338828"/>
          </a:xfrm>
          <a:prstGeom prst="rect">
            <a:avLst/>
          </a:prstGeom>
          <a:noFill/>
          <a:ln>
            <a:solidFill>
              <a:srgbClr val="457A8D">
                <a:lumMod val="50000"/>
              </a:srgbClr>
            </a:solidFill>
          </a:ln>
        </p:spPr>
        <p:txBody>
          <a:bodyPr wrap="square" rtlCol="0" anchor="t">
            <a:spAutoFit/>
          </a:bodyPr>
          <a:lstStyle>
            <a:defPPr>
              <a:defRPr lang="en-US"/>
            </a:defPPr>
            <a:lvl1pPr lvl="0">
              <a:defRPr sz="1000" b="1">
                <a:solidFill>
                  <a:srgbClr val="9B242D"/>
                </a:solidFill>
                <a:latin typeface="Calibri" panose="020F0502020204030204"/>
              </a:defRPr>
            </a:lvl1pPr>
          </a:lstStyle>
          <a:p>
            <a:pPr>
              <a:defRPr/>
            </a:pPr>
            <a:r>
              <a:rPr lang="en-US" sz="900" b="0" kern="0" dirty="0">
                <a:solidFill>
                  <a:srgbClr val="000000"/>
                </a:solidFill>
                <a:latin typeface="Arial"/>
                <a:ea typeface="ＭＳ Ｐゴシック"/>
                <a:cs typeface="Gill Sans" panose="020B0502020104020203"/>
              </a:rPr>
              <a:t>CRS largely use Pharma distributors for Distribution across Chemists, NTOs. Importers have Condoms only WS.</a:t>
            </a:r>
          </a:p>
          <a:p>
            <a:pPr>
              <a:defRPr/>
            </a:pPr>
            <a:r>
              <a:rPr lang="en-US" sz="900" kern="0" dirty="0">
                <a:solidFill>
                  <a:srgbClr val="000000"/>
                </a:solidFill>
                <a:latin typeface="Arial"/>
                <a:ea typeface="ＭＳ Ｐゴシック"/>
                <a:cs typeface="Gill Sans" panose="020B0502020104020203"/>
              </a:rPr>
              <a:t>Large India companies </a:t>
            </a:r>
            <a:r>
              <a:rPr lang="en-US" sz="900" b="0" kern="0" dirty="0">
                <a:solidFill>
                  <a:srgbClr val="000000"/>
                </a:solidFill>
                <a:latin typeface="Arial"/>
                <a:ea typeface="ＭＳ Ｐゴシック"/>
                <a:cs typeface="Gill Sans" panose="020B0502020104020203"/>
              </a:rPr>
              <a:t>have a large OTC portfolio and use OTC distribution</a:t>
            </a:r>
          </a:p>
          <a:p>
            <a:pPr>
              <a:defRPr/>
            </a:pPr>
            <a:endParaRPr lang="en-US" sz="900" b="0" kern="0" dirty="0">
              <a:solidFill>
                <a:srgbClr val="000000"/>
              </a:solidFill>
              <a:latin typeface="Arial"/>
              <a:ea typeface="ＭＳ Ｐゴシック"/>
              <a:cs typeface="Gill Sans" panose="020B0502020104020203"/>
            </a:endParaRPr>
          </a:p>
          <a:p>
            <a:pPr>
              <a:defRPr/>
            </a:pPr>
            <a:endParaRPr lang="en-US" sz="900" b="0" kern="0" dirty="0">
              <a:solidFill>
                <a:srgbClr val="000000"/>
              </a:solidFill>
              <a:latin typeface="Arial"/>
              <a:ea typeface="ＭＳ Ｐゴシック"/>
              <a:cs typeface="Gill Sans" panose="020B0502020104020203"/>
            </a:endParaRPr>
          </a:p>
        </p:txBody>
      </p:sp>
      <p:sp>
        <p:nvSpPr>
          <p:cNvPr id="32" name="TextBox 31">
            <a:extLst>
              <a:ext uri="{FF2B5EF4-FFF2-40B4-BE49-F238E27FC236}">
                <a16:creationId xmlns:a16="http://schemas.microsoft.com/office/drawing/2014/main" id="{94F61C8C-E8D6-BC81-3B2A-0ABD3E4DBC3B}"/>
              </a:ext>
            </a:extLst>
          </p:cNvPr>
          <p:cNvSpPr txBox="1"/>
          <p:nvPr/>
        </p:nvSpPr>
        <p:spPr>
          <a:xfrm>
            <a:off x="3815994" y="2268321"/>
            <a:ext cx="2039560" cy="10618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solidFill>
                  <a:prstClr val="black"/>
                </a:solidFill>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Private and CRS depend on imports from Mylan,HLL and  Mankind, Piramal etc. Only 2</a:t>
            </a:r>
            <a:r>
              <a:rPr lang="en-US" sz="900" kern="0" baseline="30000" dirty="0">
                <a:solidFill>
                  <a:srgbClr val="000000"/>
                </a:solidFill>
                <a:latin typeface="Arial"/>
                <a:ea typeface="ＭＳ Ｐゴシック"/>
                <a:cs typeface="Gill Sans" panose="020B0502020104020203"/>
              </a:rPr>
              <a:t>nd</a:t>
            </a:r>
            <a:r>
              <a:rPr lang="en-US" sz="900" kern="0" dirty="0">
                <a:solidFill>
                  <a:srgbClr val="000000"/>
                </a:solidFill>
                <a:latin typeface="Arial"/>
                <a:ea typeface="ＭＳ Ｐゴシック"/>
                <a:cs typeface="Gill Sans" panose="020B0502020104020203"/>
              </a:rPr>
              <a:t> gen </a:t>
            </a:r>
          </a:p>
          <a:p>
            <a:pPr>
              <a:defRPr/>
            </a:pPr>
            <a:r>
              <a:rPr lang="en-US" sz="900" kern="0" dirty="0">
                <a:solidFill>
                  <a:srgbClr val="000000"/>
                </a:solidFill>
                <a:latin typeface="Arial"/>
                <a:ea typeface="ＭＳ Ｐゴシック"/>
                <a:cs typeface="Gill Sans" panose="020B0502020104020203"/>
              </a:rPr>
              <a:t>Viatris in discussions with CRS for expanding range</a:t>
            </a:r>
          </a:p>
          <a:p>
            <a:pPr>
              <a:defRPr/>
            </a:pPr>
            <a:r>
              <a:rPr lang="en-US" sz="900" kern="0" dirty="0">
                <a:solidFill>
                  <a:srgbClr val="000000"/>
                </a:solidFill>
                <a:latin typeface="Arial"/>
                <a:ea typeface="ＭＳ Ｐゴシック"/>
                <a:cs typeface="Gill Sans" panose="020B0502020104020203"/>
              </a:rPr>
              <a:t>One Nepali Manufacturer: NEPAL REMEDIES*</a:t>
            </a:r>
          </a:p>
        </p:txBody>
      </p:sp>
      <p:sp>
        <p:nvSpPr>
          <p:cNvPr id="33" name="TextBox 32">
            <a:extLst>
              <a:ext uri="{FF2B5EF4-FFF2-40B4-BE49-F238E27FC236}">
                <a16:creationId xmlns:a16="http://schemas.microsoft.com/office/drawing/2014/main" id="{414049C8-DFE7-8E66-65ED-07EE4E56681D}"/>
              </a:ext>
            </a:extLst>
          </p:cNvPr>
          <p:cNvSpPr txBox="1"/>
          <p:nvPr/>
        </p:nvSpPr>
        <p:spPr>
          <a:xfrm>
            <a:off x="3705060" y="3575635"/>
            <a:ext cx="2039560" cy="923330"/>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solidFill>
                  <a:prstClr val="black"/>
                </a:solidFill>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CRS uses only Pharma distribution Channel. Pharma points of sale .</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Large India companies have a large OTC portfolio and use OTC distribution</a:t>
            </a:r>
          </a:p>
        </p:txBody>
      </p:sp>
      <p:sp>
        <p:nvSpPr>
          <p:cNvPr id="34" name="TextBox 33">
            <a:extLst>
              <a:ext uri="{FF2B5EF4-FFF2-40B4-BE49-F238E27FC236}">
                <a16:creationId xmlns:a16="http://schemas.microsoft.com/office/drawing/2014/main" id="{52B79270-7139-265E-274A-9343A8FC351F}"/>
              </a:ext>
            </a:extLst>
          </p:cNvPr>
          <p:cNvSpPr txBox="1"/>
          <p:nvPr/>
        </p:nvSpPr>
        <p:spPr>
          <a:xfrm>
            <a:off x="1653727" y="4837752"/>
            <a:ext cx="2051333" cy="1061829"/>
          </a:xfrm>
          <a:prstGeom prst="rect">
            <a:avLst/>
          </a:prstGeom>
          <a:noFill/>
          <a:ln>
            <a:solidFill>
              <a:srgbClr val="457A8D">
                <a:lumMod val="50000"/>
              </a:srgbClr>
            </a:solidFill>
          </a:ln>
        </p:spPr>
        <p:txBody>
          <a:bodyPr wrap="square" rtlCol="0" anchor="t">
            <a:spAutoFit/>
          </a:bodyPr>
          <a:lstStyle>
            <a:defPPr>
              <a:defRPr lang="en-US"/>
            </a:defPPr>
            <a:lvl1pPr lvl="0">
              <a:defRPr sz="1000" b="0">
                <a:latin typeface="Calibri" panose="020F0502020204030204"/>
              </a:defRPr>
            </a:lvl1pPr>
          </a:lstStyle>
          <a:p>
            <a:pPr>
              <a:defRPr/>
            </a:pPr>
            <a:r>
              <a:rPr lang="en-US" sz="900" kern="0" dirty="0">
                <a:solidFill>
                  <a:srgbClr val="000000"/>
                </a:solidFill>
                <a:latin typeface="Arial"/>
                <a:ea typeface="ＭＳ Ｐゴシック"/>
                <a:cs typeface="Gill Sans" panose="020B0502020104020203"/>
              </a:rPr>
              <a:t>Pharma points of sale - ~ 30k*</a:t>
            </a:r>
          </a:p>
          <a:p>
            <a:pPr>
              <a:defRPr/>
            </a:pPr>
            <a:r>
              <a:rPr lang="en-US" sz="900" kern="0" dirty="0">
                <a:solidFill>
                  <a:srgbClr val="000000"/>
                </a:solidFill>
                <a:latin typeface="Arial"/>
                <a:ea typeface="ＭＳ Ｐゴシック"/>
                <a:cs typeface="Gill Sans" panose="020B0502020104020203"/>
              </a:rPr>
              <a:t>Registered 23400 ( as per Nepal Pharmacy council) and account for 98% sales)</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Non-Pharma points of sale – Cigarette shops Grocers 2%</a:t>
            </a:r>
          </a:p>
        </p:txBody>
      </p:sp>
      <p:sp>
        <p:nvSpPr>
          <p:cNvPr id="35" name="TextBox 34">
            <a:extLst>
              <a:ext uri="{FF2B5EF4-FFF2-40B4-BE49-F238E27FC236}">
                <a16:creationId xmlns:a16="http://schemas.microsoft.com/office/drawing/2014/main" id="{3B3C06D6-860D-E54B-4EE8-83C85993D284}"/>
              </a:ext>
            </a:extLst>
          </p:cNvPr>
          <p:cNvSpPr txBox="1"/>
          <p:nvPr/>
        </p:nvSpPr>
        <p:spPr>
          <a:xfrm>
            <a:off x="1653727" y="6038447"/>
            <a:ext cx="2042649" cy="784830"/>
          </a:xfrm>
          <a:prstGeom prst="rect">
            <a:avLst/>
          </a:prstGeom>
          <a:noFill/>
          <a:ln>
            <a:solidFill>
              <a:srgbClr val="457A8D">
                <a:lumMod val="50000"/>
              </a:srgbClr>
            </a:solidFill>
          </a:ln>
        </p:spPr>
        <p:txBody>
          <a:bodyPr wrap="square" rtlCol="0" anchor="t">
            <a:spAutoFit/>
          </a:bodyPr>
          <a:lstStyle>
            <a:defPPr>
              <a:defRPr lang="en-US"/>
            </a:defPPr>
            <a:lvl1pPr lvl="0">
              <a:defRPr sz="1000" b="0">
                <a:latin typeface="Calibri" panose="020F0502020204030204"/>
              </a:defRPr>
            </a:lvl1pPr>
          </a:lstStyle>
          <a:p>
            <a:pPr>
              <a:defRPr/>
            </a:pPr>
            <a:r>
              <a:rPr lang="en-US" sz="900" kern="0" dirty="0">
                <a:solidFill>
                  <a:srgbClr val="000000"/>
                </a:solidFill>
                <a:latin typeface="Arial"/>
                <a:ea typeface="ＭＳ Ｐゴシック"/>
                <a:cs typeface="Gill Sans" panose="020B0502020104020203"/>
              </a:rPr>
              <a:t>Price varies from NPR 50-75  ( basic variants).Basic under DDAPC</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Pureplay pvt players focusing on premium segments.</a:t>
            </a:r>
          </a:p>
        </p:txBody>
      </p:sp>
      <p:sp>
        <p:nvSpPr>
          <p:cNvPr id="36" name="TextBox 35">
            <a:extLst>
              <a:ext uri="{FF2B5EF4-FFF2-40B4-BE49-F238E27FC236}">
                <a16:creationId xmlns:a16="http://schemas.microsoft.com/office/drawing/2014/main" id="{E621CF3A-0D52-1DC7-0706-F9396AEE3A1A}"/>
              </a:ext>
            </a:extLst>
          </p:cNvPr>
          <p:cNvSpPr txBox="1"/>
          <p:nvPr/>
        </p:nvSpPr>
        <p:spPr>
          <a:xfrm>
            <a:off x="3815994" y="6038447"/>
            <a:ext cx="2039560" cy="784830"/>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Typical per cycle costs ; 70 – 80 NPR</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3</a:t>
            </a:r>
            <a:r>
              <a:rPr lang="en-US" sz="900" kern="0" baseline="30000" dirty="0">
                <a:solidFill>
                  <a:srgbClr val="000000"/>
                </a:solidFill>
                <a:latin typeface="Arial"/>
                <a:ea typeface="ＭＳ Ｐゴシック"/>
                <a:cs typeface="Gill Sans" panose="020B0502020104020203"/>
              </a:rPr>
              <a:t>rd</a:t>
            </a:r>
            <a:r>
              <a:rPr lang="en-US" sz="900" kern="0" dirty="0">
                <a:solidFill>
                  <a:srgbClr val="000000"/>
                </a:solidFill>
                <a:latin typeface="Arial"/>
                <a:ea typeface="ＭＳ Ｐゴシック"/>
                <a:cs typeface="Gill Sans" panose="020B0502020104020203"/>
              </a:rPr>
              <a:t> and 4</a:t>
            </a:r>
            <a:r>
              <a:rPr lang="en-US" sz="900" kern="0" baseline="30000" dirty="0">
                <a:solidFill>
                  <a:srgbClr val="000000"/>
                </a:solidFill>
                <a:latin typeface="Arial"/>
                <a:ea typeface="ＭＳ Ｐゴシック"/>
                <a:cs typeface="Gill Sans" panose="020B0502020104020203"/>
              </a:rPr>
              <a:t>th</a:t>
            </a:r>
            <a:r>
              <a:rPr lang="en-US" sz="900" kern="0" dirty="0">
                <a:solidFill>
                  <a:srgbClr val="000000"/>
                </a:solidFill>
                <a:latin typeface="Arial"/>
                <a:ea typeface="ＭＳ Ｐゴシック"/>
                <a:cs typeface="Gill Sans" panose="020B0502020104020203"/>
              </a:rPr>
              <a:t> generation is not under NPPA . Not under DDAPC</a:t>
            </a:r>
          </a:p>
        </p:txBody>
      </p:sp>
      <p:sp>
        <p:nvSpPr>
          <p:cNvPr id="37" name="TextBox 36">
            <a:extLst>
              <a:ext uri="{FF2B5EF4-FFF2-40B4-BE49-F238E27FC236}">
                <a16:creationId xmlns:a16="http://schemas.microsoft.com/office/drawing/2014/main" id="{8C494EDD-98F6-C95F-9C41-2C59247A69D5}"/>
              </a:ext>
            </a:extLst>
          </p:cNvPr>
          <p:cNvSpPr txBox="1"/>
          <p:nvPr/>
        </p:nvSpPr>
        <p:spPr>
          <a:xfrm>
            <a:off x="5934537" y="2268321"/>
            <a:ext cx="2115243" cy="923330"/>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solidFill>
                  <a:prstClr val="black"/>
                </a:solidFill>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SMO Contract Manufacturing from Mylan/Pfizer ( IM/)</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Supply of SubQ is generally sub optimal and less than demand with long lead times. </a:t>
            </a:r>
          </a:p>
        </p:txBody>
      </p:sp>
      <p:sp>
        <p:nvSpPr>
          <p:cNvPr id="38" name="TextBox 37">
            <a:extLst>
              <a:ext uri="{FF2B5EF4-FFF2-40B4-BE49-F238E27FC236}">
                <a16:creationId xmlns:a16="http://schemas.microsoft.com/office/drawing/2014/main" id="{52C8D73C-3ABC-63B0-5AE0-C1BBEC00A23C}"/>
              </a:ext>
            </a:extLst>
          </p:cNvPr>
          <p:cNvSpPr txBox="1"/>
          <p:nvPr/>
        </p:nvSpPr>
        <p:spPr>
          <a:xfrm>
            <a:off x="5934537" y="4837751"/>
            <a:ext cx="2115243" cy="12003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Traditional Pharma points of sale appear to be the Sangini network ( 2400 Pharmacies) which account for 80% sales</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 Doctors  &amp; clinics ( ~25% sales)</a:t>
            </a:r>
          </a:p>
          <a:p>
            <a:pPr>
              <a:defRPr/>
            </a:pPr>
            <a:endParaRPr lang="en-US" sz="900" kern="0" dirty="0">
              <a:solidFill>
                <a:srgbClr val="000000"/>
              </a:solidFill>
              <a:latin typeface="Arial"/>
              <a:ea typeface="ＭＳ Ｐゴシック"/>
              <a:cs typeface="Gill Sans" panose="020B0502020104020203"/>
            </a:endParaRPr>
          </a:p>
          <a:p>
            <a:pPr>
              <a:defRPr/>
            </a:pPr>
            <a:endParaRPr lang="en-US" sz="900" kern="0" dirty="0">
              <a:solidFill>
                <a:srgbClr val="000000"/>
              </a:solidFill>
              <a:latin typeface="Arial"/>
              <a:ea typeface="ＭＳ Ｐゴシック"/>
              <a:cs typeface="Gill Sans" panose="020B0502020104020203"/>
            </a:endParaRPr>
          </a:p>
        </p:txBody>
      </p:sp>
      <p:sp>
        <p:nvSpPr>
          <p:cNvPr id="39" name="TextBox 38">
            <a:extLst>
              <a:ext uri="{FF2B5EF4-FFF2-40B4-BE49-F238E27FC236}">
                <a16:creationId xmlns:a16="http://schemas.microsoft.com/office/drawing/2014/main" id="{76E2A9DC-D9D0-B688-59D3-73B01D8F5191}"/>
              </a:ext>
            </a:extLst>
          </p:cNvPr>
          <p:cNvSpPr txBox="1"/>
          <p:nvPr/>
        </p:nvSpPr>
        <p:spPr>
          <a:xfrm>
            <a:off x="5973660" y="3490943"/>
            <a:ext cx="2096556" cy="10618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Traditional pharma supply chain</a:t>
            </a:r>
          </a:p>
          <a:p>
            <a:pPr>
              <a:defRPr/>
            </a:pPr>
            <a:r>
              <a:rPr lang="en-US" sz="900" kern="0" dirty="0">
                <a:solidFill>
                  <a:srgbClr val="000000"/>
                </a:solidFill>
                <a:latin typeface="Arial"/>
                <a:ea typeface="ＭＳ Ｐゴシック"/>
                <a:cs typeface="Gill Sans" panose="020B0502020104020203"/>
              </a:rPr>
              <a:t>(Distributors/Stockists/</a:t>
            </a:r>
          </a:p>
          <a:p>
            <a:pPr>
              <a:defRPr/>
            </a:pPr>
            <a:r>
              <a:rPr lang="en-US" sz="900" kern="0" dirty="0">
                <a:solidFill>
                  <a:srgbClr val="000000"/>
                </a:solidFill>
                <a:latin typeface="Arial"/>
                <a:ea typeface="ＭＳ Ｐゴシック"/>
                <a:cs typeface="Gill Sans" panose="020B0502020104020203"/>
              </a:rPr>
              <a:t>Retailers/Hospitals/Doctors.</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Supplies to Doctors by Distributors have  nearly doubled over 2018-22 according to KIIs.</a:t>
            </a:r>
          </a:p>
        </p:txBody>
      </p:sp>
      <p:sp>
        <p:nvSpPr>
          <p:cNvPr id="40" name="TextBox 39">
            <a:extLst>
              <a:ext uri="{FF2B5EF4-FFF2-40B4-BE49-F238E27FC236}">
                <a16:creationId xmlns:a16="http://schemas.microsoft.com/office/drawing/2014/main" id="{0CD34FEC-F935-0186-3674-6B1CD69F4EFC}"/>
              </a:ext>
            </a:extLst>
          </p:cNvPr>
          <p:cNvSpPr txBox="1"/>
          <p:nvPr/>
        </p:nvSpPr>
        <p:spPr>
          <a:xfrm>
            <a:off x="8155060" y="2268321"/>
            <a:ext cx="2029611" cy="10618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solidFill>
                  <a:prstClr val="black"/>
                </a:solidFill>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Thriving Contract manufacturing by several distributors from India.</a:t>
            </a:r>
          </a:p>
          <a:p>
            <a:pPr>
              <a:defRPr/>
            </a:pPr>
            <a:r>
              <a:rPr lang="en-US" sz="900" kern="0" dirty="0">
                <a:solidFill>
                  <a:srgbClr val="000000"/>
                </a:solidFill>
                <a:latin typeface="Arial"/>
                <a:ea typeface="ＭＳ Ｐゴシック"/>
                <a:cs typeface="Gill Sans" panose="020B0502020104020203"/>
              </a:rPr>
              <a:t>India brands pill/Unwanted counterfeits available.</a:t>
            </a:r>
          </a:p>
          <a:p>
            <a:pPr>
              <a:defRPr/>
            </a:pPr>
            <a:r>
              <a:rPr lang="en-US" sz="900" kern="0" dirty="0">
                <a:solidFill>
                  <a:srgbClr val="000000"/>
                </a:solidFill>
                <a:latin typeface="Arial"/>
                <a:ea typeface="ＭＳ Ｐゴシック"/>
                <a:cs typeface="Gill Sans" panose="020B0502020104020203"/>
              </a:rPr>
              <a:t>CRS imports from India.</a:t>
            </a:r>
          </a:p>
          <a:p>
            <a:pPr>
              <a:defRPr/>
            </a:pPr>
            <a:r>
              <a:rPr lang="en-US" sz="900" kern="0" dirty="0">
                <a:solidFill>
                  <a:srgbClr val="000000"/>
                </a:solidFill>
                <a:latin typeface="Arial"/>
                <a:ea typeface="ＭＳ Ｐゴシック"/>
                <a:cs typeface="Gill Sans" panose="020B0502020104020203"/>
              </a:rPr>
              <a:t>Nepal remedies is a potential local manufacturer. </a:t>
            </a:r>
          </a:p>
        </p:txBody>
      </p:sp>
      <p:sp>
        <p:nvSpPr>
          <p:cNvPr id="41" name="TextBox 40">
            <a:extLst>
              <a:ext uri="{FF2B5EF4-FFF2-40B4-BE49-F238E27FC236}">
                <a16:creationId xmlns:a16="http://schemas.microsoft.com/office/drawing/2014/main" id="{B59B2E6D-2BA1-22BA-FC5B-D11E9758B2FA}"/>
              </a:ext>
            </a:extLst>
          </p:cNvPr>
          <p:cNvSpPr txBox="1"/>
          <p:nvPr/>
        </p:nvSpPr>
        <p:spPr>
          <a:xfrm>
            <a:off x="8147591" y="6045124"/>
            <a:ext cx="2011680" cy="784830"/>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All Ecs sell at NPR 75-80</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DDAPC stringently controlled at POS.</a:t>
            </a:r>
          </a:p>
          <a:p>
            <a:pPr>
              <a:defRPr/>
            </a:pPr>
            <a:endParaRPr lang="en-US" sz="900" kern="0" dirty="0">
              <a:solidFill>
                <a:srgbClr val="000000"/>
              </a:solidFill>
              <a:latin typeface="Arial"/>
              <a:ea typeface="ＭＳ Ｐゴシック"/>
              <a:cs typeface="Gill Sans" panose="020B0502020104020203"/>
            </a:endParaRPr>
          </a:p>
        </p:txBody>
      </p:sp>
      <p:sp>
        <p:nvSpPr>
          <p:cNvPr id="42" name="TextBox 41">
            <a:extLst>
              <a:ext uri="{FF2B5EF4-FFF2-40B4-BE49-F238E27FC236}">
                <a16:creationId xmlns:a16="http://schemas.microsoft.com/office/drawing/2014/main" id="{9820A580-DDF3-B20F-0C48-4811C046C967}"/>
              </a:ext>
            </a:extLst>
          </p:cNvPr>
          <p:cNvSpPr txBox="1"/>
          <p:nvPr/>
        </p:nvSpPr>
        <p:spPr>
          <a:xfrm>
            <a:off x="5954099" y="6045123"/>
            <a:ext cx="2096555" cy="784830"/>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Sangini sold at NPR 80 and USAID supplies at NPR 80 </a:t>
            </a:r>
          </a:p>
          <a:p>
            <a:pPr>
              <a:defRPr/>
            </a:pPr>
            <a:r>
              <a:rPr lang="en-US" sz="900" kern="0" dirty="0">
                <a:solidFill>
                  <a:srgbClr val="000000"/>
                </a:solidFill>
                <a:latin typeface="Arial"/>
                <a:ea typeface="ＭＳ Ｐゴシック"/>
                <a:cs typeface="Gill Sans" panose="020B0502020104020203"/>
              </a:rPr>
              <a:t> </a:t>
            </a:r>
          </a:p>
          <a:p>
            <a:pPr>
              <a:defRPr/>
            </a:pPr>
            <a:r>
              <a:rPr lang="en-US" sz="900" kern="0" dirty="0">
                <a:solidFill>
                  <a:srgbClr val="000000"/>
                </a:solidFill>
                <a:latin typeface="Arial"/>
                <a:ea typeface="ＭＳ Ｐゴシック"/>
                <a:cs typeface="Gill Sans" panose="020B0502020104020203"/>
              </a:rPr>
              <a:t>Depo Provera : NPR 120-250</a:t>
            </a:r>
          </a:p>
          <a:p>
            <a:pPr>
              <a:defRPr/>
            </a:pPr>
            <a:endParaRPr lang="en-US" sz="900" kern="0" dirty="0">
              <a:solidFill>
                <a:srgbClr val="000000"/>
              </a:solidFill>
              <a:latin typeface="Arial"/>
              <a:ea typeface="ＭＳ Ｐゴシック"/>
              <a:cs typeface="Gill Sans" panose="020B0502020104020203"/>
            </a:endParaRPr>
          </a:p>
        </p:txBody>
      </p:sp>
      <p:sp>
        <p:nvSpPr>
          <p:cNvPr id="43" name="TextBox 42">
            <a:extLst>
              <a:ext uri="{FF2B5EF4-FFF2-40B4-BE49-F238E27FC236}">
                <a16:creationId xmlns:a16="http://schemas.microsoft.com/office/drawing/2014/main" id="{8891A271-638B-5F06-2869-D0861A06A9E3}"/>
              </a:ext>
            </a:extLst>
          </p:cNvPr>
          <p:cNvSpPr txBox="1"/>
          <p:nvPr/>
        </p:nvSpPr>
        <p:spPr>
          <a:xfrm>
            <a:off x="8155061" y="3493071"/>
            <a:ext cx="2011680" cy="12003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solidFill>
                  <a:prstClr val="black"/>
                </a:solidFill>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EC is a Distributor lead play in Nepal as several brands appear to be contract manufactured by leading distributors who also have registered pharma companies.</a:t>
            </a:r>
          </a:p>
          <a:p>
            <a:pPr>
              <a:defRPr/>
            </a:pPr>
            <a:r>
              <a:rPr lang="en-US" sz="900" kern="0" dirty="0">
                <a:solidFill>
                  <a:srgbClr val="000000"/>
                </a:solidFill>
                <a:latin typeface="Arial"/>
                <a:ea typeface="ＭＳ Ｐゴシック"/>
                <a:cs typeface="Gill Sans" panose="020B0502020104020203"/>
              </a:rPr>
              <a:t>CRS and Indian marketing companies largely use Pharma distributor channels.</a:t>
            </a:r>
          </a:p>
        </p:txBody>
      </p:sp>
      <p:sp>
        <p:nvSpPr>
          <p:cNvPr id="44" name="TextBox 43">
            <a:extLst>
              <a:ext uri="{FF2B5EF4-FFF2-40B4-BE49-F238E27FC236}">
                <a16:creationId xmlns:a16="http://schemas.microsoft.com/office/drawing/2014/main" id="{2D5303B3-F52C-5790-A29E-D6BB7D9FDC05}"/>
              </a:ext>
            </a:extLst>
          </p:cNvPr>
          <p:cNvSpPr txBox="1"/>
          <p:nvPr/>
        </p:nvSpPr>
        <p:spPr>
          <a:xfrm>
            <a:off x="8155061" y="4837751"/>
            <a:ext cx="2011680" cy="1061829"/>
          </a:xfrm>
          <a:prstGeom prst="rect">
            <a:avLst/>
          </a:prstGeom>
          <a:noFill/>
          <a:ln>
            <a:solidFill>
              <a:srgbClr val="457A8D">
                <a:lumMod val="50000"/>
              </a:srgbClr>
            </a:solidFill>
          </a:ln>
        </p:spPr>
        <p:txBody>
          <a:bodyPr wrap="square" rtlCol="0" anchor="t">
            <a:spAutoFit/>
          </a:bodyPr>
          <a:lstStyle>
            <a:defPPr>
              <a:defRPr lang="en-US"/>
            </a:defPPr>
            <a:lvl1pPr lvl="0">
              <a:defRPr kumimoji="0" sz="1000" b="0" i="0" u="none" strike="noStrike" cap="none" spc="0" normalizeH="0" baseline="0">
                <a:ln>
                  <a:noFill/>
                </a:ln>
                <a:effectLst/>
                <a:uLnTx/>
                <a:uFillTx/>
                <a:latin typeface="Calibri" panose="020F0502020204030204"/>
                <a:cs typeface="Arial" pitchFamily="34" charset="0"/>
              </a:defRPr>
            </a:lvl1pPr>
          </a:lstStyle>
          <a:p>
            <a:pPr>
              <a:defRPr/>
            </a:pPr>
            <a:r>
              <a:rPr lang="en-US" sz="900" kern="0" dirty="0">
                <a:solidFill>
                  <a:srgbClr val="000000"/>
                </a:solidFill>
                <a:latin typeface="Arial"/>
                <a:ea typeface="ＭＳ Ｐゴシック"/>
                <a:cs typeface="Gill Sans" panose="020B0502020104020203"/>
              </a:rPr>
              <a:t>Predominantly driven by point of sale at the level of pharmacies ( 30k) </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Retailers earn possibly 200% margins on contract manufacturing local brands.</a:t>
            </a:r>
          </a:p>
        </p:txBody>
      </p:sp>
      <p:cxnSp>
        <p:nvCxnSpPr>
          <p:cNvPr id="45" name="Straight Connector 44">
            <a:extLst>
              <a:ext uri="{FF2B5EF4-FFF2-40B4-BE49-F238E27FC236}">
                <a16:creationId xmlns:a16="http://schemas.microsoft.com/office/drawing/2014/main" id="{AEA790B6-78E6-6929-34AF-CCE2F54231F7}"/>
              </a:ext>
            </a:extLst>
          </p:cNvPr>
          <p:cNvCxnSpPr>
            <a:cxnSpLocks/>
          </p:cNvCxnSpPr>
          <p:nvPr/>
        </p:nvCxnSpPr>
        <p:spPr>
          <a:xfrm flipV="1">
            <a:off x="-92786" y="2053115"/>
            <a:ext cx="12073108" cy="27796"/>
          </a:xfrm>
          <a:prstGeom prst="line">
            <a:avLst/>
          </a:prstGeom>
          <a:noFill/>
          <a:ln w="9525" cap="flat" cmpd="sng" algn="ctr">
            <a:solidFill>
              <a:srgbClr val="808080"/>
            </a:solidFill>
            <a:prstDash val="sysDot"/>
          </a:ln>
          <a:effectLst/>
        </p:spPr>
      </p:cxnSp>
      <p:cxnSp>
        <p:nvCxnSpPr>
          <p:cNvPr id="46" name="Straight Connector 45">
            <a:extLst>
              <a:ext uri="{FF2B5EF4-FFF2-40B4-BE49-F238E27FC236}">
                <a16:creationId xmlns:a16="http://schemas.microsoft.com/office/drawing/2014/main" id="{BE823662-CE54-36DC-C4CC-01E7F2732929}"/>
              </a:ext>
            </a:extLst>
          </p:cNvPr>
          <p:cNvCxnSpPr>
            <a:cxnSpLocks/>
          </p:cNvCxnSpPr>
          <p:nvPr/>
        </p:nvCxnSpPr>
        <p:spPr>
          <a:xfrm flipV="1">
            <a:off x="32626" y="3347068"/>
            <a:ext cx="12073108" cy="27796"/>
          </a:xfrm>
          <a:prstGeom prst="line">
            <a:avLst/>
          </a:prstGeom>
          <a:noFill/>
          <a:ln w="9525" cap="flat" cmpd="sng" algn="ctr">
            <a:solidFill>
              <a:srgbClr val="808080"/>
            </a:solidFill>
            <a:prstDash val="sysDot"/>
          </a:ln>
          <a:effectLst/>
        </p:spPr>
      </p:cxnSp>
      <p:cxnSp>
        <p:nvCxnSpPr>
          <p:cNvPr id="47" name="Straight Connector 46">
            <a:extLst>
              <a:ext uri="{FF2B5EF4-FFF2-40B4-BE49-F238E27FC236}">
                <a16:creationId xmlns:a16="http://schemas.microsoft.com/office/drawing/2014/main" id="{9D9EC3BE-C18B-6F95-5BE0-910E33D991D6}"/>
              </a:ext>
            </a:extLst>
          </p:cNvPr>
          <p:cNvCxnSpPr>
            <a:cxnSpLocks/>
          </p:cNvCxnSpPr>
          <p:nvPr/>
        </p:nvCxnSpPr>
        <p:spPr>
          <a:xfrm flipV="1">
            <a:off x="-65498" y="4699737"/>
            <a:ext cx="12073108" cy="27796"/>
          </a:xfrm>
          <a:prstGeom prst="line">
            <a:avLst/>
          </a:prstGeom>
          <a:noFill/>
          <a:ln w="9525" cap="flat" cmpd="sng" algn="ctr">
            <a:solidFill>
              <a:srgbClr val="808080"/>
            </a:solidFill>
            <a:prstDash val="sysDot"/>
          </a:ln>
          <a:effectLst/>
        </p:spPr>
      </p:cxnSp>
      <p:cxnSp>
        <p:nvCxnSpPr>
          <p:cNvPr id="48" name="Straight Connector 47">
            <a:extLst>
              <a:ext uri="{FF2B5EF4-FFF2-40B4-BE49-F238E27FC236}">
                <a16:creationId xmlns:a16="http://schemas.microsoft.com/office/drawing/2014/main" id="{A0A365F2-BF80-4B59-7D2E-6449296CF330}"/>
              </a:ext>
            </a:extLst>
          </p:cNvPr>
          <p:cNvCxnSpPr>
            <a:cxnSpLocks/>
          </p:cNvCxnSpPr>
          <p:nvPr/>
        </p:nvCxnSpPr>
        <p:spPr>
          <a:xfrm flipV="1">
            <a:off x="-65498" y="5915858"/>
            <a:ext cx="12073108" cy="27796"/>
          </a:xfrm>
          <a:prstGeom prst="line">
            <a:avLst/>
          </a:prstGeom>
          <a:noFill/>
          <a:ln w="9525" cap="flat" cmpd="sng" algn="ctr">
            <a:solidFill>
              <a:srgbClr val="808080"/>
            </a:solidFill>
            <a:prstDash val="sysDot"/>
          </a:ln>
          <a:effectLst/>
        </p:spPr>
      </p:cxnSp>
      <p:sp>
        <p:nvSpPr>
          <p:cNvPr id="49" name="Rectangle 48">
            <a:extLst>
              <a:ext uri="{FF2B5EF4-FFF2-40B4-BE49-F238E27FC236}">
                <a16:creationId xmlns:a16="http://schemas.microsoft.com/office/drawing/2014/main" id="{AA7E7A69-A346-F45B-0EFA-2DD8FAA88BF8}"/>
              </a:ext>
            </a:extLst>
          </p:cNvPr>
          <p:cNvSpPr/>
          <p:nvPr/>
        </p:nvSpPr>
        <p:spPr>
          <a:xfrm>
            <a:off x="10252322" y="1334916"/>
            <a:ext cx="1818882" cy="5436375"/>
          </a:xfrm>
          <a:prstGeom prst="rect">
            <a:avLst/>
          </a:prstGeom>
          <a:solidFill>
            <a:srgbClr val="C1D7E1"/>
          </a:solidFill>
          <a:ln w="9525" cap="flat" cmpd="sng" algn="ctr">
            <a:noFill/>
            <a:prstDash val="solid"/>
          </a:ln>
          <a:effectLst/>
        </p:spPr>
        <p:txBody>
          <a:bodyPr rtlCol="0" anchor="ctr"/>
          <a:lstStyle/>
          <a:p>
            <a:pPr defTabSz="1219170" fontAlgn="base">
              <a:spcBef>
                <a:spcPct val="0"/>
              </a:spcBef>
              <a:spcAft>
                <a:spcPct val="0"/>
              </a:spcAft>
              <a:defRPr/>
            </a:pPr>
            <a:endParaRPr lang="en-US" sz="900" b="1" kern="0" dirty="0">
              <a:solidFill>
                <a:srgbClr val="000000"/>
              </a:solidFill>
              <a:latin typeface="Arial"/>
              <a:ea typeface="ＭＳ Ｐゴシック"/>
              <a:cs typeface="Gill Sans" panose="020B0502020104020203"/>
            </a:endParaRPr>
          </a:p>
          <a:p>
            <a:pPr defTabSz="1219170" fontAlgn="base">
              <a:spcBef>
                <a:spcPct val="0"/>
              </a:spcBef>
              <a:spcAft>
                <a:spcPct val="0"/>
              </a:spcAft>
              <a:defRPr/>
            </a:pPr>
            <a:r>
              <a:rPr lang="en-US" sz="900" b="1" kern="0" dirty="0">
                <a:solidFill>
                  <a:srgbClr val="000000"/>
                </a:solidFill>
                <a:latin typeface="Arial"/>
                <a:ea typeface="ＭＳ Ｐゴシック"/>
                <a:cs typeface="Gill Sans" panose="020B0502020104020203"/>
              </a:rPr>
              <a:t>Key Takeaways:</a:t>
            </a:r>
            <a:endParaRPr lang="en-US" sz="900" b="1" kern="0" dirty="0">
              <a:solidFill>
                <a:srgbClr val="000000"/>
              </a:solidFill>
              <a:highlight>
                <a:srgbClr val="FFFF00"/>
              </a:highlight>
              <a:latin typeface="Arial"/>
              <a:ea typeface="ＭＳ Ｐゴシック"/>
              <a:cs typeface="Gill Sans" panose="020B0502020104020203"/>
            </a:endParaRPr>
          </a:p>
          <a:p>
            <a:pPr defTabSz="1219170" fontAlgn="base">
              <a:spcBef>
                <a:spcPct val="0"/>
              </a:spcBef>
              <a:spcAft>
                <a:spcPct val="0"/>
              </a:spcAft>
              <a:defRPr/>
            </a:pPr>
            <a:endParaRPr lang="en-US" sz="900" b="1" kern="0" dirty="0">
              <a:solidFill>
                <a:srgbClr val="000000"/>
              </a:solidFill>
              <a:highlight>
                <a:srgbClr val="FFFF00"/>
              </a:highlight>
              <a:latin typeface="Arial"/>
              <a:ea typeface="ＭＳ Ｐゴシック"/>
              <a:cs typeface="Gill Sans" panose="020B0502020104020203"/>
            </a:endParaRPr>
          </a:p>
          <a:p>
            <a:pPr marL="171450" indent="-171450">
              <a:buFont typeface="Arial" panose="020B0604020202020204" pitchFamily="34" charset="0"/>
              <a:buChar char="•"/>
              <a:defRPr/>
            </a:pPr>
            <a:r>
              <a:rPr lang="en-US" sz="900" b="1" kern="0" dirty="0">
                <a:solidFill>
                  <a:srgbClr val="000000"/>
                </a:solidFill>
                <a:latin typeface="Arial"/>
                <a:ea typeface="ＭＳ Ｐゴシック"/>
                <a:cs typeface="Gill Sans" panose="020B0502020104020203"/>
              </a:rPr>
              <a:t>Lack of local manufacturing </a:t>
            </a:r>
            <a:r>
              <a:rPr lang="en-US" sz="900" kern="0" dirty="0">
                <a:solidFill>
                  <a:srgbClr val="000000"/>
                </a:solidFill>
                <a:latin typeface="Arial"/>
                <a:ea typeface="ＭＳ Ｐゴシック"/>
                <a:cs typeface="Gill Sans" panose="020B0502020104020203"/>
              </a:rPr>
              <a:t>for FP: Emerging opportunity or fallacy? </a:t>
            </a:r>
          </a:p>
          <a:p>
            <a:pPr marL="171450" indent="-171450">
              <a:buFont typeface="Arial" panose="020B0604020202020204" pitchFamily="34" charset="0"/>
              <a:buChar char="•"/>
              <a:defRPr/>
            </a:pPr>
            <a:endParaRPr lang="en-US" sz="900" kern="0" dirty="0">
              <a:solidFill>
                <a:srgbClr val="000000"/>
              </a:solidFill>
              <a:latin typeface="Arial"/>
              <a:ea typeface="ＭＳ Ｐゴシック"/>
              <a:cs typeface="Gill Sans" panose="020B0502020104020203"/>
            </a:endParaRPr>
          </a:p>
          <a:p>
            <a:pPr marL="171450" indent="-171450">
              <a:buFont typeface="Arial" panose="020B0604020202020204" pitchFamily="34" charset="0"/>
              <a:buChar char="•"/>
              <a:defRPr/>
            </a:pPr>
            <a:r>
              <a:rPr lang="en-US" sz="900" kern="0" dirty="0">
                <a:solidFill>
                  <a:srgbClr val="000000"/>
                </a:solidFill>
                <a:latin typeface="Arial"/>
                <a:ea typeface="ＭＳ Ｐゴシック"/>
                <a:cs typeface="Gill Sans" panose="020B0502020104020203"/>
              </a:rPr>
              <a:t>CRS continues to play a major role in the channel reach </a:t>
            </a:r>
          </a:p>
          <a:p>
            <a:pPr marL="171450" indent="-171450">
              <a:buFont typeface="Arial" panose="020B0604020202020204" pitchFamily="34" charset="0"/>
              <a:buChar char="•"/>
              <a:defRPr/>
            </a:pPr>
            <a:endParaRPr lang="en-US" sz="900" kern="0" dirty="0">
              <a:solidFill>
                <a:srgbClr val="000000"/>
              </a:solidFill>
              <a:latin typeface="Arial"/>
              <a:ea typeface="ＭＳ Ｐゴシック"/>
              <a:cs typeface="Gill Sans" panose="020B0502020104020203"/>
            </a:endParaRPr>
          </a:p>
          <a:p>
            <a:pPr marL="171450" indent="-171450">
              <a:buFont typeface="Arial" panose="020B0604020202020204" pitchFamily="34" charset="0"/>
              <a:buChar char="•"/>
              <a:defRPr/>
            </a:pPr>
            <a:r>
              <a:rPr lang="en-US" sz="900" kern="0" dirty="0">
                <a:solidFill>
                  <a:srgbClr val="000000"/>
                </a:solidFill>
                <a:latin typeface="Arial"/>
                <a:ea typeface="ＭＳ Ｐゴシック"/>
                <a:cs typeface="Gill Sans" panose="020B0502020104020203"/>
              </a:rPr>
              <a:t>COVID has impacted the </a:t>
            </a:r>
            <a:r>
              <a:rPr lang="en-US" sz="900" b="1" kern="0" dirty="0">
                <a:solidFill>
                  <a:srgbClr val="000000"/>
                </a:solidFill>
                <a:latin typeface="Arial"/>
                <a:ea typeface="ＭＳ Ｐゴシック"/>
                <a:cs typeface="Gill Sans" panose="020B0502020104020203"/>
              </a:rPr>
              <a:t>reach of Indian companies. CRS with a local presence appears to have done well.</a:t>
            </a:r>
          </a:p>
          <a:p>
            <a:pPr marL="171450" indent="-171450">
              <a:buFont typeface="Arial" panose="020B0604020202020204" pitchFamily="34" charset="0"/>
              <a:buChar char="•"/>
              <a:defRPr/>
            </a:pPr>
            <a:endParaRPr lang="en-US" sz="900" kern="0" dirty="0">
              <a:solidFill>
                <a:srgbClr val="000000"/>
              </a:solidFill>
              <a:latin typeface="Arial"/>
              <a:ea typeface="ＭＳ Ｐゴシック"/>
              <a:cs typeface="Gill Sans" panose="020B0502020104020203"/>
            </a:endParaRPr>
          </a:p>
          <a:p>
            <a:pPr marL="171450" indent="-171450">
              <a:buFont typeface="Arial" panose="020B0604020202020204" pitchFamily="34" charset="0"/>
              <a:buChar char="•"/>
              <a:defRPr/>
            </a:pPr>
            <a:r>
              <a:rPr lang="en-US" sz="900" b="1" kern="0" dirty="0">
                <a:solidFill>
                  <a:srgbClr val="000000"/>
                </a:solidFill>
                <a:latin typeface="Arial"/>
                <a:ea typeface="ＭＳ Ｐゴシック"/>
                <a:cs typeface="Gill Sans" panose="020B0502020104020203"/>
              </a:rPr>
              <a:t>PoS ( point of sale) – the opportunity exists for PHC through community pharmacists.</a:t>
            </a:r>
          </a:p>
          <a:p>
            <a:pPr>
              <a:defRPr/>
            </a:pPr>
            <a:endParaRPr lang="en-US" sz="900" b="1" kern="0" dirty="0">
              <a:solidFill>
                <a:srgbClr val="000000"/>
              </a:solidFill>
              <a:latin typeface="Arial"/>
              <a:ea typeface="ＭＳ Ｐゴシック"/>
              <a:cs typeface="Gill Sans" panose="020B0502020104020203"/>
            </a:endParaRPr>
          </a:p>
          <a:p>
            <a:pPr marL="171450" indent="-171450">
              <a:buFont typeface="Arial" panose="020B0604020202020204" pitchFamily="34" charset="0"/>
              <a:buChar char="•"/>
              <a:defRPr/>
            </a:pPr>
            <a:r>
              <a:rPr lang="en-US" sz="900" b="1" kern="0" dirty="0">
                <a:solidFill>
                  <a:srgbClr val="000000"/>
                </a:solidFill>
                <a:latin typeface="Arial"/>
                <a:ea typeface="ＭＳ Ｐゴシック"/>
                <a:cs typeface="Gill Sans" panose="020B0502020104020203"/>
              </a:rPr>
              <a:t>Pricing a key issue for the scale-up of 3</a:t>
            </a:r>
            <a:r>
              <a:rPr lang="en-US" sz="900" b="1" kern="0" baseline="30000" dirty="0">
                <a:solidFill>
                  <a:srgbClr val="000000"/>
                </a:solidFill>
                <a:latin typeface="Arial"/>
                <a:ea typeface="ＭＳ Ｐゴシック"/>
                <a:cs typeface="Gill Sans" panose="020B0502020104020203"/>
              </a:rPr>
              <a:t>rd</a:t>
            </a:r>
            <a:r>
              <a:rPr lang="en-US" sz="900" b="1" kern="0" dirty="0">
                <a:solidFill>
                  <a:srgbClr val="000000"/>
                </a:solidFill>
                <a:latin typeface="Arial"/>
                <a:ea typeface="ＭＳ Ｐゴシック"/>
                <a:cs typeface="Gill Sans" panose="020B0502020104020203"/>
              </a:rPr>
              <a:t> and 4</a:t>
            </a:r>
            <a:r>
              <a:rPr lang="en-US" sz="900" b="1" kern="0" baseline="30000" dirty="0">
                <a:solidFill>
                  <a:srgbClr val="000000"/>
                </a:solidFill>
                <a:latin typeface="Arial"/>
                <a:ea typeface="ＭＳ Ｐゴシック"/>
                <a:cs typeface="Gill Sans" panose="020B0502020104020203"/>
              </a:rPr>
              <a:t>th</a:t>
            </a:r>
            <a:r>
              <a:rPr lang="en-US" sz="900" b="1" kern="0" dirty="0">
                <a:solidFill>
                  <a:srgbClr val="000000"/>
                </a:solidFill>
                <a:latin typeface="Arial"/>
                <a:ea typeface="ＭＳ Ｐゴシック"/>
                <a:cs typeface="Gill Sans" panose="020B0502020104020203"/>
              </a:rPr>
              <a:t> gen OCP, DMPA –SC &amp; implants </a:t>
            </a:r>
          </a:p>
          <a:p>
            <a:pPr>
              <a:defRPr/>
            </a:pPr>
            <a:endParaRPr lang="en-US" sz="900" b="1" kern="0" dirty="0">
              <a:solidFill>
                <a:srgbClr val="000000"/>
              </a:solidFill>
              <a:latin typeface="Arial"/>
              <a:ea typeface="ＭＳ Ｐゴシック"/>
              <a:cs typeface="Gill Sans" panose="020B0502020104020203"/>
            </a:endParaRPr>
          </a:p>
          <a:p>
            <a:pPr marL="171450" indent="-171450">
              <a:buFont typeface="Arial" panose="020B0604020202020204" pitchFamily="34" charset="0"/>
              <a:buChar char="•"/>
              <a:defRPr/>
            </a:pPr>
            <a:r>
              <a:rPr lang="en-US" sz="900" b="1" kern="0" dirty="0">
                <a:solidFill>
                  <a:srgbClr val="000000"/>
                </a:solidFill>
                <a:latin typeface="Arial"/>
                <a:ea typeface="ＭＳ Ｐゴシック"/>
                <a:cs typeface="Gill Sans" panose="020B0502020104020203"/>
              </a:rPr>
              <a:t>Lots of headspace for Pvt sector to expand choice in SAM &amp; LARC</a:t>
            </a:r>
            <a:endParaRPr lang="en-US" sz="900" kern="0" dirty="0">
              <a:solidFill>
                <a:srgbClr val="000000"/>
              </a:solidFill>
              <a:latin typeface="Arial"/>
              <a:ea typeface="ＭＳ Ｐゴシック"/>
              <a:cs typeface="Gill Sans" panose="020B0502020104020203"/>
            </a:endParaRPr>
          </a:p>
          <a:p>
            <a:pPr>
              <a:defRPr/>
            </a:pPr>
            <a:endParaRPr lang="en-US" sz="900" kern="0" dirty="0">
              <a:solidFill>
                <a:srgbClr val="000000"/>
              </a:solidFill>
              <a:latin typeface="Arial"/>
              <a:ea typeface="ＭＳ Ｐゴシック"/>
              <a:cs typeface="Gill Sans" panose="020B0502020104020203"/>
            </a:endParaRPr>
          </a:p>
        </p:txBody>
      </p:sp>
      <p:sp>
        <p:nvSpPr>
          <p:cNvPr id="50" name="TextBox 49">
            <a:extLst>
              <a:ext uri="{FF2B5EF4-FFF2-40B4-BE49-F238E27FC236}">
                <a16:creationId xmlns:a16="http://schemas.microsoft.com/office/drawing/2014/main" id="{056DB8AB-5085-008C-8E5C-509CECA0E368}"/>
              </a:ext>
            </a:extLst>
          </p:cNvPr>
          <p:cNvSpPr txBox="1"/>
          <p:nvPr/>
        </p:nvSpPr>
        <p:spPr>
          <a:xfrm>
            <a:off x="3739436" y="4854029"/>
            <a:ext cx="2051333" cy="1061829"/>
          </a:xfrm>
          <a:prstGeom prst="rect">
            <a:avLst/>
          </a:prstGeom>
          <a:noFill/>
          <a:ln>
            <a:solidFill>
              <a:srgbClr val="457A8D">
                <a:lumMod val="50000"/>
              </a:srgbClr>
            </a:solidFill>
          </a:ln>
        </p:spPr>
        <p:txBody>
          <a:bodyPr wrap="square" rtlCol="0" anchor="t">
            <a:spAutoFit/>
          </a:bodyPr>
          <a:lstStyle>
            <a:defPPr>
              <a:defRPr lang="en-US"/>
            </a:defPPr>
            <a:lvl1pPr lvl="0">
              <a:defRPr sz="1000" b="0">
                <a:latin typeface="Calibri" panose="020F0502020204030204"/>
              </a:defRPr>
            </a:lvl1pPr>
          </a:lstStyle>
          <a:p>
            <a:pPr>
              <a:defRPr/>
            </a:pPr>
            <a:r>
              <a:rPr lang="en-US" sz="900" kern="0" dirty="0">
                <a:solidFill>
                  <a:srgbClr val="000000"/>
                </a:solidFill>
                <a:latin typeface="Arial"/>
                <a:ea typeface="ＭＳ Ｐゴシック"/>
                <a:cs typeface="Gill Sans" panose="020B0502020104020203"/>
              </a:rPr>
              <a:t>Pharma points of sale - ~ 30k*</a:t>
            </a:r>
          </a:p>
          <a:p>
            <a:pPr>
              <a:defRPr/>
            </a:pPr>
            <a:r>
              <a:rPr lang="en-US" sz="900" kern="0" dirty="0">
                <a:solidFill>
                  <a:srgbClr val="000000"/>
                </a:solidFill>
                <a:latin typeface="Arial"/>
                <a:ea typeface="ＭＳ Ｐゴシック"/>
                <a:cs typeface="Gill Sans" panose="020B0502020104020203"/>
              </a:rPr>
              <a:t>Registered 23400 ( as per Nepal Pharmacy council) and account for 98% sales)</a:t>
            </a:r>
          </a:p>
          <a:p>
            <a:pPr>
              <a:defRPr/>
            </a:pPr>
            <a:endParaRPr lang="en-US" sz="900" kern="0" dirty="0">
              <a:solidFill>
                <a:srgbClr val="000000"/>
              </a:solidFill>
              <a:latin typeface="Arial"/>
              <a:ea typeface="ＭＳ Ｐゴシック"/>
              <a:cs typeface="Gill Sans" panose="020B0502020104020203"/>
            </a:endParaRPr>
          </a:p>
          <a:p>
            <a:pPr>
              <a:defRPr/>
            </a:pPr>
            <a:r>
              <a:rPr lang="en-US" sz="900" kern="0" dirty="0">
                <a:solidFill>
                  <a:srgbClr val="000000"/>
                </a:solidFill>
                <a:latin typeface="Arial"/>
                <a:ea typeface="ＭＳ Ｐゴシック"/>
                <a:cs typeface="Gill Sans" panose="020B0502020104020203"/>
              </a:rPr>
              <a:t>Non-Pharma points of sale – Cigarette shops Grocers 2%</a:t>
            </a:r>
          </a:p>
        </p:txBody>
      </p:sp>
      <p:sp>
        <p:nvSpPr>
          <p:cNvPr id="51" name="Title 1">
            <a:extLst>
              <a:ext uri="{FF2B5EF4-FFF2-40B4-BE49-F238E27FC236}">
                <a16:creationId xmlns:a16="http://schemas.microsoft.com/office/drawing/2014/main" id="{550E884A-0F5A-5738-F5D0-ABE69B05FADA}"/>
              </a:ext>
            </a:extLst>
          </p:cNvPr>
          <p:cNvSpPr>
            <a:spLocks noGrp="1"/>
          </p:cNvSpPr>
          <p:nvPr>
            <p:ph type="title"/>
          </p:nvPr>
        </p:nvSpPr>
        <p:spPr>
          <a:xfrm>
            <a:off x="462501" y="397247"/>
            <a:ext cx="11270299" cy="769286"/>
          </a:xfrm>
        </p:spPr>
        <p:txBody>
          <a:bodyPr>
            <a:noAutofit/>
          </a:bodyPr>
          <a:lstStyle/>
          <a:p>
            <a:r>
              <a:rPr lang="en-US" dirty="0"/>
              <a:t>Market Players Description snapshot and key takeaways  </a:t>
            </a:r>
            <a:br>
              <a:rPr lang="en-US" b="1" dirty="0"/>
            </a:br>
            <a:endParaRPr lang="en-US" dirty="0"/>
          </a:p>
        </p:txBody>
      </p:sp>
    </p:spTree>
    <p:extLst>
      <p:ext uri="{BB962C8B-B14F-4D97-AF65-F5344CB8AC3E}">
        <p14:creationId xmlns:p14="http://schemas.microsoft.com/office/powerpoint/2010/main" val="292657475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E5E5532-FA22-D0A8-66A6-B26085CE1481}"/>
              </a:ext>
            </a:extLst>
          </p:cNvPr>
          <p:cNvPicPr>
            <a:picLocks noChangeAspect="1"/>
          </p:cNvPicPr>
          <p:nvPr/>
        </p:nvPicPr>
        <p:blipFill rotWithShape="1">
          <a:blip r:embed="rId2">
            <a:duotone>
              <a:schemeClr val="bg2">
                <a:shade val="45000"/>
                <a:satMod val="135000"/>
              </a:schemeClr>
              <a:prstClr val="white"/>
            </a:duotone>
          </a:blip>
          <a:srcRect t="5833" b="9898"/>
          <a:stretch/>
        </p:blipFill>
        <p:spPr>
          <a:xfrm>
            <a:off x="20" y="10"/>
            <a:ext cx="12191980" cy="6857990"/>
          </a:xfrm>
          <a:prstGeom prst="rect">
            <a:avLst/>
          </a:prstGeom>
        </p:spPr>
      </p:pic>
      <p:sp>
        <p:nvSpPr>
          <p:cNvPr id="2" name="Title 1">
            <a:extLst>
              <a:ext uri="{FF2B5EF4-FFF2-40B4-BE49-F238E27FC236}">
                <a16:creationId xmlns:a16="http://schemas.microsoft.com/office/drawing/2014/main" id="{9418A7FE-5CFE-42AF-0A5E-1C1734C1B6FA}"/>
              </a:ext>
            </a:extLst>
          </p:cNvPr>
          <p:cNvSpPr>
            <a:spLocks noGrp="1"/>
          </p:cNvSpPr>
          <p:nvPr>
            <p:ph type="title"/>
          </p:nvPr>
        </p:nvSpPr>
        <p:spPr>
          <a:xfrm>
            <a:off x="838200" y="365125"/>
            <a:ext cx="10515600" cy="1325563"/>
          </a:xfrm>
        </p:spPr>
        <p:txBody>
          <a:bodyPr vert="horz" lIns="91440" tIns="45720" rIns="91440" bIns="45720" rtlCol="0" anchor="ctr">
            <a:normAutofit/>
          </a:bodyPr>
          <a:lstStyle/>
          <a:p>
            <a:pPr algn="l"/>
            <a:r>
              <a:rPr lang="en-US" sz="4400" dirty="0">
                <a:solidFill>
                  <a:schemeClr val="tx1"/>
                </a:solidFill>
                <a:latin typeface="+mj-lt"/>
              </a:rPr>
              <a:t>Summary: Market Breadth and Depth </a:t>
            </a:r>
          </a:p>
        </p:txBody>
      </p:sp>
      <p:sp>
        <p:nvSpPr>
          <p:cNvPr id="3" name="Slide Number Placeholder 2">
            <a:extLst>
              <a:ext uri="{FF2B5EF4-FFF2-40B4-BE49-F238E27FC236}">
                <a16:creationId xmlns:a16="http://schemas.microsoft.com/office/drawing/2014/main" id="{7E1E1384-2A21-3FA2-1CED-0C431F3A0F0E}"/>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4755468B-C2BA-8B42-ABD6-5970617635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36</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6" name="TextBox 3">
            <a:extLst>
              <a:ext uri="{FF2B5EF4-FFF2-40B4-BE49-F238E27FC236}">
                <a16:creationId xmlns:a16="http://schemas.microsoft.com/office/drawing/2014/main" id="{7708781A-E3F9-3A79-40B4-082CB7312162}"/>
              </a:ext>
            </a:extLst>
          </p:cNvPr>
          <p:cNvGraphicFramePr/>
          <p:nvPr>
            <p:extLst>
              <p:ext uri="{D42A27DB-BD31-4B8C-83A1-F6EECF244321}">
                <p14:modId xmlns:p14="http://schemas.microsoft.com/office/powerpoint/2010/main" val="1501043570"/>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5986727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D7EB5E-EC0C-F82C-E2BB-36B8CA3C6D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9E7CCFF-AC78-3155-EAE7-9FFDBE207C80}"/>
              </a:ext>
            </a:extLst>
          </p:cNvPr>
          <p:cNvSpPr>
            <a:spLocks noGrp="1"/>
          </p:cNvSpPr>
          <p:nvPr>
            <p:ph type="title"/>
          </p:nvPr>
        </p:nvSpPr>
        <p:spPr>
          <a:xfrm>
            <a:off x="462501" y="168306"/>
            <a:ext cx="11270299" cy="769286"/>
          </a:xfrm>
        </p:spPr>
        <p:txBody>
          <a:bodyPr>
            <a:noAutofit/>
          </a:bodyPr>
          <a:lstStyle/>
          <a:p>
            <a:r>
              <a:rPr lang="en-US" dirty="0"/>
              <a:t>FP Market Sizing</a:t>
            </a:r>
            <a:br>
              <a:rPr lang="en-US" dirty="0"/>
            </a:br>
            <a:r>
              <a:rPr lang="en-US" dirty="0"/>
              <a:t>How will the Market Move for sourcing Contraceptives over the next 10 years?</a:t>
            </a:r>
          </a:p>
        </p:txBody>
      </p:sp>
      <p:sp>
        <p:nvSpPr>
          <p:cNvPr id="3" name="Slide Number Placeholder 2">
            <a:extLst>
              <a:ext uri="{FF2B5EF4-FFF2-40B4-BE49-F238E27FC236}">
                <a16:creationId xmlns:a16="http://schemas.microsoft.com/office/drawing/2014/main" id="{9ED29B01-6644-5199-2E41-0263DB6B6F23}"/>
              </a:ext>
            </a:extLst>
          </p:cNvPr>
          <p:cNvSpPr>
            <a:spLocks noGrp="1"/>
          </p:cNvSpPr>
          <p:nvPr>
            <p:ph type="sldNum" sz="quarter" idx="4"/>
          </p:nvPr>
        </p:nvSpPr>
        <p:spPr/>
        <p:txBody>
          <a:bodyPr/>
          <a:lstStyle/>
          <a:p>
            <a:fld id="{4755468B-C2BA-8B42-ABD6-597061763577}" type="slidenum">
              <a:rPr lang="en-US" smtClean="0"/>
              <a:pPr/>
              <a:t>37</a:t>
            </a:fld>
            <a:endParaRPr lang="en-US" dirty="0"/>
          </a:p>
        </p:txBody>
      </p:sp>
      <p:graphicFrame>
        <p:nvGraphicFramePr>
          <p:cNvPr id="4" name="Chart 3">
            <a:extLst>
              <a:ext uri="{FF2B5EF4-FFF2-40B4-BE49-F238E27FC236}">
                <a16:creationId xmlns:a16="http://schemas.microsoft.com/office/drawing/2014/main" id="{40CEECAD-45BF-9700-108D-5466E3988E7A}"/>
              </a:ext>
            </a:extLst>
          </p:cNvPr>
          <p:cNvGraphicFramePr>
            <a:graphicFrameLocks noChangeAspect="1"/>
          </p:cNvGraphicFramePr>
          <p:nvPr/>
        </p:nvGraphicFramePr>
        <p:xfrm>
          <a:off x="217953" y="1867870"/>
          <a:ext cx="7671406" cy="4320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6E954CDF-903B-B561-63DF-E212B13C6FBA}"/>
              </a:ext>
            </a:extLst>
          </p:cNvPr>
          <p:cNvSpPr txBox="1"/>
          <p:nvPr/>
        </p:nvSpPr>
        <p:spPr>
          <a:xfrm rot="10800000" flipV="1">
            <a:off x="8067445" y="1492849"/>
            <a:ext cx="3439405" cy="5070042"/>
          </a:xfrm>
          <a:prstGeom prst="rect">
            <a:avLst/>
          </a:prstGeom>
          <a:noFill/>
        </p:spPr>
        <p:txBody>
          <a:bodyPr wrap="square">
            <a:spAutoFit/>
          </a:bodyPr>
          <a:lstStyle/>
          <a:p>
            <a:pPr marL="431165" marR="133985" indent="-342900">
              <a:lnSpc>
                <a:spcPct val="101000"/>
              </a:lnSpc>
              <a:spcBef>
                <a:spcPts val="595"/>
              </a:spcBef>
              <a:spcAft>
                <a:spcPts val="0"/>
              </a:spcAft>
              <a:buAutoNum type="arabicPeriod"/>
            </a:pPr>
            <a:r>
              <a:rPr lang="en-US" sz="1800" dirty="0">
                <a:effectLst/>
                <a:latin typeface="Gill Sans"/>
                <a:ea typeface="Gill Sans"/>
                <a:cs typeface="Gill Sans"/>
              </a:rPr>
              <a:t>Current trend positive </a:t>
            </a:r>
            <a:r>
              <a:rPr lang="en-US" dirty="0">
                <a:latin typeface="Gill Sans"/>
                <a:ea typeface="Gill Sans"/>
                <a:cs typeface="Gill Sans"/>
              </a:rPr>
              <a:t>directionally; When public sector contributions were reduced, SMO stepped in.</a:t>
            </a:r>
            <a:endParaRPr lang="en-US" sz="1800" dirty="0">
              <a:effectLst/>
              <a:latin typeface="Gill Sans"/>
              <a:ea typeface="Gill Sans"/>
              <a:cs typeface="Gill Sans"/>
            </a:endParaRPr>
          </a:p>
          <a:p>
            <a:pPr marL="431165" marR="133985" indent="-342900">
              <a:lnSpc>
                <a:spcPct val="101000"/>
              </a:lnSpc>
              <a:spcBef>
                <a:spcPts val="595"/>
              </a:spcBef>
              <a:spcAft>
                <a:spcPts val="0"/>
              </a:spcAft>
              <a:buAutoNum type="arabicPeriod"/>
            </a:pPr>
            <a:r>
              <a:rPr lang="en-US" dirty="0">
                <a:latin typeface="Gill Sans"/>
                <a:ea typeface="Gill Sans"/>
                <a:cs typeface="Gill Sans"/>
              </a:rPr>
              <a:t>The SMO is predominantly CRS and managed to improve reach over 2016 across urban, rural, in most provinces, and across wealth quintiles.</a:t>
            </a:r>
          </a:p>
          <a:p>
            <a:pPr marL="431165" marR="133985" indent="-342900">
              <a:lnSpc>
                <a:spcPct val="101000"/>
              </a:lnSpc>
              <a:spcBef>
                <a:spcPts val="595"/>
              </a:spcBef>
              <a:spcAft>
                <a:spcPts val="0"/>
              </a:spcAft>
              <a:buAutoNum type="arabicPeriod"/>
            </a:pPr>
            <a:r>
              <a:rPr lang="en-US" dirty="0">
                <a:latin typeface="Gill Sans"/>
                <a:ea typeface="Gill Sans"/>
                <a:cs typeface="Gill Sans"/>
              </a:rPr>
              <a:t>FHM Engage Small area estimation to be published in Feb 2024 will bring better forecasting of Value Volume estimates for Modern Methods in Nepal.</a:t>
            </a:r>
          </a:p>
          <a:p>
            <a:pPr marL="431165" marR="133985" indent="-342900">
              <a:lnSpc>
                <a:spcPct val="101000"/>
              </a:lnSpc>
              <a:spcBef>
                <a:spcPts val="595"/>
              </a:spcBef>
              <a:spcAft>
                <a:spcPts val="0"/>
              </a:spcAft>
              <a:buAutoNum type="arabicPeriod"/>
            </a:pPr>
            <a:endParaRPr lang="en-US" sz="1800" dirty="0">
              <a:effectLst/>
              <a:latin typeface="Gill Sans"/>
              <a:ea typeface="Gill Sans"/>
              <a:cs typeface="Gill Sans"/>
            </a:endParaRPr>
          </a:p>
        </p:txBody>
      </p:sp>
    </p:spTree>
    <p:extLst>
      <p:ext uri="{BB962C8B-B14F-4D97-AF65-F5344CB8AC3E}">
        <p14:creationId xmlns:p14="http://schemas.microsoft.com/office/powerpoint/2010/main" val="1040132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78B8BF-DD01-7A8F-8027-A9F4E09600E1}"/>
            </a:ext>
          </a:extLst>
        </p:cNvPr>
        <p:cNvGrpSpPr/>
        <p:nvPr/>
      </p:nvGrpSpPr>
      <p:grpSpPr>
        <a:xfrm>
          <a:off x="0" y="0"/>
          <a:ext cx="0" cy="0"/>
          <a:chOff x="0" y="0"/>
          <a:chExt cx="0" cy="0"/>
        </a:xfrm>
      </p:grpSpPr>
      <p:pic>
        <p:nvPicPr>
          <p:cNvPr id="1032" name="Picture 8" descr="New provincial map of Nepal| Resources">
            <a:extLst>
              <a:ext uri="{FF2B5EF4-FFF2-40B4-BE49-F238E27FC236}">
                <a16:creationId xmlns:a16="http://schemas.microsoft.com/office/drawing/2014/main" id="{8D52F633-E693-0B1F-8443-A879AB01EE0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74" t="4787" r="2693" b="1492"/>
          <a:stretch/>
        </p:blipFill>
        <p:spPr bwMode="auto">
          <a:xfrm>
            <a:off x="441044" y="2619713"/>
            <a:ext cx="4167985" cy="2299494"/>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4" name="Title 3">
            <a:extLst>
              <a:ext uri="{FF2B5EF4-FFF2-40B4-BE49-F238E27FC236}">
                <a16:creationId xmlns:a16="http://schemas.microsoft.com/office/drawing/2014/main" id="{31D027A4-4D47-C5ED-AD20-924638CA4738}"/>
              </a:ext>
            </a:extLst>
          </p:cNvPr>
          <p:cNvSpPr>
            <a:spLocks noGrp="1"/>
          </p:cNvSpPr>
          <p:nvPr>
            <p:ph type="title"/>
          </p:nvPr>
        </p:nvSpPr>
        <p:spPr/>
        <p:txBody>
          <a:bodyPr>
            <a:normAutofit/>
          </a:bodyPr>
          <a:lstStyle/>
          <a:p>
            <a:r>
              <a:rPr lang="en-US" sz="2100" dirty="0">
                <a:latin typeface="Gill Sans MT" panose="020B0502020104020203" pitchFamily="34" charset="77"/>
              </a:rPr>
              <a:t>By March 2024: FHM Engage will generate district and provincial Market size estimates for Modern Methods</a:t>
            </a:r>
          </a:p>
        </p:txBody>
      </p:sp>
      <p:sp>
        <p:nvSpPr>
          <p:cNvPr id="3" name="Slide Number Placeholder 2">
            <a:extLst>
              <a:ext uri="{FF2B5EF4-FFF2-40B4-BE49-F238E27FC236}">
                <a16:creationId xmlns:a16="http://schemas.microsoft.com/office/drawing/2014/main" id="{C18698D6-E048-EB84-1EA8-693BBCECAC16}"/>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fld id="{00000000-1234-1234-1234-123412341234}" type="slidenum">
              <a:rPr kumimoji="0" lang="en-US" sz="1100" b="0" i="0" u="none" strike="noStrike" kern="0" cap="none" spc="0" normalizeH="0" baseline="0" noProof="0" smtClean="0">
                <a:ln>
                  <a:noFill/>
                </a:ln>
                <a:solidFill>
                  <a:srgbClr val="112E38"/>
                </a:solidFill>
                <a:effectLst/>
                <a:uLnTx/>
                <a:uFillTx/>
                <a:latin typeface="Gill Sans"/>
                <a:cs typeface="Gill Sans"/>
                <a:sym typeface="Gill Sans"/>
              </a:rPr>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t>38</a:t>
            </a:fld>
            <a:endParaRPr kumimoji="0" lang="en-US" sz="1100" b="0" i="0" u="none" strike="noStrike" kern="0" cap="none" spc="0" normalizeH="0" baseline="0" noProof="0" dirty="0">
              <a:ln>
                <a:noFill/>
              </a:ln>
              <a:solidFill>
                <a:srgbClr val="112E38"/>
              </a:solidFill>
              <a:effectLst/>
              <a:uLnTx/>
              <a:uFillTx/>
              <a:latin typeface="Gill Sans"/>
              <a:cs typeface="Gill Sans"/>
              <a:sym typeface="Gill Sans"/>
            </a:endParaRPr>
          </a:p>
        </p:txBody>
      </p:sp>
      <p:sp>
        <p:nvSpPr>
          <p:cNvPr id="9" name="Rectangle 8">
            <a:extLst>
              <a:ext uri="{FF2B5EF4-FFF2-40B4-BE49-F238E27FC236}">
                <a16:creationId xmlns:a16="http://schemas.microsoft.com/office/drawing/2014/main" id="{E74C5E70-A198-27B1-42B8-90F463096963}"/>
              </a:ext>
            </a:extLst>
          </p:cNvPr>
          <p:cNvSpPr/>
          <p:nvPr/>
        </p:nvSpPr>
        <p:spPr>
          <a:xfrm>
            <a:off x="496936" y="2364828"/>
            <a:ext cx="4317107" cy="2469931"/>
          </a:xfrm>
          <a:prstGeom prst="rect">
            <a:avLst/>
          </a:prstGeom>
          <a:solidFill>
            <a:schemeClr val="accent1">
              <a:lumMod val="20000"/>
              <a:lumOff val="80000"/>
              <a:alpha val="35000"/>
            </a:schemeClr>
          </a:solidFill>
          <a:ln w="6350">
            <a:solidFill>
              <a:schemeClr val="accent1"/>
            </a:solid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0" name="Right Arrow 9">
            <a:extLst>
              <a:ext uri="{FF2B5EF4-FFF2-40B4-BE49-F238E27FC236}">
                <a16:creationId xmlns:a16="http://schemas.microsoft.com/office/drawing/2014/main" id="{623DAC73-3154-19F1-E4B9-19155ADE0207}"/>
              </a:ext>
            </a:extLst>
          </p:cNvPr>
          <p:cNvSpPr/>
          <p:nvPr/>
        </p:nvSpPr>
        <p:spPr>
          <a:xfrm>
            <a:off x="4988281" y="3319978"/>
            <a:ext cx="1877759" cy="174774"/>
          </a:xfrm>
          <a:prstGeom prst="rightArrow">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1" name="TextBox 10">
            <a:extLst>
              <a:ext uri="{FF2B5EF4-FFF2-40B4-BE49-F238E27FC236}">
                <a16:creationId xmlns:a16="http://schemas.microsoft.com/office/drawing/2014/main" id="{C42F5E83-63E5-282B-FAA6-7D482CB4629F}"/>
              </a:ext>
            </a:extLst>
          </p:cNvPr>
          <p:cNvSpPr txBox="1"/>
          <p:nvPr/>
        </p:nvSpPr>
        <p:spPr>
          <a:xfrm rot="19171235">
            <a:off x="4757525" y="3412772"/>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pitchFamily="34" charset="77"/>
                <a:cs typeface="Arial"/>
                <a:sym typeface="Arial"/>
              </a:rPr>
              <a:t>2011</a:t>
            </a:r>
          </a:p>
        </p:txBody>
      </p:sp>
      <p:sp>
        <p:nvSpPr>
          <p:cNvPr id="12" name="TextBox 11">
            <a:extLst>
              <a:ext uri="{FF2B5EF4-FFF2-40B4-BE49-F238E27FC236}">
                <a16:creationId xmlns:a16="http://schemas.microsoft.com/office/drawing/2014/main" id="{B9CDD503-3F08-64F0-5C1E-BB7C5813497A}"/>
              </a:ext>
            </a:extLst>
          </p:cNvPr>
          <p:cNvSpPr txBox="1"/>
          <p:nvPr/>
        </p:nvSpPr>
        <p:spPr>
          <a:xfrm rot="19171235">
            <a:off x="5408470" y="3352075"/>
            <a:ext cx="11296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pitchFamily="34" charset="77"/>
                <a:cs typeface="Arial"/>
                <a:sym typeface="Arial"/>
              </a:rPr>
              <a:t>2016</a:t>
            </a:r>
          </a:p>
        </p:txBody>
      </p:sp>
      <p:sp>
        <p:nvSpPr>
          <p:cNvPr id="13" name="TextBox 12">
            <a:extLst>
              <a:ext uri="{FF2B5EF4-FFF2-40B4-BE49-F238E27FC236}">
                <a16:creationId xmlns:a16="http://schemas.microsoft.com/office/drawing/2014/main" id="{79AA9902-3744-0FA7-5A15-8B720740CF5F}"/>
              </a:ext>
            </a:extLst>
          </p:cNvPr>
          <p:cNvSpPr txBox="1"/>
          <p:nvPr/>
        </p:nvSpPr>
        <p:spPr>
          <a:xfrm rot="19171235">
            <a:off x="6155671" y="3370124"/>
            <a:ext cx="11296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pitchFamily="34" charset="77"/>
                <a:cs typeface="Arial"/>
                <a:sym typeface="Arial"/>
              </a:rPr>
              <a:t>2022</a:t>
            </a:r>
          </a:p>
        </p:txBody>
      </p:sp>
      <p:cxnSp>
        <p:nvCxnSpPr>
          <p:cNvPr id="15" name="Straight Arrow Connector 14">
            <a:extLst>
              <a:ext uri="{FF2B5EF4-FFF2-40B4-BE49-F238E27FC236}">
                <a16:creationId xmlns:a16="http://schemas.microsoft.com/office/drawing/2014/main" id="{824DF892-E415-F674-73AF-414764479F1C}"/>
              </a:ext>
            </a:extLst>
          </p:cNvPr>
          <p:cNvCxnSpPr/>
          <p:nvPr/>
        </p:nvCxnSpPr>
        <p:spPr>
          <a:xfrm>
            <a:off x="5143120" y="2800706"/>
            <a:ext cx="0" cy="59244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6F798FE6-207B-B9E6-231E-D5631914A25E}"/>
              </a:ext>
            </a:extLst>
          </p:cNvPr>
          <p:cNvCxnSpPr/>
          <p:nvPr/>
        </p:nvCxnSpPr>
        <p:spPr>
          <a:xfrm>
            <a:off x="5853236" y="2800706"/>
            <a:ext cx="0" cy="59244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1E07F056-4EB6-6D88-FA18-C02D94DB987F}"/>
              </a:ext>
            </a:extLst>
          </p:cNvPr>
          <p:cNvCxnSpPr/>
          <p:nvPr/>
        </p:nvCxnSpPr>
        <p:spPr>
          <a:xfrm>
            <a:off x="6679216" y="2773602"/>
            <a:ext cx="0" cy="59244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493D01BD-27D9-8982-B672-801D7D481998}"/>
              </a:ext>
            </a:extLst>
          </p:cNvPr>
          <p:cNvCxnSpPr/>
          <p:nvPr/>
        </p:nvCxnSpPr>
        <p:spPr>
          <a:xfrm>
            <a:off x="6502781" y="2783813"/>
            <a:ext cx="0" cy="592445"/>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7C26296-6FB7-E381-78AF-3CF2E42F76DB}"/>
              </a:ext>
            </a:extLst>
          </p:cNvPr>
          <p:cNvSpPr txBox="1"/>
          <p:nvPr/>
        </p:nvSpPr>
        <p:spPr>
          <a:xfrm>
            <a:off x="4951822" y="4144177"/>
            <a:ext cx="1914219" cy="89255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4AA19E">
                    <a:lumMod val="75000"/>
                  </a:srgbClr>
                </a:solidFill>
                <a:effectLst/>
                <a:uLnTx/>
                <a:uFillTx/>
                <a:latin typeface="Gill Sans MT" panose="020B0502020104020203" pitchFamily="34" charset="77"/>
                <a:cs typeface="Arial"/>
                <a:sym typeface="Arial"/>
              </a:rPr>
              <a:t>DHS Survey   </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en-US" sz="1300" kern="0" dirty="0">
                <a:solidFill>
                  <a:srgbClr val="F49E4C"/>
                </a:solidFill>
                <a:latin typeface="Gill Sans MT" panose="020B0502020104020203" pitchFamily="34" charset="77"/>
                <a:cs typeface="Arial"/>
                <a:sym typeface="Arial"/>
              </a:rPr>
              <a:t>Nepal</a:t>
            </a:r>
            <a:r>
              <a:rPr kumimoji="0" lang="en-US" sz="1300" b="0" i="0" u="none" strike="noStrike" kern="0" cap="none" spc="0" normalizeH="0" baseline="0" noProof="0" dirty="0">
                <a:ln>
                  <a:noFill/>
                </a:ln>
                <a:solidFill>
                  <a:srgbClr val="F49E4C"/>
                </a:solidFill>
                <a:effectLst/>
                <a:uLnTx/>
                <a:uFillTx/>
                <a:latin typeface="Gill Sans MT" panose="020B0502020104020203" pitchFamily="34" charset="77"/>
                <a:cs typeface="Arial"/>
                <a:sym typeface="Arial"/>
              </a:rPr>
              <a:t> Census (2021)</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300" b="0" i="0" u="none" strike="noStrike" kern="0" cap="none" spc="0" normalizeH="0" baseline="0" noProof="0" dirty="0">
                <a:ln>
                  <a:noFill/>
                </a:ln>
                <a:solidFill>
                  <a:srgbClr val="044B7F"/>
                </a:solidFill>
                <a:effectLst/>
                <a:uLnTx/>
                <a:uFillTx/>
                <a:latin typeface="Gill Sans MT" panose="020B0502020104020203" pitchFamily="34" charset="77"/>
                <a:cs typeface="Arial"/>
                <a:sym typeface="Arial"/>
              </a:rPr>
              <a:t>Nepal Health Facility Registry</a:t>
            </a:r>
          </a:p>
        </p:txBody>
      </p:sp>
      <p:cxnSp>
        <p:nvCxnSpPr>
          <p:cNvPr id="21" name="Straight Arrow Connector 20">
            <a:extLst>
              <a:ext uri="{FF2B5EF4-FFF2-40B4-BE49-F238E27FC236}">
                <a16:creationId xmlns:a16="http://schemas.microsoft.com/office/drawing/2014/main" id="{DF241D2D-BE6F-1E51-A527-F42209A8B777}"/>
              </a:ext>
            </a:extLst>
          </p:cNvPr>
          <p:cNvCxnSpPr/>
          <p:nvPr/>
        </p:nvCxnSpPr>
        <p:spPr>
          <a:xfrm>
            <a:off x="6770044" y="2777723"/>
            <a:ext cx="0" cy="592445"/>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8EBABB5-EA27-A352-3551-9CBF6BE6C552}"/>
              </a:ext>
            </a:extLst>
          </p:cNvPr>
          <p:cNvSpPr/>
          <p:nvPr/>
        </p:nvSpPr>
        <p:spPr>
          <a:xfrm>
            <a:off x="671175" y="2249214"/>
            <a:ext cx="4226409" cy="2469931"/>
          </a:xfrm>
          <a:prstGeom prst="rect">
            <a:avLst/>
          </a:prstGeom>
          <a:solidFill>
            <a:schemeClr val="accent6">
              <a:lumMod val="20000"/>
              <a:lumOff val="80000"/>
              <a:alpha val="35000"/>
            </a:schemeClr>
          </a:solidFill>
          <a:ln w="6350">
            <a:solidFill>
              <a:schemeClr val="accent6">
                <a:lumMod val="20000"/>
                <a:lumOff val="80000"/>
              </a:schemeClr>
            </a:solid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7" name="TextBox 26">
            <a:extLst>
              <a:ext uri="{FF2B5EF4-FFF2-40B4-BE49-F238E27FC236}">
                <a16:creationId xmlns:a16="http://schemas.microsoft.com/office/drawing/2014/main" id="{4B935106-2F5B-438E-E38F-12F69D76034F}"/>
              </a:ext>
            </a:extLst>
          </p:cNvPr>
          <p:cNvSpPr txBox="1"/>
          <p:nvPr/>
        </p:nvSpPr>
        <p:spPr>
          <a:xfrm>
            <a:off x="476892" y="5764237"/>
            <a:ext cx="11029958" cy="544830"/>
          </a:xfrm>
          <a:prstGeom prst="roundRect">
            <a:avLst/>
          </a:prstGeom>
          <a:solidFill>
            <a:schemeClr val="tx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CA" sz="1300" b="0" i="0" u="none" strike="noStrike" kern="0" cap="none" spc="0" normalizeH="0" baseline="0" noProof="0" dirty="0">
                <a:ln>
                  <a:noFill/>
                </a:ln>
                <a:solidFill>
                  <a:srgbClr val="333333"/>
                </a:solidFill>
                <a:effectLst/>
                <a:uLnTx/>
                <a:uFillTx/>
                <a:latin typeface="Gill Sans MT" panose="020B0502020104020203" pitchFamily="34" charset="77"/>
                <a:cs typeface="Arial"/>
                <a:sym typeface="Arial"/>
              </a:rPr>
              <a:t>Estimated proportions at the district and </a:t>
            </a:r>
            <a:r>
              <a:rPr lang="en-CA" sz="1300" kern="0" dirty="0">
                <a:solidFill>
                  <a:srgbClr val="333333"/>
                </a:solidFill>
                <a:latin typeface="Gill Sans MT" panose="020B0502020104020203" pitchFamily="34" charset="77"/>
                <a:cs typeface="Arial"/>
                <a:sym typeface="Arial"/>
              </a:rPr>
              <a:t>provincial</a:t>
            </a:r>
            <a:r>
              <a:rPr kumimoji="0" lang="en-CA" sz="1300" b="0" i="0" u="none" strike="noStrike" kern="0" cap="none" spc="0" normalizeH="0" baseline="0" noProof="0" dirty="0">
                <a:ln>
                  <a:noFill/>
                </a:ln>
                <a:solidFill>
                  <a:srgbClr val="333333"/>
                </a:solidFill>
                <a:effectLst/>
                <a:uLnTx/>
                <a:uFillTx/>
                <a:latin typeface="Gill Sans MT" panose="020B0502020104020203" pitchFamily="34" charset="77"/>
                <a:cs typeface="Arial"/>
                <a:sym typeface="Arial"/>
              </a:rPr>
              <a:t> level </a:t>
            </a:r>
            <a:r>
              <a:rPr lang="en-CA" sz="1300" kern="0" dirty="0">
                <a:solidFill>
                  <a:srgbClr val="333333"/>
                </a:solidFill>
                <a:latin typeface="Gill Sans MT" panose="020B0502020104020203" pitchFamily="34" charset="77"/>
                <a:cs typeface="Arial"/>
                <a:sym typeface="Arial"/>
              </a:rPr>
              <a:t>will be</a:t>
            </a:r>
            <a:r>
              <a:rPr kumimoji="0" lang="en-CA" sz="1300" b="0" i="0" u="none" strike="noStrike" kern="0" cap="none" spc="0" normalizeH="0" baseline="0" noProof="0" dirty="0">
                <a:ln>
                  <a:noFill/>
                </a:ln>
                <a:solidFill>
                  <a:srgbClr val="333333"/>
                </a:solidFill>
                <a:effectLst/>
                <a:uLnTx/>
                <a:uFillTx/>
                <a:latin typeface="Gill Sans MT" panose="020B0502020104020203" pitchFamily="34" charset="77"/>
                <a:cs typeface="Arial"/>
                <a:sym typeface="Arial"/>
              </a:rPr>
              <a:t> calculated using a hierarchical Bayesian model that incorporates all individual-level data from each survey that leverages spatio-temporal smoothing and produces probabilistic estimates with uncertainty intervals. Median results </a:t>
            </a:r>
            <a:r>
              <a:rPr lang="en-CA" sz="1300" kern="0" dirty="0">
                <a:solidFill>
                  <a:srgbClr val="333333"/>
                </a:solidFill>
                <a:latin typeface="Gill Sans MT" panose="020B0502020104020203" pitchFamily="34" charset="77"/>
                <a:cs typeface="Arial"/>
                <a:sym typeface="Arial"/>
              </a:rPr>
              <a:t>will be</a:t>
            </a:r>
            <a:r>
              <a:rPr kumimoji="0" lang="en-CA" sz="1300" b="0" i="0" u="none" strike="noStrike" kern="0" cap="none" spc="0" normalizeH="0" baseline="0" noProof="0" dirty="0">
                <a:ln>
                  <a:noFill/>
                </a:ln>
                <a:solidFill>
                  <a:srgbClr val="333333"/>
                </a:solidFill>
                <a:effectLst/>
                <a:uLnTx/>
                <a:uFillTx/>
                <a:latin typeface="Gill Sans MT" panose="020B0502020104020203" pitchFamily="34" charset="77"/>
                <a:cs typeface="Arial"/>
                <a:sym typeface="Arial"/>
              </a:rPr>
              <a:t> presented.</a:t>
            </a:r>
            <a:r>
              <a:rPr kumimoji="0" lang="en-CA" sz="1300" b="0" i="0" u="none" strike="noStrike" kern="0" cap="none" spc="0" normalizeH="0" baseline="30000" noProof="0" dirty="0">
                <a:ln>
                  <a:noFill/>
                </a:ln>
                <a:solidFill>
                  <a:srgbClr val="333333"/>
                </a:solidFill>
                <a:effectLst/>
                <a:uLnTx/>
                <a:uFillTx/>
                <a:latin typeface="Gill Sans MT" panose="020B0502020104020203" pitchFamily="34" charset="77"/>
                <a:cs typeface="Arial"/>
                <a:sym typeface="Arial"/>
              </a:rPr>
              <a:t>1</a:t>
            </a:r>
            <a:endParaRPr kumimoji="0" lang="en-US" sz="1300" b="0" i="0" u="none" strike="noStrike" kern="0" cap="none" spc="0" normalizeH="0" baseline="0" noProof="0" dirty="0">
              <a:ln>
                <a:noFill/>
              </a:ln>
              <a:solidFill>
                <a:srgbClr val="000000"/>
              </a:solidFill>
              <a:effectLst/>
              <a:uLnTx/>
              <a:uFillTx/>
              <a:latin typeface="Gill Sans MT" panose="020B0502020104020203" pitchFamily="34" charset="77"/>
              <a:cs typeface="Arial"/>
              <a:sym typeface="Arial"/>
            </a:endParaRPr>
          </a:p>
        </p:txBody>
      </p:sp>
      <p:graphicFrame>
        <p:nvGraphicFramePr>
          <p:cNvPr id="23" name="Table 23">
            <a:extLst>
              <a:ext uri="{FF2B5EF4-FFF2-40B4-BE49-F238E27FC236}">
                <a16:creationId xmlns:a16="http://schemas.microsoft.com/office/drawing/2014/main" id="{DBCAA7BB-8B14-AA17-DF03-B8987C309EE4}"/>
              </a:ext>
            </a:extLst>
          </p:cNvPr>
          <p:cNvGraphicFramePr>
            <a:graphicFrameLocks noGrp="1"/>
          </p:cNvGraphicFramePr>
          <p:nvPr/>
        </p:nvGraphicFramePr>
        <p:xfrm>
          <a:off x="7058468" y="1358793"/>
          <a:ext cx="4462356" cy="3874999"/>
        </p:xfrm>
        <a:graphic>
          <a:graphicData uri="http://schemas.openxmlformats.org/drawingml/2006/table">
            <a:tbl>
              <a:tblPr firstRow="1" bandRow="1">
                <a:tableStyleId>{69012ECD-51FC-41F1-AA8D-1B2483CD663E}</a:tableStyleId>
              </a:tblPr>
              <a:tblGrid>
                <a:gridCol w="1475911">
                  <a:extLst>
                    <a:ext uri="{9D8B030D-6E8A-4147-A177-3AD203B41FA5}">
                      <a16:colId xmlns:a16="http://schemas.microsoft.com/office/drawing/2014/main" val="526025456"/>
                    </a:ext>
                  </a:extLst>
                </a:gridCol>
                <a:gridCol w="2986445">
                  <a:extLst>
                    <a:ext uri="{9D8B030D-6E8A-4147-A177-3AD203B41FA5}">
                      <a16:colId xmlns:a16="http://schemas.microsoft.com/office/drawing/2014/main" val="4123867609"/>
                    </a:ext>
                  </a:extLst>
                </a:gridCol>
              </a:tblGrid>
              <a:tr h="277194">
                <a:tc>
                  <a:txBody>
                    <a:bodyPr/>
                    <a:lstStyle/>
                    <a:p>
                      <a:r>
                        <a:rPr lang="en-US" sz="1300" dirty="0"/>
                        <a:t>Data source</a:t>
                      </a:r>
                    </a:p>
                  </a:txBody>
                  <a:tcPr anchor="ctr"/>
                </a:tc>
                <a:tc>
                  <a:txBody>
                    <a:bodyPr/>
                    <a:lstStyle/>
                    <a:p>
                      <a:pPr algn="l"/>
                      <a:r>
                        <a:rPr lang="en-US" sz="1300" dirty="0"/>
                        <a:t>Information</a:t>
                      </a:r>
                    </a:p>
                  </a:txBody>
                  <a:tcPr anchor="ctr"/>
                </a:tc>
                <a:extLst>
                  <a:ext uri="{0D108BD9-81ED-4DB2-BD59-A6C34878D82A}">
                    <a16:rowId xmlns:a16="http://schemas.microsoft.com/office/drawing/2014/main" val="3104022555"/>
                  </a:ext>
                </a:extLst>
              </a:tr>
              <a:tr h="1685046">
                <a:tc>
                  <a:txBody>
                    <a:bodyPr/>
                    <a:lstStyle/>
                    <a:p>
                      <a:r>
                        <a:rPr lang="en-US" sz="1350" dirty="0">
                          <a:latin typeface="Gill Sans MT" panose="020B0502020104020203" pitchFamily="34" charset="77"/>
                        </a:rPr>
                        <a:t>DHS surveys</a:t>
                      </a:r>
                    </a:p>
                  </a:txBody>
                  <a:tcPr/>
                </a:tc>
                <a:tc>
                  <a:txBody>
                    <a:bodyPr/>
                    <a:lstStyle/>
                    <a:p>
                      <a:pPr>
                        <a:spcBef>
                          <a:spcPts val="300"/>
                        </a:spcBef>
                        <a:buFont typeface="Arial" panose="020B0604020202020204" pitchFamily="34" charset="0"/>
                        <a:buNone/>
                      </a:pPr>
                      <a:r>
                        <a:rPr lang="en-US" sz="1350" dirty="0">
                          <a:latin typeface="Gill Sans MT" panose="020B0502020104020203" pitchFamily="34" charset="77"/>
                        </a:rPr>
                        <a:t>Individual level data on:</a:t>
                      </a:r>
                    </a:p>
                    <a:p>
                      <a:pPr>
                        <a:spcBef>
                          <a:spcPts val="300"/>
                        </a:spcBef>
                        <a:buFont typeface="Arial" panose="020B0604020202020204" pitchFamily="34" charset="0"/>
                        <a:buChar char="•"/>
                      </a:pPr>
                      <a:r>
                        <a:rPr lang="en-US" sz="1350" dirty="0">
                          <a:latin typeface="Gill Sans MT" panose="020B0502020104020203" pitchFamily="34" charset="77"/>
                        </a:rPr>
                        <a:t>Contraceptive usage status</a:t>
                      </a:r>
                    </a:p>
                    <a:p>
                      <a:pPr>
                        <a:spcBef>
                          <a:spcPts val="300"/>
                        </a:spcBef>
                        <a:buFont typeface="Arial" panose="020B0604020202020204" pitchFamily="34" charset="0"/>
                        <a:buChar char="•"/>
                      </a:pPr>
                      <a:r>
                        <a:rPr lang="en-US" sz="1350" dirty="0">
                          <a:latin typeface="Gill Sans MT" panose="020B0502020104020203" pitchFamily="34" charset="77"/>
                        </a:rPr>
                        <a:t>Contraceptive need</a:t>
                      </a:r>
                    </a:p>
                    <a:p>
                      <a:pPr>
                        <a:spcBef>
                          <a:spcPts val="300"/>
                        </a:spcBef>
                        <a:buFont typeface="Arial" panose="020B0604020202020204" pitchFamily="34" charset="0"/>
                        <a:buChar char="•"/>
                      </a:pPr>
                      <a:r>
                        <a:rPr lang="en-US" sz="1350" dirty="0">
                          <a:latin typeface="Gill Sans MT" panose="020B0502020104020203" pitchFamily="34" charset="77"/>
                        </a:rPr>
                        <a:t>Contraceptive source</a:t>
                      </a:r>
                    </a:p>
                    <a:p>
                      <a:pPr>
                        <a:spcBef>
                          <a:spcPts val="300"/>
                        </a:spcBef>
                        <a:buFont typeface="Arial" panose="020B0604020202020204" pitchFamily="34" charset="0"/>
                        <a:buChar char="•"/>
                      </a:pPr>
                      <a:r>
                        <a:rPr lang="en-US" sz="1350" dirty="0">
                          <a:latin typeface="Gill Sans MT" panose="020B0502020104020203" pitchFamily="34" charset="77"/>
                        </a:rPr>
                        <a:t>Demographic information</a:t>
                      </a:r>
                    </a:p>
                    <a:p>
                      <a:pPr>
                        <a:spcBef>
                          <a:spcPts val="300"/>
                        </a:spcBef>
                        <a:buFont typeface="Arial" panose="020B0604020202020204" pitchFamily="34" charset="0"/>
                        <a:buChar char="•"/>
                      </a:pPr>
                      <a:r>
                        <a:rPr lang="en-US" sz="1350" dirty="0">
                          <a:latin typeface="Gill Sans MT" panose="020B0502020104020203" pitchFamily="34" charset="77"/>
                        </a:rPr>
                        <a:t>Wealth quintile (3</a:t>
                      </a:r>
                      <a:r>
                        <a:rPr lang="en-US" sz="1350" baseline="30000" dirty="0">
                          <a:latin typeface="Gill Sans MT" panose="020B0502020104020203" pitchFamily="34" charset="77"/>
                        </a:rPr>
                        <a:t>rd</a:t>
                      </a:r>
                      <a:r>
                        <a:rPr lang="en-US" sz="1350" dirty="0">
                          <a:latin typeface="Gill Sans MT" panose="020B0502020104020203" pitchFamily="34" charset="77"/>
                        </a:rPr>
                        <a:t> quintile and above)</a:t>
                      </a:r>
                    </a:p>
                    <a:p>
                      <a:pPr>
                        <a:spcBef>
                          <a:spcPts val="300"/>
                        </a:spcBef>
                        <a:buFont typeface="Arial" panose="020B0604020202020204" pitchFamily="34" charset="0"/>
                        <a:buChar char="•"/>
                      </a:pPr>
                      <a:r>
                        <a:rPr lang="en-US" sz="1350" dirty="0">
                          <a:latin typeface="Gill Sans MT" panose="020B0502020104020203" pitchFamily="34" charset="77"/>
                        </a:rPr>
                        <a:t>Location information </a:t>
                      </a:r>
                    </a:p>
                  </a:txBody>
                  <a:tcPr/>
                </a:tc>
                <a:extLst>
                  <a:ext uri="{0D108BD9-81ED-4DB2-BD59-A6C34878D82A}">
                    <a16:rowId xmlns:a16="http://schemas.microsoft.com/office/drawing/2014/main" val="3659387972"/>
                  </a:ext>
                </a:extLst>
              </a:tr>
              <a:tr h="496685">
                <a:tc>
                  <a:txBody>
                    <a:bodyPr/>
                    <a:lstStyle/>
                    <a:p>
                      <a:r>
                        <a:rPr lang="en-US" sz="1350" dirty="0">
                          <a:latin typeface="Gill Sans MT" panose="020B0502020104020203" pitchFamily="34" charset="77"/>
                        </a:rPr>
                        <a:t>M4M’s Asset to Income Estimator</a:t>
                      </a:r>
                    </a:p>
                  </a:txBody>
                  <a:tcPr/>
                </a:tc>
                <a:tc>
                  <a:txBody>
                    <a:bodyPr/>
                    <a:lstStyle/>
                    <a:p>
                      <a:pPr>
                        <a:spcBef>
                          <a:spcPts val="300"/>
                        </a:spcBef>
                        <a:buFont typeface="Arial" panose="020B0604020202020204" pitchFamily="34" charset="0"/>
                        <a:buChar char="•"/>
                      </a:pPr>
                      <a:r>
                        <a:rPr lang="en-US" sz="1350" dirty="0">
                          <a:latin typeface="Gill Sans MT" panose="020B0502020104020203" pitchFamily="34" charset="77"/>
                        </a:rPr>
                        <a:t>Median daily household income (3</a:t>
                      </a:r>
                      <a:r>
                        <a:rPr lang="en-US" sz="1350" baseline="30000" dirty="0">
                          <a:latin typeface="Gill Sans MT" panose="020B0502020104020203" pitchFamily="34" charset="77"/>
                        </a:rPr>
                        <a:t>rd</a:t>
                      </a:r>
                      <a:r>
                        <a:rPr lang="en-US" sz="1350" dirty="0">
                          <a:latin typeface="Gill Sans MT" panose="020B0502020104020203" pitchFamily="34" charset="77"/>
                        </a:rPr>
                        <a:t> wealth quintile) </a:t>
                      </a:r>
                      <a:r>
                        <a:rPr lang="en-US" sz="1350" dirty="0">
                          <a:latin typeface="Gill Sans MT" panose="020B0502020104020203" pitchFamily="34" charset="77"/>
                          <a:sym typeface="Wingdings" pitchFamily="2" charset="2"/>
                        </a:rPr>
                        <a:t> $19 (USD)</a:t>
                      </a:r>
                      <a:endParaRPr lang="en-US" sz="1350" dirty="0">
                        <a:latin typeface="Gill Sans MT" panose="020B0502020104020203" pitchFamily="34" charset="77"/>
                      </a:endParaRPr>
                    </a:p>
                  </a:txBody>
                  <a:tcPr/>
                </a:tc>
                <a:extLst>
                  <a:ext uri="{0D108BD9-81ED-4DB2-BD59-A6C34878D82A}">
                    <a16:rowId xmlns:a16="http://schemas.microsoft.com/office/drawing/2014/main" val="525858678"/>
                  </a:ext>
                </a:extLst>
              </a:tr>
              <a:tr h="481442">
                <a:tc>
                  <a:txBody>
                    <a:bodyPr/>
                    <a:lstStyle/>
                    <a:p>
                      <a:r>
                        <a:rPr lang="en-US" sz="1350" dirty="0">
                          <a:latin typeface="Gill Sans MT" panose="020B0502020104020203" pitchFamily="34" charset="77"/>
                        </a:rPr>
                        <a:t>Census</a:t>
                      </a: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1350" dirty="0">
                          <a:latin typeface="Gill Sans MT" panose="020B0502020104020203" pitchFamily="34" charset="77"/>
                        </a:rPr>
                        <a:t>Women of reproductive age population by district and province</a:t>
                      </a:r>
                    </a:p>
                  </a:txBody>
                  <a:tcPr/>
                </a:tc>
                <a:extLst>
                  <a:ext uri="{0D108BD9-81ED-4DB2-BD59-A6C34878D82A}">
                    <a16:rowId xmlns:a16="http://schemas.microsoft.com/office/drawing/2014/main" val="1817424250"/>
                  </a:ext>
                </a:extLst>
              </a:tr>
              <a:tr h="819379">
                <a:tc>
                  <a:txBody>
                    <a:bodyPr/>
                    <a:lstStyle/>
                    <a:p>
                      <a:r>
                        <a:rPr lang="en-US" sz="1350" dirty="0">
                          <a:latin typeface="Gill Sans MT" panose="020B0502020104020203" pitchFamily="34" charset="77"/>
                        </a:rPr>
                        <a:t>Health facility registry</a:t>
                      </a:r>
                    </a:p>
                  </a:txBody>
                  <a:tcPr/>
                </a:tc>
                <a:tc>
                  <a:txBody>
                    <a:bodyPr/>
                    <a:lstStyle/>
                    <a:p>
                      <a:pPr marL="285750" indent="-285750">
                        <a:buFont typeface="Arial" panose="020B0604020202020204" pitchFamily="34" charset="0"/>
                        <a:buChar char="•"/>
                      </a:pPr>
                      <a:r>
                        <a:rPr lang="en-US" sz="1350" dirty="0">
                          <a:latin typeface="Gill Sans MT" panose="020B0502020104020203" pitchFamily="34" charset="77"/>
                        </a:rPr>
                        <a:t>Private health facilities</a:t>
                      </a:r>
                    </a:p>
                    <a:p>
                      <a:pPr marL="285750" indent="-285750">
                        <a:buFont typeface="Arial" panose="020B0604020202020204" pitchFamily="34" charset="0"/>
                        <a:buChar char="•"/>
                      </a:pPr>
                      <a:r>
                        <a:rPr lang="en-US" sz="1350" dirty="0">
                          <a:latin typeface="Gill Sans MT" panose="020B0502020104020203" pitchFamily="34" charset="77"/>
                        </a:rPr>
                        <a:t>Pharmacy </a:t>
                      </a:r>
                    </a:p>
                    <a:p>
                      <a:pPr marL="285750" indent="-285750">
                        <a:buFont typeface="Arial" panose="020B0604020202020204" pitchFamily="34" charset="0"/>
                        <a:buChar char="•"/>
                      </a:pPr>
                      <a:r>
                        <a:rPr lang="en-US" sz="1350" dirty="0">
                          <a:latin typeface="Gill Sans MT" panose="020B0502020104020203" pitchFamily="34" charset="77"/>
                        </a:rPr>
                        <a:t>Location information</a:t>
                      </a:r>
                    </a:p>
                  </a:txBody>
                  <a:tcPr/>
                </a:tc>
                <a:extLst>
                  <a:ext uri="{0D108BD9-81ED-4DB2-BD59-A6C34878D82A}">
                    <a16:rowId xmlns:a16="http://schemas.microsoft.com/office/drawing/2014/main" val="3282623999"/>
                  </a:ext>
                </a:extLst>
              </a:tr>
            </a:tbl>
          </a:graphicData>
        </a:graphic>
      </p:graphicFrame>
      <p:sp>
        <p:nvSpPr>
          <p:cNvPr id="2" name="Google Shape;791;p12">
            <a:extLst>
              <a:ext uri="{FF2B5EF4-FFF2-40B4-BE49-F238E27FC236}">
                <a16:creationId xmlns:a16="http://schemas.microsoft.com/office/drawing/2014/main" id="{CAD9F319-2732-B036-882A-6727F027616E}"/>
              </a:ext>
            </a:extLst>
          </p:cNvPr>
          <p:cNvSpPr txBox="1"/>
          <p:nvPr/>
        </p:nvSpPr>
        <p:spPr>
          <a:xfrm>
            <a:off x="377937" y="6393515"/>
            <a:ext cx="9940387" cy="42488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8171B"/>
              </a:buClr>
              <a:buSzPct val="100000"/>
              <a:buFont typeface="Arial"/>
              <a:buNone/>
              <a:tabLst/>
              <a:defRPr/>
            </a:pPr>
            <a:r>
              <a:rPr kumimoji="0" lang="en-US" sz="900" b="0" i="0" u="none" strike="noStrike" kern="0" cap="none" spc="0" normalizeH="0" baseline="30000" noProof="0" dirty="0">
                <a:ln>
                  <a:noFill/>
                </a:ln>
                <a:solidFill>
                  <a:srgbClr val="08171B"/>
                </a:solidFill>
                <a:effectLst/>
                <a:uLnTx/>
                <a:uFillTx/>
                <a:latin typeface="Gill Sans"/>
                <a:ea typeface="Gill Sans"/>
                <a:cs typeface="Gill Sans"/>
                <a:sym typeface="Gill Sans"/>
              </a:rPr>
              <a:t>1. </a:t>
            </a:r>
            <a:r>
              <a:rPr kumimoji="0" lang="en-CA" sz="900" b="0" i="0" u="none" strike="noStrike" kern="0" cap="none" spc="0" normalizeH="0" baseline="0" noProof="0" dirty="0">
                <a:ln>
                  <a:noFill/>
                </a:ln>
                <a:solidFill>
                  <a:srgbClr val="333333"/>
                </a:solidFill>
                <a:effectLst/>
                <a:uLnTx/>
                <a:uFillTx/>
                <a:latin typeface="-apple-system"/>
                <a:cs typeface="Arial"/>
                <a:sym typeface="Arial"/>
              </a:rPr>
              <a:t>Mercer, Lu,  &amp; Proctor. Sub-national levels and trends in contraceptive prevalence, unmet need, and demand for family planning in Nigeria with survey uncertainty. </a:t>
            </a:r>
            <a:r>
              <a:rPr kumimoji="0" lang="en-CA" sz="900" b="0" i="1" u="none" strike="noStrike" kern="0" cap="none" spc="0" normalizeH="0" baseline="0" noProof="0" dirty="0">
                <a:ln>
                  <a:noFill/>
                </a:ln>
                <a:solidFill>
                  <a:srgbClr val="333333"/>
                </a:solidFill>
                <a:effectLst/>
                <a:uLnTx/>
                <a:uFillTx/>
                <a:latin typeface="-apple-system"/>
                <a:cs typeface="Arial"/>
                <a:sym typeface="Arial"/>
              </a:rPr>
              <a:t>BMC Public Health</a:t>
            </a:r>
            <a:r>
              <a:rPr kumimoji="0" lang="en-CA" sz="900" b="0" i="0" u="none" strike="noStrike" kern="0" cap="none" spc="0" normalizeH="0" baseline="0" noProof="0" dirty="0">
                <a:ln>
                  <a:noFill/>
                </a:ln>
                <a:solidFill>
                  <a:srgbClr val="333333"/>
                </a:solidFill>
                <a:effectLst/>
                <a:uLnTx/>
                <a:uFillTx/>
                <a:latin typeface="-apple-system"/>
                <a:cs typeface="Arial"/>
                <a:sym typeface="Arial"/>
              </a:rPr>
              <a:t> </a:t>
            </a:r>
            <a:r>
              <a:rPr kumimoji="0" lang="en-CA" sz="900" b="1" i="0" u="none" strike="noStrike" kern="0" cap="none" spc="0" normalizeH="0" baseline="0" noProof="0" dirty="0">
                <a:ln>
                  <a:noFill/>
                </a:ln>
                <a:solidFill>
                  <a:srgbClr val="333333"/>
                </a:solidFill>
                <a:effectLst/>
                <a:uLnTx/>
                <a:uFillTx/>
                <a:latin typeface="-apple-system"/>
                <a:cs typeface="Arial"/>
                <a:sym typeface="Arial"/>
              </a:rPr>
              <a:t>19</a:t>
            </a:r>
            <a:r>
              <a:rPr kumimoji="0" lang="en-CA" sz="900" b="0" i="0" u="none" strike="noStrike" kern="0" cap="none" spc="0" normalizeH="0" baseline="0" noProof="0" dirty="0">
                <a:ln>
                  <a:noFill/>
                </a:ln>
                <a:solidFill>
                  <a:srgbClr val="333333"/>
                </a:solidFill>
                <a:effectLst/>
                <a:uLnTx/>
                <a:uFillTx/>
                <a:latin typeface="-apple-system"/>
                <a:cs typeface="Arial"/>
                <a:sym typeface="Arial"/>
              </a:rPr>
              <a:t>, 1752 (2019). https://doi.org/10.1186/s12889-019-8043-z</a:t>
            </a:r>
            <a:endParaRPr kumimoji="0" sz="9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01210568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23903C-CACC-4A21-D7C4-BBC8034293BE}"/>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68B2C86D-421F-9606-BF48-8E40789DBCB1}"/>
              </a:ext>
            </a:extLst>
          </p:cNvPr>
          <p:cNvSpPr>
            <a:spLocks noGrp="1"/>
          </p:cNvSpPr>
          <p:nvPr>
            <p:ph type="title"/>
          </p:nvPr>
        </p:nvSpPr>
        <p:spPr/>
        <p:txBody>
          <a:bodyPr>
            <a:normAutofit/>
          </a:bodyPr>
          <a:lstStyle/>
          <a:p>
            <a:r>
              <a:rPr lang="en-US" sz="2200" dirty="0"/>
              <a:t>Market Sizing through Small Area Estimation Analyses will address the following</a:t>
            </a:r>
          </a:p>
        </p:txBody>
      </p:sp>
      <p:sp>
        <p:nvSpPr>
          <p:cNvPr id="4" name="Slide Number Placeholder 3">
            <a:extLst>
              <a:ext uri="{FF2B5EF4-FFF2-40B4-BE49-F238E27FC236}">
                <a16:creationId xmlns:a16="http://schemas.microsoft.com/office/drawing/2014/main" id="{40837F64-E6EC-CE60-9F3B-48B7F2394616}"/>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39</a:t>
            </a:fld>
            <a:endParaRPr lang="en-US" dirty="0"/>
          </a:p>
        </p:txBody>
      </p:sp>
      <p:graphicFrame>
        <p:nvGraphicFramePr>
          <p:cNvPr id="7" name="Table 6">
            <a:extLst>
              <a:ext uri="{FF2B5EF4-FFF2-40B4-BE49-F238E27FC236}">
                <a16:creationId xmlns:a16="http://schemas.microsoft.com/office/drawing/2014/main" id="{A8E0D549-5315-10F1-1DF5-1474CBD668EC}"/>
              </a:ext>
            </a:extLst>
          </p:cNvPr>
          <p:cNvGraphicFramePr>
            <a:graphicFrameLocks noGrp="1"/>
          </p:cNvGraphicFramePr>
          <p:nvPr>
            <p:extLst>
              <p:ext uri="{D42A27DB-BD31-4B8C-83A1-F6EECF244321}">
                <p14:modId xmlns:p14="http://schemas.microsoft.com/office/powerpoint/2010/main" val="4228368978"/>
              </p:ext>
            </p:extLst>
          </p:nvPr>
        </p:nvGraphicFramePr>
        <p:xfrm>
          <a:off x="722088" y="1073294"/>
          <a:ext cx="10742201" cy="5305806"/>
        </p:xfrm>
        <a:graphic>
          <a:graphicData uri="http://schemas.openxmlformats.org/drawingml/2006/table">
            <a:tbl>
              <a:tblPr firstRow="1" bandRow="1">
                <a:tableStyleId>{6E25E649-3F16-4E02-A733-19D2CDBF48F0}</a:tableStyleId>
              </a:tblPr>
              <a:tblGrid>
                <a:gridCol w="2753926">
                  <a:extLst>
                    <a:ext uri="{9D8B030D-6E8A-4147-A177-3AD203B41FA5}">
                      <a16:colId xmlns:a16="http://schemas.microsoft.com/office/drawing/2014/main" val="1786551844"/>
                    </a:ext>
                  </a:extLst>
                </a:gridCol>
                <a:gridCol w="7988275">
                  <a:extLst>
                    <a:ext uri="{9D8B030D-6E8A-4147-A177-3AD203B41FA5}">
                      <a16:colId xmlns:a16="http://schemas.microsoft.com/office/drawing/2014/main" val="827721984"/>
                    </a:ext>
                  </a:extLst>
                </a:gridCol>
              </a:tblGrid>
              <a:tr h="370840">
                <a:tc gridSpan="2">
                  <a:txBody>
                    <a:bodyPr/>
                    <a:lstStyle/>
                    <a:p>
                      <a:pPr>
                        <a:lnSpc>
                          <a:spcPct val="120000"/>
                        </a:lnSpc>
                        <a:spcBef>
                          <a:spcPts val="400"/>
                        </a:spcBef>
                        <a:spcAft>
                          <a:spcPts val="400"/>
                        </a:spcAft>
                      </a:pPr>
                      <a:r>
                        <a:rPr lang="en-US" sz="1600" dirty="0">
                          <a:latin typeface="Gill Sans MT" panose="020B0502020104020203" pitchFamily="34" charset="77"/>
                        </a:rPr>
                        <a:t>Understanding distribution of current modern contraceptive utilization </a:t>
                      </a:r>
                    </a:p>
                  </a:txBody>
                  <a:tcPr anchor="ctr"/>
                </a:tc>
                <a:tc hMerge="1">
                  <a:txBody>
                    <a:bodyPr/>
                    <a:lstStyle/>
                    <a:p>
                      <a:pPr>
                        <a:lnSpc>
                          <a:spcPct val="130000"/>
                        </a:lnSpc>
                        <a:spcBef>
                          <a:spcPts val="600"/>
                        </a:spcBef>
                        <a:spcAft>
                          <a:spcPts val="600"/>
                        </a:spcAft>
                      </a:pPr>
                      <a:r>
                        <a:rPr lang="en-US" sz="1800" dirty="0"/>
                        <a:t>Understanding current modern contraceptive utilization</a:t>
                      </a:r>
                      <a:endParaRPr lang="en-US" sz="1800" dirty="0">
                        <a:latin typeface="Gill Sans MT" panose="020B0502020104020203" pitchFamily="34" charset="77"/>
                      </a:endParaRPr>
                    </a:p>
                  </a:txBody>
                  <a:tcPr anchor="ctr"/>
                </a:tc>
                <a:extLst>
                  <a:ext uri="{0D108BD9-81ED-4DB2-BD59-A6C34878D82A}">
                    <a16:rowId xmlns:a16="http://schemas.microsoft.com/office/drawing/2014/main" val="3684334870"/>
                  </a:ext>
                </a:extLst>
              </a:tr>
              <a:tr h="370840">
                <a:tc>
                  <a:txBody>
                    <a:bodyPr/>
                    <a:lstStyle/>
                    <a:p>
                      <a:pPr>
                        <a:lnSpc>
                          <a:spcPct val="120000"/>
                        </a:lnSpc>
                        <a:spcBef>
                          <a:spcPts val="400"/>
                        </a:spcBef>
                        <a:spcAft>
                          <a:spcPts val="400"/>
                        </a:spcAft>
                      </a:pPr>
                      <a:r>
                        <a:rPr lang="en-US" sz="1600" dirty="0">
                          <a:latin typeface="Gill Sans MT" panose="020B0502020104020203" pitchFamily="34" charset="77"/>
                        </a:rPr>
                        <a:t>All </a:t>
                      </a:r>
                      <a:r>
                        <a:rPr lang="en-US" sz="1600" b="0" i="0" u="none" strike="noStrike" cap="none" dirty="0">
                          <a:solidFill>
                            <a:schemeClr val="dk1"/>
                          </a:solidFill>
                          <a:latin typeface="Gill Sans MT" panose="020B0502020104020203" pitchFamily="34" charset="77"/>
                          <a:ea typeface="+mn-ea"/>
                          <a:cs typeface="+mn-cs"/>
                          <a:sym typeface="Arial"/>
                        </a:rPr>
                        <a:t>modern contraceptive methods</a:t>
                      </a:r>
                    </a:p>
                  </a:txBody>
                  <a:tcPr anchor="ctr">
                    <a:lnB w="19050" cap="flat" cmpd="sng" algn="ctr">
                      <a:solidFill>
                        <a:schemeClr val="tx1">
                          <a:lumMod val="50000"/>
                          <a:lumOff val="50000"/>
                        </a:schemeClr>
                      </a:solidFill>
                      <a:prstDash val="solid"/>
                      <a:round/>
                      <a:headEnd type="none" w="med" len="med"/>
                      <a:tailEnd type="none" w="med" len="med"/>
                    </a:lnB>
                    <a:noFill/>
                  </a:tcPr>
                </a:tc>
                <a:tc>
                  <a:txBody>
                    <a:bodyPr/>
                    <a:lstStyle/>
                    <a:p>
                      <a:pPr>
                        <a:lnSpc>
                          <a:spcPct val="120000"/>
                        </a:lnSpc>
                        <a:spcBef>
                          <a:spcPts val="400"/>
                        </a:spcBef>
                        <a:spcAft>
                          <a:spcPts val="400"/>
                        </a:spcAft>
                      </a:pPr>
                      <a:r>
                        <a:rPr lang="en-US" sz="1600" b="0" i="0" u="none" strike="noStrike" cap="none" dirty="0">
                          <a:solidFill>
                            <a:schemeClr val="dk1"/>
                          </a:solidFill>
                          <a:latin typeface="Gill Sans MT" panose="020B0502020104020203" pitchFamily="34" charset="77"/>
                          <a:ea typeface="+mn-ea"/>
                          <a:cs typeface="+mn-cs"/>
                          <a:sym typeface="Arial"/>
                        </a:rPr>
                        <a:t>Which geographical area (e.g., districts) have the highest number of modern contraceptive users? </a:t>
                      </a:r>
                    </a:p>
                  </a:txBody>
                  <a:tcPr anchor="ctr">
                    <a:lnB w="1905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4206324786"/>
                  </a:ext>
                </a:extLst>
              </a:tr>
              <a:tr h="370840">
                <a:tc rowSpan="2">
                  <a:txBody>
                    <a:bodyPr/>
                    <a:lstStyle/>
                    <a:p>
                      <a:pPr marL="0" marR="0" lvl="0" indent="0" algn="l" defTabSz="914400" rtl="0" eaLnBrk="1" fontAlgn="auto" latinLnBrk="0" hangingPunct="1">
                        <a:lnSpc>
                          <a:spcPct val="120000"/>
                        </a:lnSpc>
                        <a:spcBef>
                          <a:spcPts val="400"/>
                        </a:spcBef>
                        <a:spcAft>
                          <a:spcPts val="400"/>
                        </a:spcAft>
                        <a:buClr>
                          <a:srgbClr val="000000"/>
                        </a:buClr>
                        <a:buSzTx/>
                        <a:buFont typeface="Arial"/>
                        <a:buNone/>
                        <a:tabLst/>
                        <a:defRPr/>
                      </a:pPr>
                      <a:r>
                        <a:rPr lang="en-US" sz="1600" dirty="0">
                          <a:latin typeface="Gill Sans MT" panose="020B0502020104020203" pitchFamily="34" charset="77"/>
                        </a:rPr>
                        <a:t>Short-term methods</a:t>
                      </a:r>
                    </a:p>
                  </a:txBody>
                  <a:tcPr anchor="ctr">
                    <a:lnT w="19050" cap="flat" cmpd="sng" algn="ctr">
                      <a:solidFill>
                        <a:schemeClr val="tx1">
                          <a:lumMod val="50000"/>
                          <a:lumOff val="50000"/>
                        </a:schemeClr>
                      </a:solidFill>
                      <a:prstDash val="solid"/>
                      <a:round/>
                      <a:headEnd type="none" w="med" len="med"/>
                      <a:tailEnd type="none" w="med" len="med"/>
                    </a:lnT>
                    <a:lnB w="19050" cap="flat" cmpd="sng" algn="ctr">
                      <a:solidFill>
                        <a:schemeClr val="tx1">
                          <a:lumMod val="50000"/>
                          <a:lumOff val="50000"/>
                        </a:schemeClr>
                      </a:solidFill>
                      <a:prstDash val="solid"/>
                      <a:round/>
                      <a:headEnd type="none" w="med" len="med"/>
                      <a:tailEnd type="none" w="med" len="med"/>
                    </a:lnB>
                  </a:tcPr>
                </a:tc>
                <a:tc>
                  <a:txBody>
                    <a:bodyPr/>
                    <a:lstStyle/>
                    <a:p>
                      <a:pPr marL="0" marR="0" lvl="0" indent="0" algn="l" defTabSz="914400" rtl="0" eaLnBrk="1" fontAlgn="auto" latinLnBrk="0" hangingPunct="1">
                        <a:lnSpc>
                          <a:spcPct val="120000"/>
                        </a:lnSpc>
                        <a:spcBef>
                          <a:spcPts val="400"/>
                        </a:spcBef>
                        <a:spcAft>
                          <a:spcPts val="400"/>
                        </a:spcAft>
                        <a:buClr>
                          <a:srgbClr val="000000"/>
                        </a:buClr>
                        <a:buSzTx/>
                        <a:buFont typeface="Arial"/>
                        <a:buNone/>
                        <a:tabLst/>
                        <a:defRPr/>
                      </a:pPr>
                      <a:r>
                        <a:rPr lang="en-US" sz="1600" b="0" i="0" u="none" strike="noStrike" cap="none" dirty="0">
                          <a:solidFill>
                            <a:schemeClr val="dk1"/>
                          </a:solidFill>
                          <a:latin typeface="Gill Sans MT" panose="020B0502020104020203" pitchFamily="34" charset="77"/>
                          <a:ea typeface="+mn-ea"/>
                          <a:cs typeface="+mn-cs"/>
                          <a:sym typeface="Arial"/>
                        </a:rPr>
                        <a:t>Which provinces have a high number of women using short-term methods obtained from a private source? </a:t>
                      </a:r>
                    </a:p>
                  </a:txBody>
                  <a:tcPr anchor="ctr">
                    <a:lnT w="19050" cap="flat" cmpd="sng" algn="ctr">
                      <a:solidFill>
                        <a:schemeClr val="tx1">
                          <a:lumMod val="50000"/>
                          <a:lumOff val="50000"/>
                        </a:schemeClr>
                      </a:solidFill>
                      <a:prstDash val="solid"/>
                      <a:round/>
                      <a:headEnd type="none" w="med" len="med"/>
                      <a:tailEnd type="none" w="med" len="med"/>
                    </a:lnT>
                  </a:tcPr>
                </a:tc>
                <a:extLst>
                  <a:ext uri="{0D108BD9-81ED-4DB2-BD59-A6C34878D82A}">
                    <a16:rowId xmlns:a16="http://schemas.microsoft.com/office/drawing/2014/main" val="1192814835"/>
                  </a:ext>
                </a:extLst>
              </a:tr>
              <a:tr h="370840">
                <a:tc vMerge="1">
                  <a:txBody>
                    <a:bodyPr/>
                    <a:lstStyle/>
                    <a:p>
                      <a:pPr>
                        <a:lnSpc>
                          <a:spcPct val="130000"/>
                        </a:lnSpc>
                        <a:spcBef>
                          <a:spcPts val="600"/>
                        </a:spcBef>
                        <a:spcAft>
                          <a:spcPts val="600"/>
                        </a:spcAft>
                      </a:pPr>
                      <a:endParaRPr lang="en-US" sz="1800" dirty="0">
                        <a:latin typeface="Gill Sans MT" panose="020B0502020104020203" pitchFamily="34" charset="77"/>
                      </a:endParaRPr>
                    </a:p>
                  </a:txBody>
                  <a:tcPr anchor="ctr"/>
                </a:tc>
                <a:tc>
                  <a:txBody>
                    <a:bodyPr/>
                    <a:lstStyle/>
                    <a:p>
                      <a:pPr>
                        <a:lnSpc>
                          <a:spcPct val="120000"/>
                        </a:lnSpc>
                        <a:spcBef>
                          <a:spcPts val="400"/>
                        </a:spcBef>
                        <a:spcAft>
                          <a:spcPts val="400"/>
                        </a:spcAft>
                      </a:pPr>
                      <a:r>
                        <a:rPr lang="en-US" sz="1600" b="0" i="0" u="none" strike="noStrike" cap="none" dirty="0">
                          <a:solidFill>
                            <a:schemeClr val="dk1"/>
                          </a:solidFill>
                          <a:latin typeface="Gill Sans MT" panose="020B0502020104020203" pitchFamily="34" charset="77"/>
                          <a:ea typeface="+mn-ea"/>
                          <a:cs typeface="+mn-cs"/>
                          <a:sym typeface="Arial"/>
                        </a:rPr>
                        <a:t>Which provinces have a high number of women using short term methods obtained from a public source who have the financial capacity to pay? </a:t>
                      </a:r>
                    </a:p>
                  </a:txBody>
                  <a:tcPr anchor="ctr">
                    <a:lnB w="1905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3530483995"/>
                  </a:ext>
                </a:extLst>
              </a:tr>
              <a:tr h="370840">
                <a:tc rowSpan="2">
                  <a:txBody>
                    <a:bodyPr/>
                    <a:lstStyle/>
                    <a:p>
                      <a:pPr>
                        <a:lnSpc>
                          <a:spcPct val="120000"/>
                        </a:lnSpc>
                        <a:spcBef>
                          <a:spcPts val="400"/>
                        </a:spcBef>
                        <a:spcAft>
                          <a:spcPts val="400"/>
                        </a:spcAft>
                      </a:pPr>
                      <a:r>
                        <a:rPr lang="en-US" sz="1600" dirty="0">
                          <a:latin typeface="Gill Sans MT" panose="020B0502020104020203" pitchFamily="34" charset="77"/>
                        </a:rPr>
                        <a:t>Injectables / contraceptive pills / condoms</a:t>
                      </a:r>
                    </a:p>
                  </a:txBody>
                  <a:tcPr anchor="ctr">
                    <a:lnT w="19050" cap="flat" cmpd="sng" algn="ctr">
                      <a:solidFill>
                        <a:schemeClr val="tx1">
                          <a:lumMod val="50000"/>
                          <a:lumOff val="50000"/>
                        </a:schemeClr>
                      </a:solidFill>
                      <a:prstDash val="solid"/>
                      <a:round/>
                      <a:headEnd type="none" w="med" len="med"/>
                      <a:tailEnd type="none" w="med" len="med"/>
                    </a:lnT>
                    <a:lnB w="28575" cap="flat" cmpd="sng" algn="ctr">
                      <a:solidFill>
                        <a:schemeClr val="tx1">
                          <a:lumMod val="50000"/>
                          <a:lumOff val="50000"/>
                        </a:schemeClr>
                      </a:solidFill>
                      <a:prstDash val="solid"/>
                      <a:round/>
                      <a:headEnd type="none" w="med" len="med"/>
                      <a:tailEnd type="none" w="med" len="med"/>
                    </a:lnB>
                  </a:tcPr>
                </a:tc>
                <a:tc>
                  <a:txBody>
                    <a:bodyPr/>
                    <a:lstStyle/>
                    <a:p>
                      <a:pPr marL="0" marR="0" lvl="0" indent="0" algn="l" defTabSz="914400" rtl="0" eaLnBrk="1" fontAlgn="auto" latinLnBrk="0" hangingPunct="1">
                        <a:lnSpc>
                          <a:spcPct val="120000"/>
                        </a:lnSpc>
                        <a:spcBef>
                          <a:spcPts val="400"/>
                        </a:spcBef>
                        <a:spcAft>
                          <a:spcPts val="400"/>
                        </a:spcAft>
                        <a:buClr>
                          <a:srgbClr val="000000"/>
                        </a:buClr>
                        <a:buSzTx/>
                        <a:buFont typeface="Arial"/>
                        <a:buNone/>
                        <a:tabLst/>
                        <a:defRPr/>
                      </a:pPr>
                      <a:r>
                        <a:rPr lang="en-US" sz="1600" b="0" i="0" u="none" strike="noStrike" cap="none" dirty="0">
                          <a:solidFill>
                            <a:schemeClr val="dk1"/>
                          </a:solidFill>
                          <a:latin typeface="Gill Sans MT" panose="020B0502020104020203" pitchFamily="34" charset="77"/>
                          <a:ea typeface="+mn-ea"/>
                          <a:cs typeface="+mn-cs"/>
                          <a:sym typeface="Arial"/>
                        </a:rPr>
                        <a:t>Which provinces have a high number of women using [specified method] obtained from a private source? </a:t>
                      </a:r>
                    </a:p>
                  </a:txBody>
                  <a:tcPr anchor="ctr">
                    <a:lnT w="19050" cap="flat" cmpd="sng" algn="ctr">
                      <a:solidFill>
                        <a:schemeClr val="tx1">
                          <a:lumMod val="50000"/>
                          <a:lumOff val="50000"/>
                        </a:schemeClr>
                      </a:solidFill>
                      <a:prstDash val="solid"/>
                      <a:round/>
                      <a:headEnd type="none" w="med" len="med"/>
                      <a:tailEnd type="none" w="med" len="med"/>
                    </a:lnT>
                  </a:tcPr>
                </a:tc>
                <a:extLst>
                  <a:ext uri="{0D108BD9-81ED-4DB2-BD59-A6C34878D82A}">
                    <a16:rowId xmlns:a16="http://schemas.microsoft.com/office/drawing/2014/main" val="2197936253"/>
                  </a:ext>
                </a:extLst>
              </a:tr>
              <a:tr h="370840">
                <a:tc vMerge="1">
                  <a:txBody>
                    <a:bodyPr/>
                    <a:lstStyle/>
                    <a:p>
                      <a:pPr>
                        <a:lnSpc>
                          <a:spcPct val="130000"/>
                        </a:lnSpc>
                        <a:spcBef>
                          <a:spcPts val="600"/>
                        </a:spcBef>
                        <a:spcAft>
                          <a:spcPts val="600"/>
                        </a:spcAft>
                      </a:pPr>
                      <a:endParaRPr lang="en-US" sz="1800" dirty="0">
                        <a:latin typeface="Gill Sans MT" panose="020B0502020104020203" pitchFamily="34" charset="77"/>
                      </a:endParaRPr>
                    </a:p>
                  </a:txBody>
                  <a:tcPr anchor="ctr"/>
                </a:tc>
                <a:tc>
                  <a:txBody>
                    <a:bodyPr/>
                    <a:lstStyle/>
                    <a:p>
                      <a:pPr>
                        <a:lnSpc>
                          <a:spcPct val="120000"/>
                        </a:lnSpc>
                        <a:spcBef>
                          <a:spcPts val="400"/>
                        </a:spcBef>
                        <a:spcAft>
                          <a:spcPts val="400"/>
                        </a:spcAft>
                      </a:pPr>
                      <a:r>
                        <a:rPr lang="en-US" sz="1600" b="0" i="0" u="none" strike="noStrike" cap="none" dirty="0">
                          <a:solidFill>
                            <a:schemeClr val="dk1"/>
                          </a:solidFill>
                          <a:latin typeface="Gill Sans MT" panose="020B0502020104020203" pitchFamily="34" charset="77"/>
                          <a:ea typeface="+mn-ea"/>
                          <a:cs typeface="+mn-cs"/>
                          <a:sym typeface="Arial"/>
                        </a:rPr>
                        <a:t>Which provinces have a high number of women using [specified method] obtained from a public source who have potential financial capacity to pay? </a:t>
                      </a:r>
                    </a:p>
                  </a:txBody>
                  <a:tcPr anchor="ctr">
                    <a:lnB w="28575"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3696240600"/>
                  </a:ext>
                </a:extLst>
              </a:tr>
              <a:tr h="370840">
                <a:tc gridSpan="2">
                  <a:txBody>
                    <a:bodyPr/>
                    <a:lstStyle/>
                    <a:p>
                      <a:pPr>
                        <a:lnSpc>
                          <a:spcPct val="120000"/>
                        </a:lnSpc>
                        <a:spcBef>
                          <a:spcPts val="400"/>
                        </a:spcBef>
                        <a:spcAft>
                          <a:spcPts val="400"/>
                        </a:spcAft>
                      </a:pPr>
                      <a:r>
                        <a:rPr lang="en-US" sz="1600" b="1" dirty="0">
                          <a:solidFill>
                            <a:schemeClr val="bg1"/>
                          </a:solidFill>
                          <a:latin typeface="Gill Sans MT" panose="020B0502020104020203" pitchFamily="34" charset="77"/>
                        </a:rPr>
                        <a:t>Understanding distribution of potential modern contraceptive users</a:t>
                      </a:r>
                    </a:p>
                  </a:txBody>
                  <a:tcPr anchor="ctr">
                    <a:lnT w="28575" cap="flat" cmpd="sng" algn="ctr">
                      <a:solidFill>
                        <a:schemeClr val="tx1">
                          <a:lumMod val="50000"/>
                          <a:lumOff val="50000"/>
                        </a:schemeClr>
                      </a:solidFill>
                      <a:prstDash val="solid"/>
                      <a:round/>
                      <a:headEnd type="none" w="med" len="med"/>
                      <a:tailEnd type="none" w="med" len="med"/>
                    </a:lnT>
                    <a:lnB w="28575" cap="flat" cmpd="sng" algn="ctr">
                      <a:solidFill>
                        <a:schemeClr val="tx1">
                          <a:lumMod val="50000"/>
                          <a:lumOff val="50000"/>
                        </a:schemeClr>
                      </a:solidFill>
                      <a:prstDash val="solid"/>
                      <a:round/>
                      <a:headEnd type="none" w="med" len="med"/>
                      <a:tailEnd type="none" w="med" len="med"/>
                    </a:lnB>
                    <a:solidFill>
                      <a:schemeClr val="accent1"/>
                    </a:solidFill>
                  </a:tcPr>
                </a:tc>
                <a:tc hMerge="1">
                  <a:txBody>
                    <a:bodyPr/>
                    <a:lstStyle/>
                    <a:p>
                      <a:pPr>
                        <a:lnSpc>
                          <a:spcPct val="130000"/>
                        </a:lnSpc>
                        <a:spcBef>
                          <a:spcPts val="600"/>
                        </a:spcBef>
                        <a:spcAft>
                          <a:spcPts val="600"/>
                        </a:spcAft>
                      </a:pPr>
                      <a:endParaRPr lang="en-US" sz="1600" b="0" i="0" u="none" strike="noStrike" cap="none" dirty="0">
                        <a:solidFill>
                          <a:schemeClr val="dk1"/>
                        </a:solidFill>
                        <a:latin typeface="Gill Sans MT" panose="020B0502020104020203" pitchFamily="34" charset="77"/>
                        <a:ea typeface="+mn-ea"/>
                        <a:cs typeface="+mn-cs"/>
                        <a:sym typeface="Arial"/>
                      </a:endParaRPr>
                    </a:p>
                  </a:txBody>
                  <a:tcPr anchor="ctr">
                    <a:solidFill>
                      <a:schemeClr val="accent1"/>
                    </a:solidFill>
                  </a:tcPr>
                </a:tc>
                <a:extLst>
                  <a:ext uri="{0D108BD9-81ED-4DB2-BD59-A6C34878D82A}">
                    <a16:rowId xmlns:a16="http://schemas.microsoft.com/office/drawing/2014/main" val="1097033993"/>
                  </a:ext>
                </a:extLst>
              </a:tr>
              <a:tr h="370840">
                <a:tc rowSpan="2">
                  <a:txBody>
                    <a:bodyPr/>
                    <a:lstStyle/>
                    <a:p>
                      <a:pPr>
                        <a:lnSpc>
                          <a:spcPct val="120000"/>
                        </a:lnSpc>
                        <a:spcBef>
                          <a:spcPts val="400"/>
                        </a:spcBef>
                        <a:spcAft>
                          <a:spcPts val="400"/>
                        </a:spcAft>
                      </a:pPr>
                      <a:r>
                        <a:rPr lang="en-US" sz="1600" dirty="0">
                          <a:latin typeface="Gill Sans MT" panose="020B0502020104020203" pitchFamily="34" charset="77"/>
                        </a:rPr>
                        <a:t>Unmet need (and traditional method users*) </a:t>
                      </a:r>
                    </a:p>
                  </a:txBody>
                  <a:tcPr anchor="ctr">
                    <a:lnT w="28575"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20000"/>
                        </a:lnSpc>
                        <a:spcBef>
                          <a:spcPts val="400"/>
                        </a:spcBef>
                        <a:spcAft>
                          <a:spcPts val="400"/>
                        </a:spcAft>
                        <a:buClr>
                          <a:srgbClr val="000000"/>
                        </a:buClr>
                        <a:buSzTx/>
                        <a:buFont typeface="Arial"/>
                        <a:buNone/>
                        <a:tabLst/>
                        <a:defRPr/>
                      </a:pPr>
                      <a:r>
                        <a:rPr lang="en-US" sz="1600" b="0" i="0" u="none" strike="noStrike" cap="none" dirty="0">
                          <a:solidFill>
                            <a:schemeClr val="dk1"/>
                          </a:solidFill>
                          <a:latin typeface="Gill Sans MT" panose="020B0502020104020203" pitchFamily="34" charset="77"/>
                          <a:ea typeface="+mn-ea"/>
                          <a:cs typeface="+mn-cs"/>
                          <a:sym typeface="Arial"/>
                        </a:rPr>
                        <a:t>Which geographical area (e.g., districts) have the highest number of women who may become a modern method user? </a:t>
                      </a:r>
                    </a:p>
                  </a:txBody>
                  <a:tcPr anchor="ctr">
                    <a:lnT w="28575" cap="flat" cmpd="sng" algn="ctr">
                      <a:solidFill>
                        <a:schemeClr val="tx1">
                          <a:lumMod val="50000"/>
                          <a:lumOff val="50000"/>
                        </a:schemeClr>
                      </a:solidFill>
                      <a:prstDash val="solid"/>
                      <a:round/>
                      <a:headEnd type="none" w="med" len="med"/>
                      <a:tailEnd type="none" w="med" len="med"/>
                    </a:lnT>
                  </a:tcPr>
                </a:tc>
                <a:extLst>
                  <a:ext uri="{0D108BD9-81ED-4DB2-BD59-A6C34878D82A}">
                    <a16:rowId xmlns:a16="http://schemas.microsoft.com/office/drawing/2014/main" val="965173075"/>
                  </a:ext>
                </a:extLst>
              </a:tr>
              <a:tr h="370840">
                <a:tc vMerge="1">
                  <a:txBody>
                    <a:bodyPr/>
                    <a:lstStyle/>
                    <a:p>
                      <a:pPr>
                        <a:lnSpc>
                          <a:spcPct val="130000"/>
                        </a:lnSpc>
                        <a:spcBef>
                          <a:spcPts val="600"/>
                        </a:spcBef>
                        <a:spcAft>
                          <a:spcPts val="600"/>
                        </a:spcAft>
                      </a:pPr>
                      <a:endParaRPr lang="en-US" sz="1600" dirty="0">
                        <a:latin typeface="Gill Sans MT" panose="020B0502020104020203" pitchFamily="34" charset="77"/>
                      </a:endParaRPr>
                    </a:p>
                  </a:txBody>
                  <a:tcPr anchor="ctr"/>
                </a:tc>
                <a:tc>
                  <a:txBody>
                    <a:bodyPr/>
                    <a:lstStyle/>
                    <a:p>
                      <a:pPr marL="0" marR="0" lvl="0" indent="0" algn="l" defTabSz="914400" rtl="0" eaLnBrk="1" fontAlgn="auto" latinLnBrk="0" hangingPunct="1">
                        <a:lnSpc>
                          <a:spcPct val="120000"/>
                        </a:lnSpc>
                        <a:spcBef>
                          <a:spcPts val="400"/>
                        </a:spcBef>
                        <a:spcAft>
                          <a:spcPts val="400"/>
                        </a:spcAft>
                        <a:buClr>
                          <a:srgbClr val="000000"/>
                        </a:buClr>
                        <a:buSzTx/>
                        <a:buFont typeface="Arial"/>
                        <a:buNone/>
                        <a:tabLst/>
                        <a:defRPr/>
                      </a:pPr>
                      <a:r>
                        <a:rPr lang="en-US" sz="1600" b="0" i="0" u="none" strike="noStrike" cap="none" dirty="0">
                          <a:solidFill>
                            <a:schemeClr val="dk1"/>
                          </a:solidFill>
                          <a:latin typeface="Gill Sans MT" panose="020B0502020104020203" pitchFamily="34" charset="77"/>
                          <a:ea typeface="+mn-ea"/>
                          <a:cs typeface="+mn-cs"/>
                          <a:sym typeface="Arial"/>
                        </a:rPr>
                        <a:t>Which geographical area (e.g., districts) have the highest number of women who may become a modern method user and have the financial capacity to pay? </a:t>
                      </a:r>
                    </a:p>
                  </a:txBody>
                  <a:tcPr anchor="ctr"/>
                </a:tc>
                <a:extLst>
                  <a:ext uri="{0D108BD9-81ED-4DB2-BD59-A6C34878D82A}">
                    <a16:rowId xmlns:a16="http://schemas.microsoft.com/office/drawing/2014/main" val="2154464573"/>
                  </a:ext>
                </a:extLst>
              </a:tr>
            </a:tbl>
          </a:graphicData>
        </a:graphic>
      </p:graphicFrame>
      <p:sp>
        <p:nvSpPr>
          <p:cNvPr id="8" name="TextBox 7">
            <a:extLst>
              <a:ext uri="{FF2B5EF4-FFF2-40B4-BE49-F238E27FC236}">
                <a16:creationId xmlns:a16="http://schemas.microsoft.com/office/drawing/2014/main" id="{19E05508-D378-E91D-A180-4353CFF1584E}"/>
              </a:ext>
            </a:extLst>
          </p:cNvPr>
          <p:cNvSpPr txBox="1"/>
          <p:nvPr/>
        </p:nvSpPr>
        <p:spPr>
          <a:xfrm>
            <a:off x="725779" y="6356733"/>
            <a:ext cx="10781071" cy="492443"/>
          </a:xfrm>
          <a:prstGeom prst="rect">
            <a:avLst/>
          </a:prstGeom>
          <a:noFill/>
        </p:spPr>
        <p:txBody>
          <a:bodyPr wrap="square" rtlCol="0">
            <a:spAutoFit/>
          </a:bodyPr>
          <a:lstStyle/>
          <a:p>
            <a:r>
              <a:rPr lang="en-US" sz="1300" dirty="0">
                <a:latin typeface="Gill Sans MT" panose="020B0502020104020203" pitchFamily="34" charset="77"/>
              </a:rPr>
              <a:t>*Note: Characteristics of traditional method users may indicate a preference to use traditional method rather than a limited access to modern contraceptives, and they may not be appropriate to include as potential modern contraceptive users. </a:t>
            </a:r>
          </a:p>
        </p:txBody>
      </p:sp>
    </p:spTree>
    <p:extLst>
      <p:ext uri="{BB962C8B-B14F-4D97-AF65-F5344CB8AC3E}">
        <p14:creationId xmlns:p14="http://schemas.microsoft.com/office/powerpoint/2010/main" val="39997625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EF1D5C-DD9C-C8B8-2B3A-0DCE873E9B5A}"/>
              </a:ext>
            </a:extLst>
          </p:cNvPr>
          <p:cNvSpPr>
            <a:spLocks noGrp="1"/>
          </p:cNvSpPr>
          <p:nvPr>
            <p:ph type="title"/>
          </p:nvPr>
        </p:nvSpPr>
        <p:spPr/>
        <p:txBody>
          <a:bodyPr>
            <a:normAutofit/>
          </a:bodyPr>
          <a:lstStyle/>
          <a:p>
            <a:r>
              <a:rPr lang="en-US" dirty="0">
                <a:latin typeface="Gill Sans"/>
              </a:rPr>
              <a:t>Key stats: Graduating to LMIC </a:t>
            </a:r>
          </a:p>
        </p:txBody>
      </p:sp>
      <p:sp>
        <p:nvSpPr>
          <p:cNvPr id="3" name="TextBox 2">
            <a:extLst>
              <a:ext uri="{FF2B5EF4-FFF2-40B4-BE49-F238E27FC236}">
                <a16:creationId xmlns:a16="http://schemas.microsoft.com/office/drawing/2014/main" id="{E14155D2-132A-6EF7-C673-E785E7339392}"/>
              </a:ext>
            </a:extLst>
          </p:cNvPr>
          <p:cNvSpPr txBox="1"/>
          <p:nvPr/>
        </p:nvSpPr>
        <p:spPr>
          <a:xfrm>
            <a:off x="295619" y="6560486"/>
            <a:ext cx="2843058" cy="276999"/>
          </a:xfrm>
          <a:prstGeom prst="rect">
            <a:avLst/>
          </a:prstGeom>
          <a:noFill/>
        </p:spPr>
        <p:txBody>
          <a:bodyPr wrap="square" rtlCol="0">
            <a:spAutoFit/>
          </a:bodyPr>
          <a:lstStyle/>
          <a:p>
            <a:r>
              <a:rPr lang="en-US" sz="1200" dirty="0"/>
              <a:t>Source:* 2022 World Bank Statistics Nepal</a:t>
            </a:r>
          </a:p>
        </p:txBody>
      </p:sp>
      <p:pic>
        <p:nvPicPr>
          <p:cNvPr id="53" name="Content Placeholder 3">
            <a:extLst>
              <a:ext uri="{FF2B5EF4-FFF2-40B4-BE49-F238E27FC236}">
                <a16:creationId xmlns:a16="http://schemas.microsoft.com/office/drawing/2014/main" id="{132DE571-4DE2-5469-E8DE-769FB0EFB2E2}"/>
              </a:ext>
            </a:extLst>
          </p:cNvPr>
          <p:cNvPicPr>
            <a:picLocks noChangeAspect="1"/>
          </p:cNvPicPr>
          <p:nvPr/>
        </p:nvPicPr>
        <p:blipFill>
          <a:blip r:embed="rId2"/>
          <a:stretch>
            <a:fillRect/>
          </a:stretch>
        </p:blipFill>
        <p:spPr>
          <a:xfrm>
            <a:off x="439935" y="158100"/>
            <a:ext cx="597460" cy="853514"/>
          </a:xfrm>
          <a:prstGeom prst="rect">
            <a:avLst/>
          </a:prstGeom>
        </p:spPr>
      </p:pic>
      <p:graphicFrame>
        <p:nvGraphicFramePr>
          <p:cNvPr id="55" name="Content Placeholder 1">
            <a:extLst>
              <a:ext uri="{FF2B5EF4-FFF2-40B4-BE49-F238E27FC236}">
                <a16:creationId xmlns:a16="http://schemas.microsoft.com/office/drawing/2014/main" id="{CEBD6396-4D4C-5BBC-AD59-A81FF8A46DFC}"/>
              </a:ext>
            </a:extLst>
          </p:cNvPr>
          <p:cNvGraphicFramePr/>
          <p:nvPr>
            <p:extLst>
              <p:ext uri="{D42A27DB-BD31-4B8C-83A1-F6EECF244321}">
                <p14:modId xmlns:p14="http://schemas.microsoft.com/office/powerpoint/2010/main" val="3087472957"/>
              </p:ext>
            </p:extLst>
          </p:nvPr>
        </p:nvGraphicFramePr>
        <p:xfrm>
          <a:off x="295619" y="3123250"/>
          <a:ext cx="11677174" cy="34398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 Placeholder 3">
            <a:extLst>
              <a:ext uri="{FF2B5EF4-FFF2-40B4-BE49-F238E27FC236}">
                <a16:creationId xmlns:a16="http://schemas.microsoft.com/office/drawing/2014/main" id="{A3D342A4-2CC1-655C-34FE-70DBE55D23B4}"/>
              </a:ext>
            </a:extLst>
          </p:cNvPr>
          <p:cNvSpPr txBox="1">
            <a:spLocks/>
          </p:cNvSpPr>
          <p:nvPr/>
        </p:nvSpPr>
        <p:spPr>
          <a:xfrm>
            <a:off x="237781" y="1712594"/>
            <a:ext cx="11658600" cy="538138"/>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r>
              <a:rPr lang="en-US" sz="1400" dirty="0">
                <a:solidFill>
                  <a:schemeClr val="tx2"/>
                </a:solidFill>
                <a:latin typeface="Gill Sans"/>
              </a:rPr>
              <a:t>Key Country Indicators*</a:t>
            </a:r>
          </a:p>
        </p:txBody>
      </p:sp>
      <p:sp>
        <p:nvSpPr>
          <p:cNvPr id="5" name="Text Placeholder 2">
            <a:extLst>
              <a:ext uri="{FF2B5EF4-FFF2-40B4-BE49-F238E27FC236}">
                <a16:creationId xmlns:a16="http://schemas.microsoft.com/office/drawing/2014/main" id="{1C6AE476-11C9-EA5C-B846-D9181448BA1F}"/>
              </a:ext>
            </a:extLst>
          </p:cNvPr>
          <p:cNvSpPr txBox="1">
            <a:spLocks/>
          </p:cNvSpPr>
          <p:nvPr/>
        </p:nvSpPr>
        <p:spPr>
          <a:xfrm>
            <a:off x="219207" y="2112670"/>
            <a:ext cx="3244266" cy="1155590"/>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pPr marL="171450" indent="-171450">
              <a:spcBef>
                <a:spcPts val="0"/>
              </a:spcBef>
              <a:spcAft>
                <a:spcPts val="0"/>
              </a:spcAft>
              <a:buFont typeface="Arial" panose="020B0604020202020204" pitchFamily="34" charset="0"/>
              <a:buChar char="•"/>
            </a:pPr>
            <a:r>
              <a:rPr lang="en-US" sz="1400" dirty="0">
                <a:solidFill>
                  <a:srgbClr val="000000"/>
                </a:solidFill>
                <a:latin typeface="Gill Sans"/>
              </a:rPr>
              <a:t>Population: </a:t>
            </a:r>
            <a:r>
              <a:rPr lang="en-US" sz="1400" b="0" dirty="0">
                <a:solidFill>
                  <a:srgbClr val="000000"/>
                </a:solidFill>
                <a:latin typeface="Gill Sans"/>
              </a:rPr>
              <a:t>30.548 Mn </a:t>
            </a:r>
            <a:endParaRPr lang="en-US" sz="1400" b="0" dirty="0">
              <a:latin typeface="Gill Sans"/>
            </a:endParaRPr>
          </a:p>
          <a:p>
            <a:pPr marL="171450" indent="-171450">
              <a:spcBef>
                <a:spcPts val="0"/>
              </a:spcBef>
              <a:spcAft>
                <a:spcPts val="0"/>
              </a:spcAft>
              <a:buFont typeface="Arial" panose="020B0604020202020204" pitchFamily="34" charset="0"/>
              <a:buChar char="•"/>
            </a:pPr>
            <a:endParaRPr lang="en-US" sz="1400" dirty="0">
              <a:solidFill>
                <a:srgbClr val="000000"/>
              </a:solidFill>
              <a:latin typeface="Gill Sans"/>
            </a:endParaRPr>
          </a:p>
          <a:p>
            <a:pPr marL="171450" indent="-171450">
              <a:spcBef>
                <a:spcPts val="0"/>
              </a:spcBef>
              <a:spcAft>
                <a:spcPts val="0"/>
              </a:spcAft>
              <a:buFont typeface="Arial" panose="020B0604020202020204" pitchFamily="34" charset="0"/>
              <a:buChar char="•"/>
            </a:pPr>
            <a:r>
              <a:rPr lang="en-US" sz="1400" dirty="0">
                <a:solidFill>
                  <a:srgbClr val="000000"/>
                </a:solidFill>
                <a:latin typeface="Gill Sans"/>
              </a:rPr>
              <a:t>GDP: </a:t>
            </a:r>
            <a:r>
              <a:rPr lang="en-US" sz="1400" b="0" dirty="0">
                <a:solidFill>
                  <a:srgbClr val="000000"/>
                </a:solidFill>
                <a:latin typeface="Gill Sans"/>
              </a:rPr>
              <a:t>$38. 683 Bn current</a:t>
            </a:r>
            <a:r>
              <a:rPr lang="en-US" sz="1400" b="0" dirty="0">
                <a:latin typeface="Gill Sans"/>
              </a:rPr>
              <a:t> </a:t>
            </a:r>
            <a:endParaRPr lang="en-US" sz="1400" b="0" dirty="0">
              <a:solidFill>
                <a:schemeClr val="tx2"/>
              </a:solidFill>
              <a:latin typeface="Gill Sans"/>
            </a:endParaRPr>
          </a:p>
          <a:p>
            <a:pPr marL="171450" indent="-171450">
              <a:spcBef>
                <a:spcPts val="0"/>
              </a:spcBef>
              <a:spcAft>
                <a:spcPts val="0"/>
              </a:spcAft>
              <a:buFont typeface="Arial" panose="020B0604020202020204" pitchFamily="34" charset="0"/>
              <a:buChar char="•"/>
            </a:pPr>
            <a:endParaRPr lang="en-US" sz="1400" dirty="0">
              <a:solidFill>
                <a:srgbClr val="000000"/>
              </a:solidFill>
              <a:latin typeface="Gill Sans"/>
            </a:endParaRPr>
          </a:p>
          <a:p>
            <a:pPr marL="171450" indent="-171450">
              <a:spcBef>
                <a:spcPts val="0"/>
              </a:spcBef>
              <a:spcAft>
                <a:spcPts val="0"/>
              </a:spcAft>
              <a:buFont typeface="Arial" panose="020B0604020202020204" pitchFamily="34" charset="0"/>
              <a:buChar char="•"/>
            </a:pPr>
            <a:r>
              <a:rPr lang="en-US" sz="1400" dirty="0">
                <a:solidFill>
                  <a:srgbClr val="000000"/>
                </a:solidFill>
                <a:latin typeface="Gill Sans"/>
              </a:rPr>
              <a:t>GDP Growth: </a:t>
            </a:r>
            <a:r>
              <a:rPr lang="en-US" sz="1400" b="0" dirty="0">
                <a:solidFill>
                  <a:srgbClr val="000000"/>
                </a:solidFill>
                <a:latin typeface="Gill Sans"/>
              </a:rPr>
              <a:t>5.65%</a:t>
            </a:r>
            <a:r>
              <a:rPr lang="en-US" sz="1400" b="0" dirty="0">
                <a:latin typeface="Gill Sans"/>
              </a:rPr>
              <a:t> </a:t>
            </a:r>
          </a:p>
        </p:txBody>
      </p:sp>
      <p:cxnSp>
        <p:nvCxnSpPr>
          <p:cNvPr id="6" name="Straight Connector 5">
            <a:extLst>
              <a:ext uri="{FF2B5EF4-FFF2-40B4-BE49-F238E27FC236}">
                <a16:creationId xmlns:a16="http://schemas.microsoft.com/office/drawing/2014/main" id="{FEE2F29A-4665-4E30-8389-1B1167E51AA8}"/>
              </a:ext>
            </a:extLst>
          </p:cNvPr>
          <p:cNvCxnSpPr/>
          <p:nvPr/>
        </p:nvCxnSpPr>
        <p:spPr>
          <a:xfrm>
            <a:off x="247531" y="3594127"/>
            <a:ext cx="11635201" cy="0"/>
          </a:xfrm>
          <a:prstGeom prst="line">
            <a:avLst/>
          </a:prstGeom>
          <a:ln w="127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 name="Text Placeholder 2">
            <a:extLst>
              <a:ext uri="{FF2B5EF4-FFF2-40B4-BE49-F238E27FC236}">
                <a16:creationId xmlns:a16="http://schemas.microsoft.com/office/drawing/2014/main" id="{F16C516E-6C8D-48C6-6C86-F2084659D713}"/>
              </a:ext>
            </a:extLst>
          </p:cNvPr>
          <p:cNvSpPr txBox="1">
            <a:spLocks/>
          </p:cNvSpPr>
          <p:nvPr/>
        </p:nvSpPr>
        <p:spPr>
          <a:xfrm>
            <a:off x="3514498" y="2128426"/>
            <a:ext cx="4821863" cy="1440870"/>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pPr marL="171450" lvl="0" indent="-171450">
              <a:spcBef>
                <a:spcPts val="0"/>
              </a:spcBef>
              <a:spcAft>
                <a:spcPts val="0"/>
              </a:spcAft>
              <a:buFont typeface="Arial" panose="020B0604020202020204" pitchFamily="34" charset="0"/>
              <a:buChar char="•"/>
            </a:pPr>
            <a:r>
              <a:rPr lang="en-US" sz="1400" dirty="0">
                <a:solidFill>
                  <a:srgbClr val="000000"/>
                </a:solidFill>
                <a:latin typeface="Gill Sans"/>
              </a:rPr>
              <a:t>Modern Contraceptive Prevalence: </a:t>
            </a:r>
            <a:r>
              <a:rPr lang="en-US" sz="1400" b="0" dirty="0">
                <a:solidFill>
                  <a:srgbClr val="000000"/>
                </a:solidFill>
                <a:latin typeface="Gill Sans"/>
              </a:rPr>
              <a:t>43% (2022 DHS)</a:t>
            </a:r>
            <a:endParaRPr lang="en-US" sz="1400" b="0" dirty="0">
              <a:latin typeface="Gill Sans"/>
            </a:endParaRPr>
          </a:p>
          <a:p>
            <a:pPr marL="171450" lvl="0" indent="-171450">
              <a:spcBef>
                <a:spcPts val="0"/>
              </a:spcBef>
              <a:spcAft>
                <a:spcPts val="0"/>
              </a:spcAft>
              <a:buFont typeface="Arial" panose="020B0604020202020204" pitchFamily="34" charset="0"/>
              <a:buChar char="•"/>
            </a:pPr>
            <a:endParaRPr lang="en-US" sz="1400" b="0" dirty="0">
              <a:solidFill>
                <a:srgbClr val="757575"/>
              </a:solidFill>
              <a:latin typeface="Gill Sans"/>
            </a:endParaRPr>
          </a:p>
          <a:p>
            <a:pPr marL="171450" lvl="0" indent="-171450">
              <a:spcBef>
                <a:spcPts val="0"/>
              </a:spcBef>
              <a:spcAft>
                <a:spcPts val="0"/>
              </a:spcAft>
              <a:buFont typeface="Arial" panose="020B0604020202020204" pitchFamily="34" charset="0"/>
              <a:buChar char="•"/>
            </a:pPr>
            <a:r>
              <a:rPr lang="en-US" sz="1400" dirty="0">
                <a:solidFill>
                  <a:srgbClr val="000000"/>
                </a:solidFill>
                <a:latin typeface="Gill Sans"/>
              </a:rPr>
              <a:t>Health expenditure per capita ($US):</a:t>
            </a:r>
            <a:r>
              <a:rPr lang="en-US" sz="1400" b="0" dirty="0">
                <a:solidFill>
                  <a:srgbClr val="000000"/>
                </a:solidFill>
                <a:latin typeface="Gill Sans"/>
              </a:rPr>
              <a:t> $ 58 (CHE Nepal 2020)</a:t>
            </a:r>
            <a:endParaRPr lang="en-US" sz="1400" b="0" dirty="0">
              <a:latin typeface="Gill Sans"/>
            </a:endParaRPr>
          </a:p>
          <a:p>
            <a:pPr marL="171450" lvl="0" indent="-171450">
              <a:spcBef>
                <a:spcPts val="0"/>
              </a:spcBef>
              <a:spcAft>
                <a:spcPts val="0"/>
              </a:spcAft>
              <a:buFont typeface="Arial" panose="020B0604020202020204" pitchFamily="34" charset="0"/>
              <a:buChar char="•"/>
            </a:pPr>
            <a:endParaRPr lang="en-US" sz="1400" b="0" dirty="0">
              <a:latin typeface="Gill Sans"/>
            </a:endParaRPr>
          </a:p>
          <a:p>
            <a:pPr marL="171450" indent="-171450">
              <a:spcBef>
                <a:spcPts val="0"/>
              </a:spcBef>
              <a:spcAft>
                <a:spcPts val="0"/>
              </a:spcAft>
              <a:buFont typeface="Arial" panose="020B0604020202020204" pitchFamily="34" charset="0"/>
              <a:buChar char="•"/>
            </a:pPr>
            <a:r>
              <a:rPr lang="en-US" sz="1400" dirty="0">
                <a:solidFill>
                  <a:srgbClr val="000000"/>
                </a:solidFill>
                <a:latin typeface="Gill Sans"/>
              </a:rPr>
              <a:t>TFR</a:t>
            </a:r>
            <a:r>
              <a:rPr lang="en-US" sz="1400" b="0" dirty="0">
                <a:solidFill>
                  <a:srgbClr val="000000"/>
                </a:solidFill>
                <a:latin typeface="Gill Sans"/>
              </a:rPr>
              <a:t>: 2.1 (2022 DHS) </a:t>
            </a:r>
            <a:endParaRPr lang="en-US" sz="1400" b="0" dirty="0">
              <a:latin typeface="Gill Sans"/>
            </a:endParaRPr>
          </a:p>
        </p:txBody>
      </p:sp>
      <p:cxnSp>
        <p:nvCxnSpPr>
          <p:cNvPr id="8" name="Straight Connector 7">
            <a:extLst>
              <a:ext uri="{FF2B5EF4-FFF2-40B4-BE49-F238E27FC236}">
                <a16:creationId xmlns:a16="http://schemas.microsoft.com/office/drawing/2014/main" id="{822F450E-B6D5-6711-0849-D07C58FF6AEF}"/>
              </a:ext>
            </a:extLst>
          </p:cNvPr>
          <p:cNvCxnSpPr/>
          <p:nvPr/>
        </p:nvCxnSpPr>
        <p:spPr>
          <a:xfrm>
            <a:off x="247531" y="2133719"/>
            <a:ext cx="11635201" cy="0"/>
          </a:xfrm>
          <a:prstGeom prst="line">
            <a:avLst/>
          </a:prstGeom>
          <a:ln w="127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BEAC63A-1464-B391-4B57-3A52A7680A3F}"/>
              </a:ext>
            </a:extLst>
          </p:cNvPr>
          <p:cNvCxnSpPr/>
          <p:nvPr/>
        </p:nvCxnSpPr>
        <p:spPr>
          <a:xfrm>
            <a:off x="3453834" y="1795330"/>
            <a:ext cx="0" cy="1798797"/>
          </a:xfrm>
          <a:prstGeom prst="line">
            <a:avLst/>
          </a:prstGeom>
          <a:ln w="127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 name="Text Placeholder 2">
            <a:extLst>
              <a:ext uri="{FF2B5EF4-FFF2-40B4-BE49-F238E27FC236}">
                <a16:creationId xmlns:a16="http://schemas.microsoft.com/office/drawing/2014/main" id="{9DF91794-B91D-7706-ECB1-0781A03AB760}"/>
              </a:ext>
            </a:extLst>
          </p:cNvPr>
          <p:cNvSpPr txBox="1">
            <a:spLocks/>
          </p:cNvSpPr>
          <p:nvPr/>
        </p:nvSpPr>
        <p:spPr>
          <a:xfrm>
            <a:off x="3544578" y="1712594"/>
            <a:ext cx="4383000" cy="338389"/>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r>
              <a:rPr lang="en-US" sz="1400" dirty="0">
                <a:solidFill>
                  <a:schemeClr val="tx2"/>
                </a:solidFill>
                <a:latin typeface="Gill Sans"/>
              </a:rPr>
              <a:t>Health Indicators</a:t>
            </a:r>
          </a:p>
        </p:txBody>
      </p:sp>
      <p:cxnSp>
        <p:nvCxnSpPr>
          <p:cNvPr id="11" name="Straight Connector 10">
            <a:extLst>
              <a:ext uri="{FF2B5EF4-FFF2-40B4-BE49-F238E27FC236}">
                <a16:creationId xmlns:a16="http://schemas.microsoft.com/office/drawing/2014/main" id="{B033D2D6-A532-A79B-86FA-15975CD8836A}"/>
              </a:ext>
            </a:extLst>
          </p:cNvPr>
          <p:cNvCxnSpPr/>
          <p:nvPr/>
        </p:nvCxnSpPr>
        <p:spPr>
          <a:xfrm>
            <a:off x="8225817" y="1795330"/>
            <a:ext cx="0" cy="1798797"/>
          </a:xfrm>
          <a:prstGeom prst="line">
            <a:avLst/>
          </a:prstGeom>
          <a:ln w="127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 name="Text Placeholder 2">
            <a:extLst>
              <a:ext uri="{FF2B5EF4-FFF2-40B4-BE49-F238E27FC236}">
                <a16:creationId xmlns:a16="http://schemas.microsoft.com/office/drawing/2014/main" id="{2C7CD333-6AA3-C6AC-C7FC-6C6A04F7FC7F}"/>
              </a:ext>
            </a:extLst>
          </p:cNvPr>
          <p:cNvSpPr txBox="1">
            <a:spLocks/>
          </p:cNvSpPr>
          <p:nvPr/>
        </p:nvSpPr>
        <p:spPr>
          <a:xfrm>
            <a:off x="8327252" y="1712594"/>
            <a:ext cx="3219017" cy="338389"/>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r>
              <a:rPr lang="en-US" sz="1400" dirty="0">
                <a:solidFill>
                  <a:schemeClr val="tx2"/>
                </a:solidFill>
                <a:latin typeface="Gill Sans"/>
              </a:rPr>
              <a:t>Relevant Regulatory Context</a:t>
            </a:r>
          </a:p>
        </p:txBody>
      </p:sp>
      <p:sp>
        <p:nvSpPr>
          <p:cNvPr id="13" name="Text Placeholder 2">
            <a:extLst>
              <a:ext uri="{FF2B5EF4-FFF2-40B4-BE49-F238E27FC236}">
                <a16:creationId xmlns:a16="http://schemas.microsoft.com/office/drawing/2014/main" id="{E08AB050-2E36-7642-F429-3D8A2798C669}"/>
              </a:ext>
            </a:extLst>
          </p:cNvPr>
          <p:cNvSpPr txBox="1">
            <a:spLocks/>
          </p:cNvSpPr>
          <p:nvPr/>
        </p:nvSpPr>
        <p:spPr>
          <a:xfrm>
            <a:off x="8397024" y="2262455"/>
            <a:ext cx="3244266" cy="1155590"/>
          </a:xfrm>
          <a:prstGeom prst="rect">
            <a:avLst/>
          </a:prstGeom>
          <a:noFill/>
        </p:spPr>
        <p:txBody>
          <a:bodyPr wrap="square" lIns="0" tIns="72000" rIns="0" bIns="36000">
            <a:noAutofit/>
          </a:bodyPr>
          <a:lstStyle>
            <a:lvl1pPr marL="0" indent="0" algn="l" rtl="0" eaLnBrk="1" fontAlgn="base" hangingPunct="1">
              <a:spcBef>
                <a:spcPts val="300"/>
              </a:spcBef>
              <a:spcAft>
                <a:spcPts val="300"/>
              </a:spcAft>
              <a:buFont typeface="Arial" charset="0"/>
              <a:buNone/>
              <a:defRPr lang="de-DE" sz="1800" b="1" kern="1200" dirty="0" smtClean="0">
                <a:solidFill>
                  <a:schemeClr val="accent6"/>
                </a:solidFill>
                <a:latin typeface="+mn-lt"/>
                <a:ea typeface="+mn-ea"/>
                <a:cs typeface="+mn-cs"/>
              </a:defRPr>
            </a:lvl1pPr>
            <a:lvl2pPr marL="457200" indent="0" algn="l" rtl="0" eaLnBrk="1" fontAlgn="base" hangingPunct="1">
              <a:spcBef>
                <a:spcPts val="300"/>
              </a:spcBef>
              <a:spcAft>
                <a:spcPts val="300"/>
              </a:spcAft>
              <a:buFont typeface="Arial" charset="0"/>
              <a:buNone/>
              <a:defRPr sz="2000" b="1" kern="1200">
                <a:solidFill>
                  <a:schemeClr val="tx1"/>
                </a:solidFill>
                <a:latin typeface="+mn-lt"/>
                <a:ea typeface="+mn-ea"/>
                <a:cs typeface="+mn-cs"/>
              </a:defRPr>
            </a:lvl2pPr>
            <a:lvl3pPr marL="914400" indent="0" algn="l" rtl="0" eaLnBrk="1" fontAlgn="base" hangingPunct="1">
              <a:spcBef>
                <a:spcPts val="300"/>
              </a:spcBef>
              <a:spcAft>
                <a:spcPts val="300"/>
              </a:spcAft>
              <a:buFont typeface="Arial" charset="0"/>
              <a:buNone/>
              <a:defRPr sz="1800" b="1" kern="1200">
                <a:solidFill>
                  <a:schemeClr val="tx1"/>
                </a:solidFill>
                <a:latin typeface="+mn-lt"/>
                <a:ea typeface="+mn-ea"/>
                <a:cs typeface="+mn-cs"/>
              </a:defRPr>
            </a:lvl3pPr>
            <a:lvl4pPr marL="13716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4pPr>
            <a:lvl5pPr marL="1828800" indent="0" algn="l" rtl="0" eaLnBrk="1" fontAlgn="base" hangingPunct="1">
              <a:spcBef>
                <a:spcPts val="300"/>
              </a:spcBef>
              <a:spcAft>
                <a:spcPts val="300"/>
              </a:spcAft>
              <a:buFont typeface="Arial"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itchFamily="34" charset="0"/>
              <a:buNone/>
              <a:defRPr sz="1600" b="1" kern="1200">
                <a:solidFill>
                  <a:schemeClr val="tx1"/>
                </a:solidFill>
                <a:latin typeface="+mn-lt"/>
                <a:ea typeface="+mn-ea"/>
                <a:cs typeface="+mn-cs"/>
              </a:defRPr>
            </a:lvl9pPr>
          </a:lstStyle>
          <a:p>
            <a:pPr marL="171450" indent="-171450">
              <a:spcBef>
                <a:spcPts val="0"/>
              </a:spcBef>
              <a:spcAft>
                <a:spcPts val="0"/>
              </a:spcAft>
              <a:buFont typeface="Arial" panose="020B0604020202020204" pitchFamily="34" charset="0"/>
              <a:buChar char="•"/>
            </a:pPr>
            <a:r>
              <a:rPr lang="en-US" sz="1400" b="0" dirty="0">
                <a:solidFill>
                  <a:srgbClr val="000000"/>
                </a:solidFill>
                <a:latin typeface="Gill Sans"/>
              </a:rPr>
              <a:t>Price control under the NLEM framework as a tool for consumer protection.</a:t>
            </a:r>
          </a:p>
          <a:p>
            <a:pPr marL="171450" indent="-171450">
              <a:spcBef>
                <a:spcPts val="0"/>
              </a:spcBef>
              <a:spcAft>
                <a:spcPts val="0"/>
              </a:spcAft>
              <a:buFont typeface="Arial" panose="020B0604020202020204" pitchFamily="34" charset="0"/>
              <a:buChar char="•"/>
            </a:pPr>
            <a:r>
              <a:rPr lang="en-US" sz="1400" b="0" dirty="0">
                <a:solidFill>
                  <a:srgbClr val="000000"/>
                </a:solidFill>
                <a:latin typeface="Gill Sans"/>
              </a:rPr>
              <a:t>Abortion is legal but still criminalized.</a:t>
            </a:r>
          </a:p>
          <a:p>
            <a:pPr marL="171450" indent="-171450">
              <a:spcBef>
                <a:spcPts val="0"/>
              </a:spcBef>
              <a:spcAft>
                <a:spcPts val="0"/>
              </a:spcAft>
              <a:buFont typeface="Arial" panose="020B0604020202020204" pitchFamily="34" charset="0"/>
              <a:buChar char="•"/>
            </a:pPr>
            <a:r>
              <a:rPr lang="en-US" sz="1400" b="0" dirty="0">
                <a:solidFill>
                  <a:srgbClr val="000000"/>
                </a:solidFill>
                <a:latin typeface="Gill Sans"/>
              </a:rPr>
              <a:t>National Health Insurance aims for universal coverage</a:t>
            </a:r>
            <a:endParaRPr lang="en-US" sz="1400" b="0" dirty="0">
              <a:latin typeface="Gill Sans"/>
            </a:endParaRPr>
          </a:p>
        </p:txBody>
      </p:sp>
    </p:spTree>
    <p:extLst>
      <p:ext uri="{BB962C8B-B14F-4D97-AF65-F5344CB8AC3E}">
        <p14:creationId xmlns:p14="http://schemas.microsoft.com/office/powerpoint/2010/main" val="195802943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39A7EE7-2064-03F0-44A2-C1DC81189DB0}"/>
              </a:ext>
            </a:extLst>
          </p:cNvPr>
          <p:cNvSpPr>
            <a:spLocks noGrp="1"/>
          </p:cNvSpPr>
          <p:nvPr>
            <p:ph type="ctrTitle"/>
          </p:nvPr>
        </p:nvSpPr>
        <p:spPr>
          <a:xfrm>
            <a:off x="2567153" y="2013293"/>
            <a:ext cx="7416800" cy="2366963"/>
          </a:xfrm>
        </p:spPr>
        <p:txBody>
          <a:bodyPr>
            <a:noAutofit/>
          </a:bodyPr>
          <a:lstStyle/>
          <a:p>
            <a:r>
              <a:rPr lang="en-US" sz="2800" b="1" dirty="0">
                <a:latin typeface="Gill Sans ( Body) "/>
              </a:rPr>
              <a:t>4. Supporting Functions</a:t>
            </a:r>
            <a:br>
              <a:rPr lang="en-US" sz="2800" b="1" dirty="0">
                <a:latin typeface="Gill Sans ( Body) "/>
              </a:rPr>
            </a:br>
            <a:r>
              <a:rPr lang="en-US" sz="2800" dirty="0">
                <a:latin typeface="Gill Sans ( Body) "/>
              </a:rPr>
              <a:t>Stewardship,Financing,Skills,</a:t>
            </a:r>
            <a:br>
              <a:rPr lang="en-US" sz="2800" dirty="0">
                <a:latin typeface="Gill Sans ( Body) "/>
              </a:rPr>
            </a:br>
            <a:r>
              <a:rPr lang="en-US" sz="2800" dirty="0">
                <a:latin typeface="Gill Sans ( Body) "/>
              </a:rPr>
              <a:t>Technology, Information &amp; Coordination </a:t>
            </a:r>
            <a:br>
              <a:rPr lang="en-US" sz="2800" dirty="0">
                <a:latin typeface="Gill Sans ( Body) "/>
              </a:rPr>
            </a:br>
            <a:endParaRPr lang="en-US" sz="2400" dirty="0"/>
          </a:p>
        </p:txBody>
      </p:sp>
    </p:spTree>
    <p:extLst>
      <p:ext uri="{BB962C8B-B14F-4D97-AF65-F5344CB8AC3E}">
        <p14:creationId xmlns:p14="http://schemas.microsoft.com/office/powerpoint/2010/main" val="254051026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3" name="Slide Background">
            <a:extLst>
              <a:ext uri="{FF2B5EF4-FFF2-40B4-BE49-F238E27FC236}">
                <a16:creationId xmlns:a16="http://schemas.microsoft.com/office/drawing/2014/main" id="{C0763A76-9F1C-4FC5-82B7-DD475DA461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sp useBgFill="1">
        <p:nvSpPr>
          <p:cNvPr id="44" name="Rectangle 43">
            <a:extLst>
              <a:ext uri="{FF2B5EF4-FFF2-40B4-BE49-F238E27FC236}">
                <a16:creationId xmlns:a16="http://schemas.microsoft.com/office/drawing/2014/main" id="{E81BF4F6-F2CF-4984-9D14-D6966D92F9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8522446" cy="2285999"/>
          </a:xfrm>
          <a:prstGeom prst="rect">
            <a:avLst/>
          </a:prstGeom>
          <a:ln>
            <a:noFill/>
          </a:ln>
          <a:effectLst>
            <a:outerShdw blurRad="596900" dist="304800" dir="7140000" sx="90000" sy="90000" algn="t"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ECD49D0D-7232-0288-878D-EEC2EBDE3300}"/>
              </a:ext>
            </a:extLst>
          </p:cNvPr>
          <p:cNvSpPr>
            <a:spLocks noGrp="1"/>
          </p:cNvSpPr>
          <p:nvPr>
            <p:ph type="title"/>
          </p:nvPr>
        </p:nvSpPr>
        <p:spPr>
          <a:xfrm>
            <a:off x="112443" y="2406707"/>
            <a:ext cx="5102281" cy="1624520"/>
          </a:xfrm>
        </p:spPr>
        <p:txBody>
          <a:bodyPr vert="horz" lIns="91440" tIns="45720" rIns="91440" bIns="45720" rtlCol="0" anchor="ctr">
            <a:normAutofit/>
          </a:bodyPr>
          <a:lstStyle/>
          <a:p>
            <a:pPr algn="l"/>
            <a:r>
              <a:rPr lang="en-US" sz="1800" dirty="0">
                <a:solidFill>
                  <a:schemeClr val="tx1"/>
                </a:solidFill>
                <a:latin typeface="Gill Sans ( Body) "/>
              </a:rPr>
              <a:t>But in reality: </a:t>
            </a:r>
            <a:r>
              <a:rPr lang="en-US" sz="1800" b="0" dirty="0">
                <a:solidFill>
                  <a:schemeClr val="tx1"/>
                </a:solidFill>
                <a:latin typeface="Gill Sans ( Body) "/>
              </a:rPr>
              <a:t>The private sector is usually an afterthought and about greater monitoring. In the decentralized approach, the Pvt sector is often forgotten though OOPE is 58% of THE. </a:t>
            </a:r>
          </a:p>
        </p:txBody>
      </p:sp>
      <p:sp>
        <p:nvSpPr>
          <p:cNvPr id="27" name="TextBox 26">
            <a:extLst>
              <a:ext uri="{FF2B5EF4-FFF2-40B4-BE49-F238E27FC236}">
                <a16:creationId xmlns:a16="http://schemas.microsoft.com/office/drawing/2014/main" id="{2DF683A6-1F5B-2AAA-94EB-82283617E5B6}"/>
              </a:ext>
            </a:extLst>
          </p:cNvPr>
          <p:cNvSpPr txBox="1"/>
          <p:nvPr/>
        </p:nvSpPr>
        <p:spPr>
          <a:xfrm>
            <a:off x="-3516" y="3819250"/>
            <a:ext cx="5334198" cy="2569540"/>
          </a:xfrm>
          <a:prstGeom prst="rect">
            <a:avLst/>
          </a:prstGeom>
        </p:spPr>
        <p:txBody>
          <a:bodyPr vert="horz" lIns="91440" tIns="45720" rIns="91440" bIns="45720" rtlCol="0" anchor="ctr">
            <a:normAutofit/>
          </a:bodyPr>
          <a:lstStyle/>
          <a:p>
            <a:pPr marL="69850" marR="5080">
              <a:lnSpc>
                <a:spcPct val="90000"/>
              </a:lnSpc>
              <a:spcBef>
                <a:spcPts val="135"/>
              </a:spcBef>
            </a:pPr>
            <a:endParaRPr lang="en-US" spc="175" dirty="0">
              <a:latin typeface="Gill Sans ( Body) "/>
            </a:endParaRPr>
          </a:p>
          <a:p>
            <a:pPr marL="69850" marR="5080">
              <a:lnSpc>
                <a:spcPct val="90000"/>
              </a:lnSpc>
              <a:spcBef>
                <a:spcPts val="135"/>
              </a:spcBef>
            </a:pPr>
            <a:r>
              <a:rPr lang="en-US" b="1" spc="-10" dirty="0">
                <a:latin typeface="Gill Sans ( Body) "/>
              </a:rPr>
              <a:t>And in FP</a:t>
            </a:r>
            <a:r>
              <a:rPr lang="en-US" spc="-10" dirty="0">
                <a:latin typeface="Gill Sans ( Body) "/>
              </a:rPr>
              <a:t>: The private sector mentioned thrice in the FP 2030 document: The Key takeaway is that there </a:t>
            </a:r>
            <a:r>
              <a:rPr lang="en-US" b="1" spc="-10" dirty="0">
                <a:latin typeface="Gill Sans ( Body) "/>
              </a:rPr>
              <a:t>is </a:t>
            </a:r>
            <a:r>
              <a:rPr lang="en-US" b="1" dirty="0">
                <a:latin typeface="Gill Sans ( Body) "/>
              </a:rPr>
              <a:t>a</a:t>
            </a:r>
            <a:r>
              <a:rPr lang="en-US" b="1" spc="-20" dirty="0">
                <a:latin typeface="Gill Sans ( Body) "/>
              </a:rPr>
              <a:t> </a:t>
            </a:r>
            <a:r>
              <a:rPr lang="en-US" b="1" dirty="0">
                <a:latin typeface="Gill Sans ( Body) "/>
              </a:rPr>
              <a:t>need</a:t>
            </a:r>
            <a:r>
              <a:rPr lang="en-US" b="1" spc="-25" dirty="0">
                <a:latin typeface="Gill Sans ( Body) "/>
              </a:rPr>
              <a:t> </a:t>
            </a:r>
            <a:r>
              <a:rPr lang="en-US" b="1" dirty="0">
                <a:latin typeface="Gill Sans ( Body) "/>
              </a:rPr>
              <a:t>for</a:t>
            </a:r>
            <a:r>
              <a:rPr lang="en-US" b="1" spc="-20" dirty="0">
                <a:latin typeface="Gill Sans ( Body) "/>
              </a:rPr>
              <a:t> </a:t>
            </a:r>
            <a:r>
              <a:rPr lang="en-US" b="1" dirty="0">
                <a:latin typeface="Gill Sans ( Body) "/>
              </a:rPr>
              <a:t>clarity</a:t>
            </a:r>
            <a:r>
              <a:rPr lang="en-US" b="1" spc="5" dirty="0">
                <a:latin typeface="Gill Sans ( Body) "/>
              </a:rPr>
              <a:t> </a:t>
            </a:r>
            <a:r>
              <a:rPr lang="en-US" b="1" dirty="0">
                <a:latin typeface="Gill Sans ( Body) "/>
              </a:rPr>
              <a:t>regarding</a:t>
            </a:r>
            <a:r>
              <a:rPr lang="en-US" b="1" spc="5" dirty="0">
                <a:latin typeface="Gill Sans ( Body) "/>
              </a:rPr>
              <a:t> </a:t>
            </a:r>
            <a:r>
              <a:rPr lang="en-US" b="1" dirty="0">
                <a:latin typeface="Gill Sans ( Body) "/>
              </a:rPr>
              <a:t>some aspects</a:t>
            </a:r>
            <a:r>
              <a:rPr lang="en-US" b="1" spc="-15" dirty="0">
                <a:latin typeface="Gill Sans ( Body) "/>
              </a:rPr>
              <a:t> </a:t>
            </a:r>
            <a:r>
              <a:rPr lang="en-US" b="1" dirty="0">
                <a:latin typeface="Gill Sans ( Body) "/>
              </a:rPr>
              <a:t>of</a:t>
            </a:r>
            <a:r>
              <a:rPr lang="en-US" b="1" spc="-20" dirty="0">
                <a:latin typeface="Gill Sans ( Body) "/>
              </a:rPr>
              <a:t> </a:t>
            </a:r>
            <a:r>
              <a:rPr lang="en-US" b="1" dirty="0">
                <a:latin typeface="Gill Sans ( Body) "/>
              </a:rPr>
              <a:t>family</a:t>
            </a:r>
            <a:r>
              <a:rPr lang="en-US" b="1" spc="-20" dirty="0">
                <a:latin typeface="Gill Sans ( Body) "/>
              </a:rPr>
              <a:t> </a:t>
            </a:r>
            <a:r>
              <a:rPr lang="en-US" b="1" spc="-10" dirty="0">
                <a:latin typeface="Gill Sans ( Body) "/>
              </a:rPr>
              <a:t>planning </a:t>
            </a:r>
            <a:r>
              <a:rPr lang="en-US" b="1" dirty="0">
                <a:latin typeface="Gill Sans ( Body) "/>
              </a:rPr>
              <a:t>programs</a:t>
            </a:r>
            <a:r>
              <a:rPr lang="en-US" b="1" spc="60" dirty="0">
                <a:latin typeface="Gill Sans ( Body) "/>
              </a:rPr>
              <a:t> </a:t>
            </a:r>
            <a:r>
              <a:rPr lang="en-US" b="1" dirty="0">
                <a:latin typeface="Gill Sans ( Body) "/>
              </a:rPr>
              <a:t>supported</a:t>
            </a:r>
            <a:r>
              <a:rPr lang="en-US" b="1" spc="50" dirty="0">
                <a:latin typeface="Gill Sans ( Body) "/>
              </a:rPr>
              <a:t> </a:t>
            </a:r>
            <a:r>
              <a:rPr lang="en-US" b="1" dirty="0">
                <a:latin typeface="Gill Sans ( Body) "/>
              </a:rPr>
              <a:t>by</a:t>
            </a:r>
            <a:r>
              <a:rPr lang="en-US" b="1" spc="65" dirty="0">
                <a:latin typeface="Gill Sans ( Body) "/>
              </a:rPr>
              <a:t> </a:t>
            </a:r>
            <a:r>
              <a:rPr lang="en-US" b="1" dirty="0">
                <a:latin typeface="Gill Sans ( Body) "/>
              </a:rPr>
              <a:t>the</a:t>
            </a:r>
            <a:r>
              <a:rPr lang="en-US" b="1" spc="35" dirty="0">
                <a:latin typeface="Gill Sans ( Body) "/>
              </a:rPr>
              <a:t> </a:t>
            </a:r>
            <a:r>
              <a:rPr lang="en-US" b="1" dirty="0">
                <a:latin typeface="Gill Sans ( Body) "/>
              </a:rPr>
              <a:t>private</a:t>
            </a:r>
            <a:r>
              <a:rPr lang="en-US" b="1" spc="50" dirty="0">
                <a:latin typeface="Gill Sans ( Body) "/>
              </a:rPr>
              <a:t> </a:t>
            </a:r>
            <a:r>
              <a:rPr lang="en-US" b="1" dirty="0">
                <a:latin typeface="Gill Sans ( Body) "/>
              </a:rPr>
              <a:t>sector</a:t>
            </a:r>
            <a:r>
              <a:rPr lang="en-US" b="1" spc="30" dirty="0">
                <a:latin typeface="Gill Sans ( Body) "/>
              </a:rPr>
              <a:t> </a:t>
            </a:r>
            <a:r>
              <a:rPr lang="en-US" b="1" dirty="0">
                <a:latin typeface="Gill Sans ( Body) "/>
              </a:rPr>
              <a:t>which</a:t>
            </a:r>
            <a:r>
              <a:rPr lang="en-US" b="1" spc="30" dirty="0">
                <a:latin typeface="Gill Sans ( Body) "/>
              </a:rPr>
              <a:t> </a:t>
            </a:r>
            <a:r>
              <a:rPr lang="en-US" b="1" dirty="0">
                <a:latin typeface="Gill Sans ( Body) "/>
              </a:rPr>
              <a:t>calls</a:t>
            </a:r>
            <a:r>
              <a:rPr lang="en-US" b="1" spc="65" dirty="0">
                <a:latin typeface="Gill Sans ( Body) "/>
              </a:rPr>
              <a:t> </a:t>
            </a:r>
            <a:r>
              <a:rPr lang="en-US" b="1" dirty="0">
                <a:latin typeface="Gill Sans ( Body) "/>
              </a:rPr>
              <a:t>for</a:t>
            </a:r>
            <a:r>
              <a:rPr lang="en-US" b="1" spc="50" dirty="0">
                <a:latin typeface="Gill Sans ( Body) "/>
              </a:rPr>
              <a:t> </a:t>
            </a:r>
            <a:r>
              <a:rPr lang="en-US" b="1" dirty="0">
                <a:latin typeface="Gill Sans ( Body) "/>
              </a:rPr>
              <a:t>strengthened</a:t>
            </a:r>
            <a:r>
              <a:rPr lang="en-US" b="1" spc="55" dirty="0">
                <a:latin typeface="Gill Sans ( Body) "/>
              </a:rPr>
              <a:t> </a:t>
            </a:r>
            <a:r>
              <a:rPr lang="en-US" b="1" spc="-10" dirty="0">
                <a:latin typeface="Gill Sans ( Body) "/>
              </a:rPr>
              <a:t>monitoring </a:t>
            </a:r>
            <a:r>
              <a:rPr lang="en-US" b="1" dirty="0">
                <a:latin typeface="Gill Sans ( Body) "/>
              </a:rPr>
              <a:t>of</a:t>
            </a:r>
            <a:r>
              <a:rPr lang="en-US" b="1" spc="-35" dirty="0">
                <a:latin typeface="Gill Sans ( Body) "/>
              </a:rPr>
              <a:t> the </a:t>
            </a:r>
            <a:r>
              <a:rPr lang="en-US" b="1" spc="-10" dirty="0">
                <a:latin typeface="Gill Sans ( Body) "/>
              </a:rPr>
              <a:t>private</a:t>
            </a:r>
            <a:r>
              <a:rPr lang="en-US" b="1" spc="-35" dirty="0">
                <a:latin typeface="Gill Sans ( Body) "/>
              </a:rPr>
              <a:t> </a:t>
            </a:r>
            <a:r>
              <a:rPr lang="en-US" b="1" dirty="0">
                <a:latin typeface="Gill Sans ( Body) "/>
              </a:rPr>
              <a:t>sectors.</a:t>
            </a:r>
            <a:r>
              <a:rPr lang="en-US" b="1" spc="-35" dirty="0">
                <a:latin typeface="Gill Sans ( Body) "/>
              </a:rPr>
              <a:t> </a:t>
            </a:r>
            <a:endParaRPr lang="en-US" b="1" dirty="0">
              <a:latin typeface="Gill Sans ( Body) "/>
            </a:endParaRPr>
          </a:p>
        </p:txBody>
      </p:sp>
      <p:pic>
        <p:nvPicPr>
          <p:cNvPr id="28" name="object 7" descr="A black background with text and words&#10;&#10;Description automatically generated with medium confidence">
            <a:extLst>
              <a:ext uri="{FF2B5EF4-FFF2-40B4-BE49-F238E27FC236}">
                <a16:creationId xmlns:a16="http://schemas.microsoft.com/office/drawing/2014/main" id="{D34F4961-E4C9-6FE5-43AE-79EADBF54D73}"/>
              </a:ext>
            </a:extLst>
          </p:cNvPr>
          <p:cNvPicPr>
            <a:picLocks/>
          </p:cNvPicPr>
          <p:nvPr/>
        </p:nvPicPr>
        <p:blipFill rotWithShape="1">
          <a:blip r:embed="rId3" cstate="print"/>
          <a:srcRect b="8134"/>
          <a:stretch/>
        </p:blipFill>
        <p:spPr>
          <a:xfrm>
            <a:off x="6051241" y="0"/>
            <a:ext cx="6028316" cy="6808304"/>
          </a:xfrm>
          <a:prstGeom prst="rect">
            <a:avLst/>
          </a:prstGeom>
        </p:spPr>
      </p:pic>
      <p:sp>
        <p:nvSpPr>
          <p:cNvPr id="3" name="Slide Number Placeholder 2">
            <a:extLst>
              <a:ext uri="{FF2B5EF4-FFF2-40B4-BE49-F238E27FC236}">
                <a16:creationId xmlns:a16="http://schemas.microsoft.com/office/drawing/2014/main" id="{FDA9EF29-0B9E-59B4-CDB5-7012E1ADE52D}"/>
              </a:ext>
            </a:extLst>
          </p:cNvPr>
          <p:cNvSpPr>
            <a:spLocks noGrp="1"/>
          </p:cNvSpPr>
          <p:nvPr>
            <p:ph type="sldNum" sz="quarter" idx="4"/>
          </p:nvPr>
        </p:nvSpPr>
        <p:spPr>
          <a:xfrm>
            <a:off x="8732520" y="6356350"/>
            <a:ext cx="3200400" cy="365125"/>
          </a:xfrm>
        </p:spPr>
        <p:txBody>
          <a:bodyPr vert="horz" lIns="91440" tIns="45720" rIns="91440" bIns="45720" rtlCol="0" anchor="ctr">
            <a:normAutofit/>
          </a:bodyPr>
          <a:lstStyle/>
          <a:p>
            <a:pPr>
              <a:spcAft>
                <a:spcPts val="600"/>
              </a:spcAft>
              <a:defRPr/>
            </a:pPr>
            <a:fld id="{4755468B-C2BA-8B42-ABD6-597061763577}" type="slidenum">
              <a:rPr lang="en-US" sz="1200">
                <a:solidFill>
                  <a:srgbClr val="FFFFFF"/>
                </a:solidFill>
                <a:latin typeface="Calibri" panose="020F0502020204030204"/>
              </a:rPr>
              <a:pPr>
                <a:spcAft>
                  <a:spcPts val="600"/>
                </a:spcAft>
                <a:defRPr/>
              </a:pPr>
              <a:t>41</a:t>
            </a:fld>
            <a:endParaRPr lang="en-US" sz="1200" dirty="0">
              <a:solidFill>
                <a:srgbClr val="FFFFFF"/>
              </a:solidFill>
              <a:latin typeface="Calibri" panose="020F0502020204030204"/>
            </a:endParaRPr>
          </a:p>
        </p:txBody>
      </p:sp>
      <p:sp>
        <p:nvSpPr>
          <p:cNvPr id="5" name="TextBox 4">
            <a:extLst>
              <a:ext uri="{FF2B5EF4-FFF2-40B4-BE49-F238E27FC236}">
                <a16:creationId xmlns:a16="http://schemas.microsoft.com/office/drawing/2014/main" id="{269F74E0-06C7-C5DB-6CE8-158D1C45B187}"/>
              </a:ext>
            </a:extLst>
          </p:cNvPr>
          <p:cNvSpPr txBox="1"/>
          <p:nvPr/>
        </p:nvSpPr>
        <p:spPr>
          <a:xfrm>
            <a:off x="0" y="557081"/>
            <a:ext cx="6261652" cy="1102353"/>
          </a:xfrm>
          <a:prstGeom prst="rect">
            <a:avLst/>
          </a:prstGeom>
          <a:noFill/>
        </p:spPr>
        <p:txBody>
          <a:bodyPr wrap="square">
            <a:spAutoFit/>
          </a:bodyPr>
          <a:lstStyle/>
          <a:p>
            <a:pPr marL="69850" marR="5080">
              <a:lnSpc>
                <a:spcPct val="90000"/>
              </a:lnSpc>
              <a:spcBef>
                <a:spcPts val="135"/>
              </a:spcBef>
            </a:pPr>
            <a:r>
              <a:rPr lang="en-US" sz="1800" b="1" dirty="0">
                <a:solidFill>
                  <a:srgbClr val="000000"/>
                </a:solidFill>
                <a:effectLst/>
                <a:latin typeface="Gill Sans ( Body) "/>
                <a:ea typeface="Gill Sans"/>
                <a:cs typeface="Gill Sans"/>
              </a:rPr>
              <a:t>Three Levels Of Governance</a:t>
            </a:r>
          </a:p>
          <a:p>
            <a:pPr marL="69850" marR="5080">
              <a:lnSpc>
                <a:spcPct val="90000"/>
              </a:lnSpc>
              <a:spcBef>
                <a:spcPts val="135"/>
              </a:spcBef>
            </a:pPr>
            <a:r>
              <a:rPr lang="en-US" sz="1800" b="1" dirty="0">
                <a:solidFill>
                  <a:srgbClr val="000000"/>
                </a:solidFill>
                <a:effectLst/>
                <a:latin typeface="Gill Sans ( Body) "/>
                <a:ea typeface="Gill Sans"/>
                <a:cs typeface="Gill Sans"/>
              </a:rPr>
              <a:t>High Intention for Non-State Partnership Policy</a:t>
            </a:r>
            <a:r>
              <a:rPr lang="en-US" sz="1800" dirty="0">
                <a:solidFill>
                  <a:srgbClr val="000000"/>
                </a:solidFill>
                <a:effectLst/>
                <a:latin typeface="Gill Sans ( Body) "/>
                <a:ea typeface="Gill Sans"/>
                <a:cs typeface="Gill Sans"/>
              </a:rPr>
              <a:t>:  </a:t>
            </a:r>
            <a:r>
              <a:rPr lang="en-US" sz="1800" i="1" dirty="0">
                <a:solidFill>
                  <a:srgbClr val="000000"/>
                </a:solidFill>
                <a:effectLst/>
                <a:latin typeface="Gill Sans ( Body) "/>
                <a:ea typeface="Gill Sans"/>
                <a:cs typeface="Gill Sans"/>
              </a:rPr>
              <a:t>“The MoH will seek the support of large companies</a:t>
            </a:r>
            <a:r>
              <a:rPr lang="en-US" sz="1800" i="1" spc="200" dirty="0">
                <a:solidFill>
                  <a:srgbClr val="000000"/>
                </a:solidFill>
                <a:effectLst/>
                <a:latin typeface="Gill Sans ( Body) "/>
                <a:ea typeface="Gill Sans"/>
                <a:cs typeface="Gill Sans"/>
              </a:rPr>
              <a:t> </a:t>
            </a:r>
            <a:r>
              <a:rPr lang="en-US" sz="1800" i="1" dirty="0">
                <a:solidFill>
                  <a:srgbClr val="000000"/>
                </a:solidFill>
                <a:effectLst/>
                <a:latin typeface="Gill Sans ( Body) "/>
                <a:ea typeface="Gill Sans"/>
                <a:cs typeface="Gill Sans"/>
              </a:rPr>
              <a:t>and industry associations to improve the health communication strategies.</a:t>
            </a:r>
            <a:endParaRPr lang="en-US" sz="1800" dirty="0">
              <a:effectLst/>
              <a:latin typeface="Gill Sans ( Body) "/>
              <a:ea typeface="Gill Sans"/>
              <a:cs typeface="Gill Sans"/>
            </a:endParaRPr>
          </a:p>
        </p:txBody>
      </p:sp>
    </p:spTree>
    <p:extLst>
      <p:ext uri="{BB962C8B-B14F-4D97-AF65-F5344CB8AC3E}">
        <p14:creationId xmlns:p14="http://schemas.microsoft.com/office/powerpoint/2010/main" val="11851220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F0A5A7-6E49-DE68-4795-54A8D362233F}"/>
              </a:ext>
            </a:extLst>
          </p:cNvPr>
          <p:cNvSpPr>
            <a:spLocks noGrp="1"/>
          </p:cNvSpPr>
          <p:nvPr>
            <p:ph type="title"/>
          </p:nvPr>
        </p:nvSpPr>
        <p:spPr>
          <a:xfrm>
            <a:off x="481013" y="3903663"/>
            <a:ext cx="3290887" cy="2452687"/>
          </a:xfrm>
        </p:spPr>
        <p:txBody>
          <a:bodyPr vert="horz" lIns="91440" tIns="45720" rIns="91440" bIns="45720" rtlCol="0" anchor="ctr">
            <a:normAutofit/>
          </a:bodyPr>
          <a:lstStyle/>
          <a:p>
            <a:pPr algn="l"/>
            <a:r>
              <a:rPr lang="en-US" sz="2300" dirty="0">
                <a:solidFill>
                  <a:schemeClr val="tx1"/>
                </a:solidFill>
                <a:latin typeface="+mj-lt"/>
              </a:rPr>
              <a:t>By</a:t>
            </a:r>
            <a:r>
              <a:rPr lang="en-US" sz="2300" spc="-35" dirty="0">
                <a:solidFill>
                  <a:schemeClr val="tx1"/>
                </a:solidFill>
                <a:latin typeface="+mj-lt"/>
              </a:rPr>
              <a:t> </a:t>
            </a:r>
            <a:r>
              <a:rPr lang="en-US" sz="2300" dirty="0">
                <a:solidFill>
                  <a:schemeClr val="tx1"/>
                </a:solidFill>
                <a:latin typeface="+mj-lt"/>
              </a:rPr>
              <a:t>the</a:t>
            </a:r>
            <a:r>
              <a:rPr lang="en-US" sz="2300" spc="-15" dirty="0">
                <a:solidFill>
                  <a:schemeClr val="tx1"/>
                </a:solidFill>
                <a:latin typeface="+mj-lt"/>
              </a:rPr>
              <a:t> </a:t>
            </a:r>
            <a:r>
              <a:rPr lang="en-US" sz="2300" dirty="0">
                <a:solidFill>
                  <a:schemeClr val="tx1"/>
                </a:solidFill>
                <a:latin typeface="+mj-lt"/>
              </a:rPr>
              <a:t>end</a:t>
            </a:r>
            <a:r>
              <a:rPr lang="en-US" sz="2300" spc="-20" dirty="0">
                <a:solidFill>
                  <a:schemeClr val="tx1"/>
                </a:solidFill>
                <a:latin typeface="+mj-lt"/>
              </a:rPr>
              <a:t> </a:t>
            </a:r>
            <a:r>
              <a:rPr lang="en-US" sz="2300" dirty="0">
                <a:solidFill>
                  <a:schemeClr val="tx1"/>
                </a:solidFill>
                <a:latin typeface="+mj-lt"/>
              </a:rPr>
              <a:t>of</a:t>
            </a:r>
            <a:r>
              <a:rPr lang="en-US" sz="2300" spc="-35" dirty="0">
                <a:solidFill>
                  <a:schemeClr val="tx1"/>
                </a:solidFill>
                <a:latin typeface="+mj-lt"/>
              </a:rPr>
              <a:t> </a:t>
            </a:r>
            <a:r>
              <a:rPr lang="en-US" sz="2300" dirty="0">
                <a:solidFill>
                  <a:schemeClr val="tx1"/>
                </a:solidFill>
                <a:latin typeface="+mj-lt"/>
              </a:rPr>
              <a:t>2030,</a:t>
            </a:r>
            <a:r>
              <a:rPr lang="en-US" sz="2300" spc="-35" dirty="0">
                <a:solidFill>
                  <a:schemeClr val="tx1"/>
                </a:solidFill>
                <a:latin typeface="+mj-lt"/>
              </a:rPr>
              <a:t> </a:t>
            </a:r>
            <a:r>
              <a:rPr lang="en-US" sz="2300" dirty="0">
                <a:solidFill>
                  <a:schemeClr val="tx1"/>
                </a:solidFill>
                <a:latin typeface="+mj-lt"/>
              </a:rPr>
              <a:t>every</a:t>
            </a:r>
            <a:r>
              <a:rPr lang="en-US" sz="2300" spc="-15" dirty="0">
                <a:solidFill>
                  <a:schemeClr val="tx1"/>
                </a:solidFill>
                <a:latin typeface="+mj-lt"/>
              </a:rPr>
              <a:t> </a:t>
            </a:r>
            <a:r>
              <a:rPr lang="en-US" sz="2300" spc="-10" dirty="0">
                <a:solidFill>
                  <a:schemeClr val="tx1"/>
                </a:solidFill>
                <a:latin typeface="+mj-lt"/>
              </a:rPr>
              <a:t>individual</a:t>
            </a:r>
            <a:r>
              <a:rPr lang="en-US" sz="2300" spc="-25" dirty="0">
                <a:solidFill>
                  <a:schemeClr val="tx1"/>
                </a:solidFill>
                <a:latin typeface="+mj-lt"/>
              </a:rPr>
              <a:t> </a:t>
            </a:r>
            <a:r>
              <a:rPr lang="en-US" sz="2300" dirty="0">
                <a:solidFill>
                  <a:schemeClr val="tx1"/>
                </a:solidFill>
                <a:latin typeface="+mj-lt"/>
              </a:rPr>
              <a:t>and</a:t>
            </a:r>
            <a:r>
              <a:rPr lang="en-US" sz="2300" spc="-20" dirty="0">
                <a:solidFill>
                  <a:schemeClr val="tx1"/>
                </a:solidFill>
                <a:latin typeface="+mj-lt"/>
              </a:rPr>
              <a:t> </a:t>
            </a:r>
            <a:r>
              <a:rPr lang="en-US" sz="2300" dirty="0">
                <a:solidFill>
                  <a:schemeClr val="tx1"/>
                </a:solidFill>
                <a:latin typeface="+mj-lt"/>
              </a:rPr>
              <a:t>family</a:t>
            </a:r>
            <a:r>
              <a:rPr lang="en-US" sz="2300" spc="-30" dirty="0">
                <a:solidFill>
                  <a:schemeClr val="tx1"/>
                </a:solidFill>
                <a:latin typeface="+mj-lt"/>
              </a:rPr>
              <a:t> </a:t>
            </a:r>
            <a:r>
              <a:rPr lang="en-US" sz="2300" dirty="0">
                <a:solidFill>
                  <a:schemeClr val="tx1"/>
                </a:solidFill>
                <a:latin typeface="+mj-lt"/>
              </a:rPr>
              <a:t>will</a:t>
            </a:r>
            <a:r>
              <a:rPr lang="en-US" sz="2300" spc="-30" dirty="0">
                <a:solidFill>
                  <a:schemeClr val="tx1"/>
                </a:solidFill>
                <a:latin typeface="+mj-lt"/>
              </a:rPr>
              <a:t> </a:t>
            </a:r>
            <a:r>
              <a:rPr lang="en-US" sz="2300" dirty="0">
                <a:solidFill>
                  <a:schemeClr val="tx1"/>
                </a:solidFill>
                <a:latin typeface="+mj-lt"/>
              </a:rPr>
              <a:t>lead</a:t>
            </a:r>
            <a:r>
              <a:rPr lang="en-US" sz="2300" spc="-15" dirty="0">
                <a:solidFill>
                  <a:schemeClr val="tx1"/>
                </a:solidFill>
                <a:latin typeface="+mj-lt"/>
              </a:rPr>
              <a:t> </a:t>
            </a:r>
            <a:r>
              <a:rPr lang="en-US" sz="2300" dirty="0">
                <a:solidFill>
                  <a:schemeClr val="tx1"/>
                </a:solidFill>
                <a:latin typeface="+mj-lt"/>
              </a:rPr>
              <a:t>a</a:t>
            </a:r>
            <a:r>
              <a:rPr lang="en-US" sz="2300" spc="-20" dirty="0">
                <a:solidFill>
                  <a:schemeClr val="tx1"/>
                </a:solidFill>
                <a:latin typeface="+mj-lt"/>
              </a:rPr>
              <a:t> </a:t>
            </a:r>
            <a:r>
              <a:rPr lang="en-US" sz="2300" dirty="0">
                <a:solidFill>
                  <a:schemeClr val="tx1"/>
                </a:solidFill>
                <a:latin typeface="+mj-lt"/>
              </a:rPr>
              <a:t>healthy,</a:t>
            </a:r>
            <a:r>
              <a:rPr lang="en-US" sz="2300" spc="-35" dirty="0">
                <a:solidFill>
                  <a:schemeClr val="tx1"/>
                </a:solidFill>
                <a:latin typeface="+mj-lt"/>
              </a:rPr>
              <a:t> </a:t>
            </a:r>
            <a:r>
              <a:rPr lang="en-US" sz="2300" dirty="0">
                <a:solidFill>
                  <a:schemeClr val="tx1"/>
                </a:solidFill>
                <a:latin typeface="+mj-lt"/>
              </a:rPr>
              <a:t>happy,</a:t>
            </a:r>
            <a:r>
              <a:rPr lang="en-US" sz="2300" spc="-55" dirty="0">
                <a:solidFill>
                  <a:schemeClr val="tx1"/>
                </a:solidFill>
                <a:latin typeface="+mj-lt"/>
              </a:rPr>
              <a:t> </a:t>
            </a:r>
            <a:r>
              <a:rPr lang="en-US" sz="2300" dirty="0">
                <a:solidFill>
                  <a:schemeClr val="tx1"/>
                </a:solidFill>
                <a:latin typeface="+mj-lt"/>
              </a:rPr>
              <a:t>and</a:t>
            </a:r>
            <a:r>
              <a:rPr lang="en-US" sz="2300" spc="-20" dirty="0">
                <a:solidFill>
                  <a:schemeClr val="tx1"/>
                </a:solidFill>
                <a:latin typeface="+mj-lt"/>
              </a:rPr>
              <a:t> </a:t>
            </a:r>
            <a:r>
              <a:rPr lang="en-US" sz="2300" spc="-10" dirty="0">
                <a:solidFill>
                  <a:schemeClr val="tx1"/>
                </a:solidFill>
                <a:latin typeface="+mj-lt"/>
              </a:rPr>
              <a:t>prosperous </a:t>
            </a:r>
            <a:r>
              <a:rPr lang="en-US" sz="2300" dirty="0">
                <a:solidFill>
                  <a:schemeClr val="tx1"/>
                </a:solidFill>
                <a:latin typeface="+mj-lt"/>
              </a:rPr>
              <a:t>life,</a:t>
            </a:r>
            <a:r>
              <a:rPr lang="en-US" sz="2300" spc="-35" dirty="0">
                <a:solidFill>
                  <a:schemeClr val="tx1"/>
                </a:solidFill>
                <a:latin typeface="+mj-lt"/>
              </a:rPr>
              <a:t> </a:t>
            </a:r>
            <a:r>
              <a:rPr lang="en-US" sz="2300" dirty="0">
                <a:solidFill>
                  <a:schemeClr val="tx1"/>
                </a:solidFill>
                <a:latin typeface="+mj-lt"/>
              </a:rPr>
              <a:t>fully</a:t>
            </a:r>
            <a:r>
              <a:rPr lang="en-US" sz="2300" spc="-25" dirty="0">
                <a:solidFill>
                  <a:schemeClr val="tx1"/>
                </a:solidFill>
                <a:latin typeface="+mj-lt"/>
              </a:rPr>
              <a:t> </a:t>
            </a:r>
            <a:r>
              <a:rPr lang="en-US" sz="2300" spc="-10" dirty="0">
                <a:solidFill>
                  <a:schemeClr val="tx1"/>
                </a:solidFill>
                <a:latin typeface="+mj-lt"/>
              </a:rPr>
              <a:t>exercising</a:t>
            </a:r>
            <a:r>
              <a:rPr lang="en-US" sz="2300" spc="-35" dirty="0">
                <a:solidFill>
                  <a:schemeClr val="tx1"/>
                </a:solidFill>
                <a:latin typeface="+mj-lt"/>
              </a:rPr>
              <a:t> </a:t>
            </a:r>
            <a:r>
              <a:rPr lang="en-US" sz="2300" dirty="0">
                <a:solidFill>
                  <a:schemeClr val="tx1"/>
                </a:solidFill>
                <a:latin typeface="+mj-lt"/>
              </a:rPr>
              <a:t>their</a:t>
            </a:r>
            <a:r>
              <a:rPr lang="en-US" sz="2300" spc="-15" dirty="0">
                <a:solidFill>
                  <a:schemeClr val="tx1"/>
                </a:solidFill>
                <a:latin typeface="+mj-lt"/>
              </a:rPr>
              <a:t> </a:t>
            </a:r>
            <a:r>
              <a:rPr lang="en-US" sz="2300" dirty="0">
                <a:solidFill>
                  <a:schemeClr val="tx1"/>
                </a:solidFill>
                <a:latin typeface="+mj-lt"/>
              </a:rPr>
              <a:t>sexual</a:t>
            </a:r>
            <a:r>
              <a:rPr lang="en-US" sz="2300" spc="-20" dirty="0">
                <a:solidFill>
                  <a:schemeClr val="tx1"/>
                </a:solidFill>
                <a:latin typeface="+mj-lt"/>
              </a:rPr>
              <a:t> </a:t>
            </a:r>
            <a:r>
              <a:rPr lang="en-US" sz="2300" dirty="0">
                <a:solidFill>
                  <a:schemeClr val="tx1"/>
                </a:solidFill>
                <a:latin typeface="+mj-lt"/>
              </a:rPr>
              <a:t>and</a:t>
            </a:r>
            <a:r>
              <a:rPr lang="en-US" sz="2300" spc="-10" dirty="0">
                <a:solidFill>
                  <a:schemeClr val="tx1"/>
                </a:solidFill>
                <a:latin typeface="+mj-lt"/>
              </a:rPr>
              <a:t> reproductive</a:t>
            </a:r>
            <a:r>
              <a:rPr lang="en-US" sz="2300" spc="-15" dirty="0">
                <a:solidFill>
                  <a:schemeClr val="tx1"/>
                </a:solidFill>
                <a:latin typeface="+mj-lt"/>
              </a:rPr>
              <a:t> </a:t>
            </a:r>
            <a:r>
              <a:rPr lang="en-US" sz="2300" dirty="0">
                <a:solidFill>
                  <a:schemeClr val="tx1"/>
                </a:solidFill>
                <a:latin typeface="+mj-lt"/>
              </a:rPr>
              <a:t>health</a:t>
            </a:r>
            <a:r>
              <a:rPr lang="en-US" sz="2300" spc="-10" dirty="0">
                <a:solidFill>
                  <a:schemeClr val="tx1"/>
                </a:solidFill>
                <a:latin typeface="+mj-lt"/>
              </a:rPr>
              <a:t> </a:t>
            </a:r>
            <a:r>
              <a:rPr lang="en-US" sz="2300" dirty="0">
                <a:solidFill>
                  <a:schemeClr val="tx1"/>
                </a:solidFill>
                <a:latin typeface="+mj-lt"/>
              </a:rPr>
              <a:t>and</a:t>
            </a:r>
            <a:r>
              <a:rPr lang="en-US" sz="2300" spc="-35" dirty="0">
                <a:solidFill>
                  <a:schemeClr val="tx1"/>
                </a:solidFill>
                <a:latin typeface="+mj-lt"/>
              </a:rPr>
              <a:t> </a:t>
            </a:r>
            <a:r>
              <a:rPr lang="en-US" sz="2300" spc="-10" dirty="0">
                <a:solidFill>
                  <a:schemeClr val="tx1"/>
                </a:solidFill>
                <a:latin typeface="+mj-lt"/>
              </a:rPr>
              <a:t>rights.</a:t>
            </a:r>
            <a:endParaRPr lang="en-US" sz="2300" dirty="0">
              <a:solidFill>
                <a:schemeClr val="tx1"/>
              </a:solidFill>
              <a:latin typeface="+mj-lt"/>
            </a:endParaRPr>
          </a:p>
        </p:txBody>
      </p:sp>
      <p:pic>
        <p:nvPicPr>
          <p:cNvPr id="12" name="Picture 11" descr="A person standing in front of a market stall full of vegetables&#10;&#10;Description automatically generated">
            <a:extLst>
              <a:ext uri="{FF2B5EF4-FFF2-40B4-BE49-F238E27FC236}">
                <a16:creationId xmlns:a16="http://schemas.microsoft.com/office/drawing/2014/main" id="{AF8ABD98-10F0-F994-8E19-A5607DEAA7F8}"/>
              </a:ext>
            </a:extLst>
          </p:cNvPr>
          <p:cNvPicPr>
            <a:picLocks noChangeAspect="1"/>
          </p:cNvPicPr>
          <p:nvPr/>
        </p:nvPicPr>
        <p:blipFill rotWithShape="1">
          <a:blip r:embed="rId2"/>
          <a:srcRect t="12881" b="4653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6" name="TextBox 5">
            <a:extLst>
              <a:ext uri="{FF2B5EF4-FFF2-40B4-BE49-F238E27FC236}">
                <a16:creationId xmlns:a16="http://schemas.microsoft.com/office/drawing/2014/main" id="{17E21E05-C2AA-F628-38D4-ABC306925C86}"/>
              </a:ext>
            </a:extLst>
          </p:cNvPr>
          <p:cNvSpPr txBox="1"/>
          <p:nvPr/>
        </p:nvSpPr>
        <p:spPr>
          <a:xfrm>
            <a:off x="4601669" y="3807138"/>
            <a:ext cx="7485413" cy="2452687"/>
          </a:xfrm>
          <a:prstGeom prst="rect">
            <a:avLst/>
          </a:prstGeom>
        </p:spPr>
        <p:txBody>
          <a:bodyPr vert="horz" lIns="91440" tIns="45720" rIns="91440" bIns="45720" rtlCol="0" anchor="ctr">
            <a:normAutofit/>
          </a:bodyPr>
          <a:lstStyle/>
          <a:p>
            <a:pPr>
              <a:lnSpc>
                <a:spcPct val="90000"/>
              </a:lnSpc>
              <a:spcAft>
                <a:spcPts val="600"/>
              </a:spcAft>
            </a:pPr>
            <a:r>
              <a:rPr lang="en-US" dirty="0">
                <a:effectLst/>
              </a:rPr>
              <a:t>Healthcare financing in Nepal involves three principal sources: </a:t>
            </a:r>
            <a:endParaRPr lang="en-US" dirty="0"/>
          </a:p>
          <a:p>
            <a:pPr marL="342900" indent="-228600">
              <a:lnSpc>
                <a:spcPct val="90000"/>
              </a:lnSpc>
              <a:spcAft>
                <a:spcPts val="600"/>
              </a:spcAft>
              <a:buFont typeface="Arial" panose="020B0604020202020204" pitchFamily="34" charset="0"/>
              <a:buChar char="•"/>
            </a:pPr>
            <a:r>
              <a:rPr lang="en-US" dirty="0">
                <a:effectLst/>
              </a:rPr>
              <a:t>governmental funding</a:t>
            </a:r>
            <a:r>
              <a:rPr lang="en-US" dirty="0"/>
              <a:t> at 25%</a:t>
            </a:r>
            <a:endParaRPr lang="en-US" dirty="0">
              <a:effectLst/>
            </a:endParaRPr>
          </a:p>
          <a:p>
            <a:pPr marL="342900" indent="-228600">
              <a:lnSpc>
                <a:spcPct val="90000"/>
              </a:lnSpc>
              <a:spcAft>
                <a:spcPts val="600"/>
              </a:spcAft>
              <a:buFont typeface="Arial" panose="020B0604020202020204" pitchFamily="34" charset="0"/>
              <a:buChar char="•"/>
            </a:pPr>
            <a:r>
              <a:rPr lang="en-US" dirty="0">
                <a:effectLst/>
              </a:rPr>
              <a:t>external contributions</a:t>
            </a:r>
            <a:r>
              <a:rPr lang="en-US" dirty="0"/>
              <a:t> at 16%</a:t>
            </a:r>
          </a:p>
          <a:p>
            <a:pPr marL="342900" indent="-228600">
              <a:lnSpc>
                <a:spcPct val="90000"/>
              </a:lnSpc>
              <a:spcAft>
                <a:spcPts val="600"/>
              </a:spcAft>
              <a:buFont typeface="Arial" panose="020B0604020202020204" pitchFamily="34" charset="0"/>
              <a:buChar char="•"/>
            </a:pPr>
            <a:r>
              <a:rPr lang="en-US" dirty="0">
                <a:effectLst/>
              </a:rPr>
              <a:t>and private expenditures</a:t>
            </a:r>
            <a:r>
              <a:rPr lang="en-US" dirty="0"/>
              <a:t> at 58% </a:t>
            </a:r>
            <a:endParaRPr lang="en-US" dirty="0">
              <a:effectLst/>
            </a:endParaRPr>
          </a:p>
        </p:txBody>
      </p:sp>
      <p:sp>
        <p:nvSpPr>
          <p:cNvPr id="3" name="Slide Number Placeholder 2">
            <a:extLst>
              <a:ext uri="{FF2B5EF4-FFF2-40B4-BE49-F238E27FC236}">
                <a16:creationId xmlns:a16="http://schemas.microsoft.com/office/drawing/2014/main" id="{CB22B626-EC55-DF97-818D-C81F837FF278}"/>
              </a:ext>
            </a:extLst>
          </p:cNvPr>
          <p:cNvSpPr>
            <a:spLocks noGrp="1"/>
          </p:cNvSpPr>
          <p:nvPr>
            <p:ph type="sldNum" sz="quarter" idx="4"/>
          </p:nvPr>
        </p:nvSpPr>
        <p:spPr>
          <a:xfrm>
            <a:off x="8864600" y="6356350"/>
            <a:ext cx="2743200" cy="365125"/>
          </a:xfrm>
        </p:spPr>
        <p:txBody>
          <a:bodyPr vert="horz" lIns="91440" tIns="45720" rIns="91440" bIns="45720" rtlCol="0" anchor="ctr">
            <a:normAutofit/>
          </a:bodyPr>
          <a:lstStyle/>
          <a:p>
            <a:pPr>
              <a:spcAft>
                <a:spcPts val="600"/>
              </a:spcAft>
              <a:defRPr/>
            </a:pPr>
            <a:fld id="{4755468B-C2BA-8B42-ABD6-597061763577}" type="slidenum">
              <a:rPr lang="en-US" sz="1200">
                <a:solidFill>
                  <a:schemeClr val="tx1">
                    <a:lumMod val="75000"/>
                    <a:lumOff val="25000"/>
                  </a:schemeClr>
                </a:solidFill>
                <a:latin typeface="Calibri" panose="020F0502020204030204"/>
              </a:rPr>
              <a:pPr>
                <a:spcAft>
                  <a:spcPts val="600"/>
                </a:spcAft>
                <a:defRPr/>
              </a:pPr>
              <a:t>42</a:t>
            </a:fld>
            <a:endParaRPr lang="en-US" sz="1200" dirty="0">
              <a:solidFill>
                <a:schemeClr val="tx1">
                  <a:lumMod val="75000"/>
                  <a:lumOff val="25000"/>
                </a:schemeClr>
              </a:solidFill>
              <a:latin typeface="Calibri" panose="020F0502020204030204"/>
            </a:endParaRPr>
          </a:p>
        </p:txBody>
      </p:sp>
      <p:sp>
        <p:nvSpPr>
          <p:cNvPr id="4" name="TextBox 3">
            <a:extLst>
              <a:ext uri="{FF2B5EF4-FFF2-40B4-BE49-F238E27FC236}">
                <a16:creationId xmlns:a16="http://schemas.microsoft.com/office/drawing/2014/main" id="{20D9538B-FB4A-2B95-CAD5-010A18B7340F}"/>
              </a:ext>
            </a:extLst>
          </p:cNvPr>
          <p:cNvSpPr txBox="1"/>
          <p:nvPr/>
        </p:nvSpPr>
        <p:spPr>
          <a:xfrm>
            <a:off x="5603815" y="6538912"/>
            <a:ext cx="6003985" cy="400110"/>
          </a:xfrm>
          <a:prstGeom prst="rect">
            <a:avLst/>
          </a:prstGeom>
          <a:noFill/>
        </p:spPr>
        <p:txBody>
          <a:bodyPr wrap="square" rtlCol="0">
            <a:spAutoFit/>
          </a:bodyPr>
          <a:lstStyle/>
          <a:p>
            <a:r>
              <a:rPr lang="en-US" sz="1000" i="1" dirty="0">
                <a:effectLst/>
              </a:rPr>
              <a:t>World</a:t>
            </a:r>
            <a:r>
              <a:rPr lang="en-US" sz="1000" i="1" spc="-30" dirty="0">
                <a:effectLst/>
              </a:rPr>
              <a:t> </a:t>
            </a:r>
            <a:r>
              <a:rPr lang="en-US" sz="1000" i="1" dirty="0">
                <a:effectLst/>
              </a:rPr>
              <a:t>Health</a:t>
            </a:r>
            <a:r>
              <a:rPr lang="en-US" sz="1000" i="1" spc="-35" dirty="0">
                <a:effectLst/>
              </a:rPr>
              <a:t> </a:t>
            </a:r>
            <a:r>
              <a:rPr lang="en-US" sz="1000" i="1" dirty="0">
                <a:effectLst/>
              </a:rPr>
              <a:t>Organization.</a:t>
            </a:r>
            <a:r>
              <a:rPr lang="en-US" sz="1000" i="1" spc="-30" dirty="0">
                <a:effectLst/>
              </a:rPr>
              <a:t> </a:t>
            </a:r>
            <a:r>
              <a:rPr lang="en-US" sz="1000" i="1" dirty="0">
                <a:effectLst/>
              </a:rPr>
              <a:t>2020.</a:t>
            </a:r>
            <a:r>
              <a:rPr lang="en-US" sz="1000" i="1" spc="-25" dirty="0">
                <a:effectLst/>
              </a:rPr>
              <a:t> </a:t>
            </a:r>
            <a:r>
              <a:rPr lang="en-US" sz="1000" i="1" dirty="0">
                <a:effectLst/>
              </a:rPr>
              <a:t>Global</a:t>
            </a:r>
            <a:r>
              <a:rPr lang="en-US" sz="1000" i="1" spc="-25" dirty="0">
                <a:effectLst/>
              </a:rPr>
              <a:t> </a:t>
            </a:r>
            <a:r>
              <a:rPr lang="en-US" sz="1000" i="1" dirty="0">
                <a:effectLst/>
              </a:rPr>
              <a:t>Health</a:t>
            </a:r>
            <a:r>
              <a:rPr lang="en-US" sz="1000" i="1" spc="-30" dirty="0">
                <a:effectLst/>
              </a:rPr>
              <a:t> </a:t>
            </a:r>
            <a:r>
              <a:rPr lang="en-US" sz="1000" i="1" dirty="0">
                <a:effectLst/>
              </a:rPr>
              <a:t>Expenditure</a:t>
            </a:r>
            <a:r>
              <a:rPr lang="en-US" sz="1000" i="1" spc="-35" dirty="0">
                <a:effectLst/>
              </a:rPr>
              <a:t> </a:t>
            </a:r>
            <a:r>
              <a:rPr lang="en-US" sz="1000" i="1" dirty="0">
                <a:effectLst/>
              </a:rPr>
              <a:t>Database.</a:t>
            </a:r>
            <a:r>
              <a:rPr lang="en-US" sz="1000" i="1" spc="-30" dirty="0">
                <a:effectLst/>
              </a:rPr>
              <a:t> </a:t>
            </a:r>
            <a:r>
              <a:rPr lang="en-US" sz="1000" i="1" spc="-10" dirty="0">
                <a:effectLst/>
              </a:rPr>
              <a:t>https://apps.who.int/nha/database</a:t>
            </a:r>
            <a:endParaRPr lang="en-US" sz="1000" i="1" dirty="0">
              <a:effectLst/>
            </a:endParaRPr>
          </a:p>
          <a:p>
            <a:endParaRPr lang="en-US" sz="1000" dirty="0"/>
          </a:p>
        </p:txBody>
      </p:sp>
    </p:spTree>
    <p:extLst>
      <p:ext uri="{BB962C8B-B14F-4D97-AF65-F5344CB8AC3E}">
        <p14:creationId xmlns:p14="http://schemas.microsoft.com/office/powerpoint/2010/main" val="95238263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8675FB-D636-6646-4A97-60461E97D552}"/>
              </a:ext>
            </a:extLst>
          </p:cNvPr>
          <p:cNvSpPr>
            <a:spLocks noGrp="1"/>
          </p:cNvSpPr>
          <p:nvPr>
            <p:ph type="title"/>
          </p:nvPr>
        </p:nvSpPr>
        <p:spPr/>
        <p:txBody>
          <a:bodyPr>
            <a:normAutofit fontScale="90000"/>
          </a:bodyPr>
          <a:lstStyle/>
          <a:p>
            <a:r>
              <a:rPr lang="en-US" dirty="0"/>
              <a:t>And the Big push is the Nepal National Health Insurance</a:t>
            </a:r>
            <a:br>
              <a:rPr lang="en-US" dirty="0"/>
            </a:br>
            <a:r>
              <a:rPr lang="en-US" dirty="0"/>
              <a:t>Universal coverage including FP</a:t>
            </a:r>
          </a:p>
        </p:txBody>
      </p:sp>
      <p:sp>
        <p:nvSpPr>
          <p:cNvPr id="3" name="Slide Number Placeholder 2">
            <a:extLst>
              <a:ext uri="{FF2B5EF4-FFF2-40B4-BE49-F238E27FC236}">
                <a16:creationId xmlns:a16="http://schemas.microsoft.com/office/drawing/2014/main" id="{80553F08-2F55-3E60-BF58-C5CCE15A1B73}"/>
              </a:ext>
            </a:extLst>
          </p:cNvPr>
          <p:cNvSpPr>
            <a:spLocks noGrp="1"/>
          </p:cNvSpPr>
          <p:nvPr>
            <p:ph type="sldNum" sz="quarter" idx="4"/>
          </p:nvPr>
        </p:nvSpPr>
        <p:spPr/>
        <p:txBody>
          <a:bodyPr/>
          <a:lstStyle/>
          <a:p>
            <a:fld id="{4755468B-C2BA-8B42-ABD6-597061763577}" type="slidenum">
              <a:rPr lang="en-US" smtClean="0"/>
              <a:pPr/>
              <a:t>43</a:t>
            </a:fld>
            <a:endParaRPr lang="en-US" dirty="0"/>
          </a:p>
        </p:txBody>
      </p:sp>
      <p:sp>
        <p:nvSpPr>
          <p:cNvPr id="7" name="TextBox 6">
            <a:extLst>
              <a:ext uri="{FF2B5EF4-FFF2-40B4-BE49-F238E27FC236}">
                <a16:creationId xmlns:a16="http://schemas.microsoft.com/office/drawing/2014/main" id="{6FA98F46-B8CD-820E-081A-446F0DC3B459}"/>
              </a:ext>
            </a:extLst>
          </p:cNvPr>
          <p:cNvSpPr txBox="1"/>
          <p:nvPr/>
        </p:nvSpPr>
        <p:spPr>
          <a:xfrm>
            <a:off x="6687879" y="1157373"/>
            <a:ext cx="5172511" cy="5047536"/>
          </a:xfrm>
          <a:prstGeom prst="rect">
            <a:avLst/>
          </a:prstGeom>
          <a:noFill/>
        </p:spPr>
        <p:txBody>
          <a:bodyPr wrap="square">
            <a:spAutoFit/>
          </a:bodyPr>
          <a:lstStyle/>
          <a:p>
            <a:endParaRPr lang="en-US" sz="1400" spc="-5" dirty="0">
              <a:latin typeface="Gill Sans"/>
              <a:cs typeface="Myriad Pro Light"/>
            </a:endParaRPr>
          </a:p>
          <a:p>
            <a:r>
              <a:rPr lang="en-US" sz="1400" b="0" dirty="0">
                <a:latin typeface="Gill Sans"/>
                <a:cs typeface="Myriad Pro Light"/>
              </a:rPr>
              <a:t>However several</a:t>
            </a:r>
            <a:r>
              <a:rPr lang="en-US" sz="1400" b="0" spc="-10" dirty="0">
                <a:latin typeface="Gill Sans"/>
                <a:cs typeface="Myriad Pro Light"/>
              </a:rPr>
              <a:t> </a:t>
            </a:r>
            <a:r>
              <a:rPr lang="en-US" sz="1400" b="0" dirty="0">
                <a:latin typeface="Gill Sans"/>
                <a:cs typeface="Myriad Pro Light"/>
              </a:rPr>
              <a:t>challenges</a:t>
            </a:r>
            <a:r>
              <a:rPr lang="en-US" sz="1400" b="0" spc="-5" dirty="0">
                <a:latin typeface="Gill Sans"/>
                <a:cs typeface="Myriad Pro Light"/>
              </a:rPr>
              <a:t> </a:t>
            </a:r>
            <a:r>
              <a:rPr lang="en-US" sz="1400" b="0" dirty="0">
                <a:latin typeface="Gill Sans"/>
                <a:cs typeface="Myriad Pro Light"/>
              </a:rPr>
              <a:t>have</a:t>
            </a:r>
            <a:r>
              <a:rPr lang="en-US" sz="1400" b="0" spc="-10" dirty="0">
                <a:latin typeface="Gill Sans"/>
                <a:cs typeface="Myriad Pro Light"/>
              </a:rPr>
              <a:t> </a:t>
            </a:r>
            <a:r>
              <a:rPr lang="en-US" sz="1400" b="0" spc="-20" dirty="0">
                <a:latin typeface="Gill Sans"/>
                <a:cs typeface="Myriad Pro Light"/>
              </a:rPr>
              <a:t>hin</a:t>
            </a:r>
            <a:r>
              <a:rPr lang="en-US" sz="1400" b="0" dirty="0">
                <a:latin typeface="Gill Sans"/>
                <a:cs typeface="Myriad Pro Light"/>
              </a:rPr>
              <a:t>dered</a:t>
            </a:r>
            <a:r>
              <a:rPr lang="en-US" sz="1400" b="0" spc="-20" dirty="0">
                <a:latin typeface="Gill Sans"/>
                <a:cs typeface="Myriad Pro Light"/>
              </a:rPr>
              <a:t> </a:t>
            </a:r>
            <a:r>
              <a:rPr lang="en-US" sz="1400" b="0" dirty="0">
                <a:latin typeface="Gill Sans"/>
                <a:cs typeface="Myriad Pro Light"/>
              </a:rPr>
              <a:t>the</a:t>
            </a:r>
            <a:r>
              <a:rPr lang="en-US" sz="1400" b="0" spc="-20" dirty="0">
                <a:latin typeface="Gill Sans"/>
                <a:cs typeface="Myriad Pro Light"/>
              </a:rPr>
              <a:t> </a:t>
            </a:r>
            <a:r>
              <a:rPr lang="en-US" sz="1400" b="0" dirty="0">
                <a:latin typeface="Gill Sans"/>
                <a:cs typeface="Myriad Pro Light"/>
              </a:rPr>
              <a:t>performance</a:t>
            </a:r>
            <a:r>
              <a:rPr lang="en-US" sz="1400" b="0" spc="-20" dirty="0">
                <a:latin typeface="Gill Sans"/>
                <a:cs typeface="Myriad Pro Light"/>
              </a:rPr>
              <a:t> </a:t>
            </a:r>
            <a:r>
              <a:rPr lang="en-US" sz="1400" b="0" dirty="0">
                <a:latin typeface="Gill Sans"/>
                <a:cs typeface="Myriad Pro Light"/>
              </a:rPr>
              <a:t>of</a:t>
            </a:r>
            <a:r>
              <a:rPr lang="en-US" sz="1400" b="0" spc="-20" dirty="0">
                <a:latin typeface="Gill Sans"/>
                <a:cs typeface="Myriad Pro Light"/>
              </a:rPr>
              <a:t> </a:t>
            </a:r>
            <a:r>
              <a:rPr lang="en-US" sz="1400" b="0" dirty="0">
                <a:latin typeface="Gill Sans"/>
                <a:cs typeface="Myriad Pro Light"/>
              </a:rPr>
              <a:t>NHIP</a:t>
            </a:r>
            <a:r>
              <a:rPr lang="en-US" sz="1400" b="0" spc="-15" dirty="0">
                <a:latin typeface="Gill Sans"/>
                <a:cs typeface="Myriad Pro Light"/>
              </a:rPr>
              <a:t> </a:t>
            </a:r>
            <a:r>
              <a:rPr lang="en-US" sz="1400" b="0" dirty="0">
                <a:latin typeface="Gill Sans"/>
                <a:cs typeface="Myriad Pro Light"/>
              </a:rPr>
              <a:t>at</a:t>
            </a:r>
            <a:r>
              <a:rPr lang="en-US" sz="1400" b="0" spc="-20" dirty="0">
                <a:latin typeface="Gill Sans"/>
                <a:cs typeface="Myriad Pro Light"/>
              </a:rPr>
              <a:t> </a:t>
            </a:r>
            <a:r>
              <a:rPr lang="en-US" sz="1400" b="0" dirty="0">
                <a:latin typeface="Gill Sans"/>
                <a:cs typeface="Myriad Pro Light"/>
              </a:rPr>
              <a:t>the</a:t>
            </a:r>
            <a:r>
              <a:rPr lang="en-US" sz="1400" b="0" spc="-20" dirty="0">
                <a:latin typeface="Gill Sans"/>
                <a:cs typeface="Myriad Pro Light"/>
              </a:rPr>
              <a:t> </a:t>
            </a:r>
            <a:r>
              <a:rPr lang="en-US" sz="1400" b="0" dirty="0">
                <a:latin typeface="Gill Sans"/>
                <a:cs typeface="Myriad Pro Light"/>
              </a:rPr>
              <a:t>policy</a:t>
            </a:r>
            <a:r>
              <a:rPr lang="en-US" sz="1400" b="0" spc="-20" dirty="0">
                <a:latin typeface="Gill Sans"/>
                <a:cs typeface="Myriad Pro Light"/>
              </a:rPr>
              <a:t> </a:t>
            </a:r>
            <a:r>
              <a:rPr lang="en-US" sz="1400" b="0" dirty="0">
                <a:latin typeface="Gill Sans"/>
                <a:cs typeface="Myriad Pro Light"/>
              </a:rPr>
              <a:t>and</a:t>
            </a:r>
            <a:r>
              <a:rPr lang="en-US" sz="1400" b="0" spc="-15" dirty="0">
                <a:latin typeface="Gill Sans"/>
                <a:cs typeface="Myriad Pro Light"/>
              </a:rPr>
              <a:t> </a:t>
            </a:r>
            <a:r>
              <a:rPr lang="en-US" sz="1400" b="0" spc="-10" dirty="0">
                <a:latin typeface="Gill Sans"/>
                <a:cs typeface="Myriad Pro Light"/>
              </a:rPr>
              <a:t>implementation</a:t>
            </a:r>
            <a:r>
              <a:rPr lang="en-US" sz="1400" b="0" spc="-20" dirty="0">
                <a:latin typeface="Gill Sans"/>
                <a:cs typeface="Myriad Pro Light"/>
              </a:rPr>
              <a:t> </a:t>
            </a:r>
            <a:r>
              <a:rPr lang="en-US" sz="1400" b="0" dirty="0">
                <a:latin typeface="Gill Sans"/>
                <a:cs typeface="Myriad Pro Light"/>
              </a:rPr>
              <a:t>levels.</a:t>
            </a:r>
            <a:r>
              <a:rPr lang="en-US" sz="1400" b="0" spc="-20" dirty="0">
                <a:latin typeface="Gill Sans"/>
                <a:cs typeface="Myriad Pro Light"/>
              </a:rPr>
              <a:t> </a:t>
            </a:r>
          </a:p>
          <a:p>
            <a:endParaRPr lang="en-US" sz="1400" spc="-20" dirty="0">
              <a:latin typeface="Gill Sans"/>
              <a:cs typeface="Myriad Pro Light"/>
            </a:endParaRPr>
          </a:p>
          <a:p>
            <a:pPr marL="171450" indent="-171450">
              <a:buFont typeface="Arial" panose="020B0604020202020204" pitchFamily="34" charset="0"/>
              <a:buChar char="•"/>
            </a:pPr>
            <a:r>
              <a:rPr lang="en-US" sz="1400" b="0" dirty="0">
                <a:latin typeface="Gill Sans"/>
                <a:cs typeface="Myriad Pro Light"/>
              </a:rPr>
              <a:t>Challenges</a:t>
            </a:r>
            <a:r>
              <a:rPr lang="en-US" sz="1400" b="0" spc="-20" dirty="0">
                <a:latin typeface="Gill Sans"/>
                <a:cs typeface="Myriad Pro Light"/>
              </a:rPr>
              <a:t> </a:t>
            </a:r>
            <a:r>
              <a:rPr lang="en-US" sz="1400" b="0" dirty="0">
                <a:latin typeface="Gill Sans"/>
                <a:cs typeface="Myriad Pro Light"/>
              </a:rPr>
              <a:t>under</a:t>
            </a:r>
            <a:r>
              <a:rPr lang="en-US" sz="1400" b="0" spc="-15" dirty="0">
                <a:latin typeface="Gill Sans"/>
                <a:cs typeface="Myriad Pro Light"/>
              </a:rPr>
              <a:t> </a:t>
            </a:r>
            <a:r>
              <a:rPr lang="en-US" sz="1400" b="0" dirty="0">
                <a:latin typeface="Gill Sans"/>
                <a:cs typeface="Myriad Pro Light"/>
              </a:rPr>
              <a:t>interest</a:t>
            </a:r>
            <a:r>
              <a:rPr lang="en-US" sz="1400" b="0" spc="-20" dirty="0">
                <a:latin typeface="Gill Sans"/>
                <a:cs typeface="Myriad Pro Light"/>
              </a:rPr>
              <a:t> </a:t>
            </a:r>
            <a:r>
              <a:rPr lang="en-US" sz="1400" b="0" dirty="0">
                <a:latin typeface="Gill Sans"/>
                <a:cs typeface="Myriad Pro Light"/>
              </a:rPr>
              <a:t>groups</a:t>
            </a:r>
            <a:r>
              <a:rPr lang="en-US" sz="1400" b="0" spc="-20" dirty="0">
                <a:latin typeface="Gill Sans"/>
                <a:cs typeface="Myriad Pro Light"/>
              </a:rPr>
              <a:t> </a:t>
            </a:r>
            <a:r>
              <a:rPr lang="en-US" sz="1400" b="0" spc="-10" dirty="0">
                <a:latin typeface="Gill Sans"/>
                <a:cs typeface="Myriad Pro Light"/>
              </a:rPr>
              <a:t>included </a:t>
            </a:r>
            <a:r>
              <a:rPr lang="en-US" sz="1400" b="0" dirty="0">
                <a:latin typeface="Gill Sans"/>
                <a:cs typeface="Myriad Pro Light"/>
              </a:rPr>
              <a:t>inadequate</a:t>
            </a:r>
            <a:r>
              <a:rPr lang="en-US" sz="1400" b="0" spc="-5" dirty="0">
                <a:latin typeface="Gill Sans"/>
                <a:cs typeface="Myriad Pro Light"/>
              </a:rPr>
              <a:t> </a:t>
            </a:r>
            <a:r>
              <a:rPr lang="en-US" sz="1400" b="0" dirty="0">
                <a:latin typeface="Gill Sans"/>
                <a:cs typeface="Myriad Pro Light"/>
              </a:rPr>
              <a:t>or</a:t>
            </a:r>
            <a:r>
              <a:rPr lang="en-US" sz="1400" b="0" spc="-5" dirty="0">
                <a:latin typeface="Gill Sans"/>
                <a:cs typeface="Myriad Pro Light"/>
              </a:rPr>
              <a:t> </a:t>
            </a:r>
            <a:r>
              <a:rPr lang="en-US" sz="1400" b="0" dirty="0">
                <a:latin typeface="Gill Sans"/>
                <a:cs typeface="Myriad Pro Light"/>
              </a:rPr>
              <a:t>delayed </a:t>
            </a:r>
            <a:r>
              <a:rPr lang="en-US" sz="1400" b="0" spc="-10" dirty="0">
                <a:latin typeface="Gill Sans"/>
                <a:cs typeface="Myriad Pro Light"/>
              </a:rPr>
              <a:t>reimbursement</a:t>
            </a:r>
            <a:r>
              <a:rPr lang="en-US" sz="1400" b="0" spc="-5" dirty="0">
                <a:latin typeface="Gill Sans"/>
                <a:cs typeface="Myriad Pro Light"/>
              </a:rPr>
              <a:t> </a:t>
            </a:r>
            <a:r>
              <a:rPr lang="en-US" sz="1400" b="0" dirty="0">
                <a:latin typeface="Gill Sans"/>
                <a:cs typeface="Myriad Pro Light"/>
              </a:rPr>
              <a:t>and </a:t>
            </a:r>
            <a:r>
              <a:rPr lang="en-US" sz="1400" b="0" spc="-10" dirty="0">
                <a:latin typeface="Gill Sans"/>
                <a:cs typeface="Myriad Pro Light"/>
              </a:rPr>
              <a:t>drop-</a:t>
            </a:r>
            <a:r>
              <a:rPr lang="en-US" sz="1400" b="0" dirty="0">
                <a:latin typeface="Gill Sans"/>
                <a:cs typeface="Myriad Pro Light"/>
              </a:rPr>
              <a:t>out</a:t>
            </a:r>
            <a:r>
              <a:rPr lang="en-US" sz="1400" b="0" spc="-5" dirty="0">
                <a:latin typeface="Gill Sans"/>
                <a:cs typeface="Myriad Pro Light"/>
              </a:rPr>
              <a:t> </a:t>
            </a:r>
            <a:r>
              <a:rPr lang="en-US" sz="1400" b="0" dirty="0">
                <a:latin typeface="Gill Sans"/>
                <a:cs typeface="Myriad Pro Light"/>
              </a:rPr>
              <a:t>of hospitals</a:t>
            </a:r>
            <a:r>
              <a:rPr lang="en-US" sz="1400" b="0" spc="-5" dirty="0">
                <a:latin typeface="Gill Sans"/>
                <a:cs typeface="Myriad Pro Light"/>
              </a:rPr>
              <a:t> </a:t>
            </a:r>
            <a:r>
              <a:rPr lang="en-US" sz="1400" b="0" dirty="0">
                <a:latin typeface="Gill Sans"/>
                <a:cs typeface="Myriad Pro Light"/>
              </a:rPr>
              <a:t>in </a:t>
            </a:r>
            <a:r>
              <a:rPr lang="en-US" sz="1400" b="0" spc="-10" dirty="0">
                <a:latin typeface="Gill Sans"/>
                <a:cs typeface="Myriad Pro Light"/>
              </a:rPr>
              <a:t>implementing</a:t>
            </a:r>
            <a:r>
              <a:rPr lang="en-US" sz="1400" b="0" spc="-5" dirty="0">
                <a:latin typeface="Gill Sans"/>
                <a:cs typeface="Myriad Pro Light"/>
              </a:rPr>
              <a:t> </a:t>
            </a:r>
            <a:r>
              <a:rPr lang="en-US" sz="1400" b="0" dirty="0">
                <a:latin typeface="Gill Sans"/>
                <a:cs typeface="Myriad Pro Light"/>
              </a:rPr>
              <a:t>the </a:t>
            </a:r>
            <a:r>
              <a:rPr lang="en-US" sz="1400" b="0" spc="-10" dirty="0">
                <a:latin typeface="Gill Sans"/>
                <a:cs typeface="Myriad Pro Light"/>
              </a:rPr>
              <a:t>program.</a:t>
            </a:r>
            <a:r>
              <a:rPr lang="en-US" sz="1400" b="0" spc="-5" dirty="0">
                <a:latin typeface="Gill Sans"/>
                <a:cs typeface="Myriad Pro Light"/>
              </a:rPr>
              <a:t> </a:t>
            </a:r>
          </a:p>
          <a:p>
            <a:pPr marL="171450" indent="-171450">
              <a:buFont typeface="Arial" panose="020B0604020202020204" pitchFamily="34" charset="0"/>
              <a:buChar char="•"/>
            </a:pPr>
            <a:endParaRPr lang="en-US" sz="1400" spc="-5" dirty="0">
              <a:latin typeface="Gill Sans"/>
              <a:cs typeface="Myriad Pro Light"/>
            </a:endParaRPr>
          </a:p>
          <a:p>
            <a:pPr marL="171450" indent="-171450">
              <a:buFont typeface="Arial" panose="020B0604020202020204" pitchFamily="34" charset="0"/>
              <a:buChar char="•"/>
            </a:pPr>
            <a:r>
              <a:rPr lang="en-US" sz="1400" b="0" spc="-10" dirty="0">
                <a:latin typeface="Gill Sans"/>
                <a:cs typeface="Myriad Pro Light"/>
              </a:rPr>
              <a:t> Bureaucracy-related</a:t>
            </a:r>
            <a:r>
              <a:rPr lang="en-US" sz="1400" b="0" spc="-25" dirty="0">
                <a:latin typeface="Gill Sans"/>
                <a:cs typeface="Myriad Pro Light"/>
              </a:rPr>
              <a:t> </a:t>
            </a:r>
            <a:r>
              <a:rPr lang="en-US" sz="1400" b="0" dirty="0">
                <a:latin typeface="Gill Sans"/>
                <a:cs typeface="Myriad Pro Light"/>
              </a:rPr>
              <a:t>challenges</a:t>
            </a:r>
            <a:r>
              <a:rPr lang="en-US" sz="1400" b="0" spc="-20" dirty="0">
                <a:latin typeface="Gill Sans"/>
                <a:cs typeface="Myriad Pro Light"/>
              </a:rPr>
              <a:t> </a:t>
            </a:r>
            <a:r>
              <a:rPr lang="en-US" sz="1400" b="0" dirty="0">
                <a:latin typeface="Gill Sans"/>
                <a:cs typeface="Myriad Pro Light"/>
              </a:rPr>
              <a:t>were</a:t>
            </a:r>
            <a:r>
              <a:rPr lang="en-US" sz="1400" b="0" spc="-20" dirty="0">
                <a:latin typeface="Gill Sans"/>
                <a:cs typeface="Myriad Pro Light"/>
              </a:rPr>
              <a:t> the </a:t>
            </a:r>
            <a:r>
              <a:rPr lang="en-US" sz="1400" b="0" dirty="0">
                <a:latin typeface="Gill Sans"/>
                <a:cs typeface="Myriad Pro Light"/>
              </a:rPr>
              <a:t>hegemony</a:t>
            </a:r>
            <a:r>
              <a:rPr lang="en-US" sz="1400" b="0" spc="-20" dirty="0">
                <a:latin typeface="Gill Sans"/>
                <a:cs typeface="Myriad Pro Light"/>
              </a:rPr>
              <a:t> </a:t>
            </a:r>
            <a:r>
              <a:rPr lang="en-US" sz="1400" b="0" dirty="0">
                <a:latin typeface="Gill Sans"/>
                <a:cs typeface="Myriad Pro Light"/>
              </a:rPr>
              <a:t>of</a:t>
            </a:r>
            <a:r>
              <a:rPr lang="en-US" sz="1400" b="0" spc="-20" dirty="0">
                <a:latin typeface="Gill Sans"/>
                <a:cs typeface="Myriad Pro Light"/>
              </a:rPr>
              <a:t> the </a:t>
            </a:r>
            <a:r>
              <a:rPr lang="en-US" sz="1400" b="0" spc="-10" dirty="0">
                <a:latin typeface="Gill Sans"/>
                <a:cs typeface="Myriad Pro Light"/>
              </a:rPr>
              <a:t>provider</a:t>
            </a:r>
            <a:r>
              <a:rPr lang="en-US" sz="1400" b="0" spc="-25" dirty="0">
                <a:latin typeface="Gill Sans"/>
                <a:cs typeface="Myriad Pro Light"/>
              </a:rPr>
              <a:t> </a:t>
            </a:r>
            <a:r>
              <a:rPr lang="en-US" sz="1400" b="0" dirty="0">
                <a:latin typeface="Gill Sans"/>
                <a:cs typeface="Myriad Pro Light"/>
              </a:rPr>
              <a:t>over</a:t>
            </a:r>
            <a:r>
              <a:rPr lang="en-US" sz="1400" b="0" spc="-20" dirty="0">
                <a:latin typeface="Gill Sans"/>
                <a:cs typeface="Myriad Pro Light"/>
              </a:rPr>
              <a:t> </a:t>
            </a:r>
            <a:r>
              <a:rPr lang="en-US" sz="1400" b="0" dirty="0">
                <a:latin typeface="Gill Sans"/>
                <a:cs typeface="Myriad Pro Light"/>
              </a:rPr>
              <a:t>the</a:t>
            </a:r>
            <a:r>
              <a:rPr lang="en-US" sz="1400" b="0" spc="-20" dirty="0">
                <a:latin typeface="Gill Sans"/>
                <a:cs typeface="Myriad Pro Light"/>
              </a:rPr>
              <a:t> </a:t>
            </a:r>
            <a:r>
              <a:rPr lang="en-US" sz="1400" b="0" spc="-10" dirty="0">
                <a:latin typeface="Gill Sans"/>
                <a:cs typeface="Myriad Pro Light"/>
              </a:rPr>
              <a:t>purchaser,</a:t>
            </a:r>
            <a:r>
              <a:rPr lang="en-US" sz="1400" b="0" spc="-20" dirty="0">
                <a:latin typeface="Gill Sans"/>
                <a:cs typeface="Myriad Pro Light"/>
              </a:rPr>
              <a:t> </a:t>
            </a:r>
            <a:r>
              <a:rPr lang="en-US" sz="1400" b="0" dirty="0">
                <a:latin typeface="Gill Sans"/>
                <a:cs typeface="Myriad Pro Light"/>
              </a:rPr>
              <a:t>and</a:t>
            </a:r>
            <a:r>
              <a:rPr lang="en-US" sz="1400" b="0" spc="-20" dirty="0">
                <a:latin typeface="Gill Sans"/>
                <a:cs typeface="Myriad Pro Light"/>
              </a:rPr>
              <a:t> </a:t>
            </a:r>
            <a:r>
              <a:rPr lang="en-US" sz="1400" b="0" dirty="0">
                <a:latin typeface="Gill Sans"/>
                <a:cs typeface="Myriad Pro Light"/>
              </a:rPr>
              <a:t>inadequate</a:t>
            </a:r>
            <a:r>
              <a:rPr lang="en-US" sz="1400" b="0" spc="-20" dirty="0">
                <a:latin typeface="Gill Sans"/>
                <a:cs typeface="Myriad Pro Light"/>
              </a:rPr>
              <a:t> </a:t>
            </a:r>
            <a:r>
              <a:rPr lang="en-US" sz="1400" b="0" dirty="0">
                <a:latin typeface="Gill Sans"/>
                <a:cs typeface="Myriad Pro Light"/>
              </a:rPr>
              <a:t>staff</a:t>
            </a:r>
            <a:r>
              <a:rPr lang="en-US" sz="1400" b="0" spc="-25" dirty="0">
                <a:latin typeface="Gill Sans"/>
                <a:cs typeface="Myriad Pro Light"/>
              </a:rPr>
              <a:t> </a:t>
            </a:r>
            <a:r>
              <a:rPr lang="en-US" sz="1400" b="0" dirty="0">
                <a:latin typeface="Gill Sans"/>
                <a:cs typeface="Myriad Pro Light"/>
              </a:rPr>
              <a:t>(delay</a:t>
            </a:r>
            <a:r>
              <a:rPr lang="en-US" sz="1400" b="0" spc="-20" dirty="0">
                <a:latin typeface="Gill Sans"/>
                <a:cs typeface="Myriad Pro Light"/>
              </a:rPr>
              <a:t> </a:t>
            </a:r>
            <a:r>
              <a:rPr lang="en-US" sz="1400" b="0" dirty="0">
                <a:latin typeface="Gill Sans"/>
                <a:cs typeface="Myriad Pro Light"/>
              </a:rPr>
              <a:t>in</a:t>
            </a:r>
            <a:r>
              <a:rPr lang="en-US" sz="1400" b="0" spc="-20" dirty="0">
                <a:latin typeface="Gill Sans"/>
                <a:cs typeface="Myriad Pro Light"/>
              </a:rPr>
              <a:t> </a:t>
            </a:r>
            <a:r>
              <a:rPr lang="en-US" sz="1400" b="0" dirty="0">
                <a:latin typeface="Gill Sans"/>
                <a:cs typeface="Myriad Pro Light"/>
              </a:rPr>
              <a:t>the</a:t>
            </a:r>
            <a:r>
              <a:rPr lang="en-US" sz="1400" b="0" spc="-20" dirty="0">
                <a:latin typeface="Gill Sans"/>
                <a:cs typeface="Myriad Pro Light"/>
              </a:rPr>
              <a:t> </a:t>
            </a:r>
            <a:r>
              <a:rPr lang="en-US" sz="1400" b="0" dirty="0">
                <a:latin typeface="Gill Sans"/>
                <a:cs typeface="Myriad Pro Light"/>
              </a:rPr>
              <a:t>approval</a:t>
            </a:r>
            <a:r>
              <a:rPr lang="en-US" sz="1400" b="0" spc="-20" dirty="0">
                <a:latin typeface="Gill Sans"/>
                <a:cs typeface="Myriad Pro Light"/>
              </a:rPr>
              <a:t> </a:t>
            </a:r>
            <a:r>
              <a:rPr lang="en-US" sz="1400" b="0" spc="-25" dirty="0">
                <a:latin typeface="Gill Sans"/>
                <a:cs typeface="Myriad Pro Light"/>
              </a:rPr>
              <a:t>of</a:t>
            </a:r>
            <a:r>
              <a:rPr lang="en-US" sz="1400" b="0" spc="-10" dirty="0">
                <a:latin typeface="Gill Sans"/>
                <a:cs typeface="Myriad Pro Light"/>
              </a:rPr>
              <a:t> the organogram </a:t>
            </a:r>
            <a:r>
              <a:rPr lang="en-US" sz="1400" b="0" dirty="0">
                <a:latin typeface="Gill Sans"/>
                <a:cs typeface="Myriad Pro Light"/>
              </a:rPr>
              <a:t>of</a:t>
            </a:r>
            <a:r>
              <a:rPr lang="en-US" sz="1400" b="0" spc="-10" dirty="0">
                <a:latin typeface="Gill Sans"/>
                <a:cs typeface="Myriad Pro Light"/>
              </a:rPr>
              <a:t> </a:t>
            </a:r>
            <a:r>
              <a:rPr lang="en-US" sz="1400" b="0" dirty="0">
                <a:latin typeface="Gill Sans"/>
                <a:cs typeface="Myriad Pro Light"/>
              </a:rPr>
              <a:t>HIB).</a:t>
            </a:r>
            <a:r>
              <a:rPr lang="en-US" sz="1400" b="0" spc="-50" dirty="0">
                <a:latin typeface="Gill Sans"/>
                <a:cs typeface="Myriad Pro Light"/>
              </a:rPr>
              <a:t> </a:t>
            </a:r>
          </a:p>
          <a:p>
            <a:endParaRPr lang="en-US" sz="1400" spc="-50" dirty="0">
              <a:latin typeface="Gill Sans"/>
              <a:cs typeface="Myriad Pro Light"/>
            </a:endParaRPr>
          </a:p>
          <a:p>
            <a:pPr marL="171450" indent="-171450">
              <a:buFont typeface="Arial" panose="020B0604020202020204" pitchFamily="34" charset="0"/>
              <a:buChar char="•"/>
            </a:pPr>
            <a:r>
              <a:rPr lang="en-US" sz="1400" b="0" dirty="0">
                <a:latin typeface="Gill Sans"/>
                <a:cs typeface="Myriad Pro Light"/>
              </a:rPr>
              <a:t>Challenges</a:t>
            </a:r>
            <a:r>
              <a:rPr lang="en-US" sz="1400" b="0" spc="-25" dirty="0">
                <a:latin typeface="Gill Sans"/>
                <a:cs typeface="Myriad Pro Light"/>
              </a:rPr>
              <a:t> </a:t>
            </a:r>
            <a:r>
              <a:rPr lang="en-US" sz="1400" b="0" dirty="0">
                <a:latin typeface="Gill Sans"/>
                <a:cs typeface="Myriad Pro Light"/>
              </a:rPr>
              <a:t>under</a:t>
            </a:r>
            <a:r>
              <a:rPr lang="en-US" sz="1400" b="0" spc="-25" dirty="0">
                <a:latin typeface="Gill Sans"/>
                <a:cs typeface="Myriad Pro Light"/>
              </a:rPr>
              <a:t> </a:t>
            </a:r>
            <a:r>
              <a:rPr lang="en-US" sz="1400" b="0" dirty="0">
                <a:latin typeface="Gill Sans"/>
                <a:cs typeface="Myriad Pro Light"/>
              </a:rPr>
              <a:t>leadership</a:t>
            </a:r>
            <a:r>
              <a:rPr lang="en-US" sz="1400" b="0" spc="-25" dirty="0">
                <a:latin typeface="Gill Sans"/>
                <a:cs typeface="Myriad Pro Light"/>
              </a:rPr>
              <a:t> </a:t>
            </a:r>
            <a:r>
              <a:rPr lang="en-US" sz="1400" b="0" dirty="0">
                <a:latin typeface="Gill Sans"/>
                <a:cs typeface="Myriad Pro Light"/>
              </a:rPr>
              <a:t>included</a:t>
            </a:r>
            <a:r>
              <a:rPr lang="en-US" sz="1400" b="0" spc="-25" dirty="0">
                <a:latin typeface="Gill Sans"/>
                <a:cs typeface="Myriad Pro Light"/>
              </a:rPr>
              <a:t> </a:t>
            </a:r>
            <a:r>
              <a:rPr lang="en-US" sz="1400" b="0" dirty="0">
                <a:latin typeface="Gill Sans"/>
                <a:cs typeface="Myriad Pro Light"/>
              </a:rPr>
              <a:t>high</a:t>
            </a:r>
            <a:r>
              <a:rPr lang="en-US" sz="1400" b="0" spc="-25" dirty="0">
                <a:latin typeface="Gill Sans"/>
                <a:cs typeface="Myriad Pro Light"/>
              </a:rPr>
              <a:t> </a:t>
            </a:r>
            <a:r>
              <a:rPr lang="en-US" sz="1400" b="0" dirty="0">
                <a:latin typeface="Gill Sans"/>
                <a:cs typeface="Myriad Pro Light"/>
              </a:rPr>
              <a:t>political</a:t>
            </a:r>
            <a:r>
              <a:rPr lang="en-US" sz="1400" b="0" spc="-25" dirty="0">
                <a:latin typeface="Gill Sans"/>
                <a:cs typeface="Myriad Pro Light"/>
              </a:rPr>
              <a:t> </a:t>
            </a:r>
            <a:r>
              <a:rPr lang="en-US" sz="1400" b="0" spc="-10" dirty="0">
                <a:latin typeface="Gill Sans"/>
                <a:cs typeface="Myriad Pro Light"/>
              </a:rPr>
              <a:t>commitments</a:t>
            </a:r>
            <a:r>
              <a:rPr lang="en-US" sz="1400" b="0" spc="-25" dirty="0">
                <a:latin typeface="Gill Sans"/>
                <a:cs typeface="Myriad Pro Light"/>
              </a:rPr>
              <a:t> </a:t>
            </a:r>
            <a:r>
              <a:rPr lang="en-US" sz="1400" b="0" dirty="0">
                <a:latin typeface="Gill Sans"/>
                <a:cs typeface="Myriad Pro Light"/>
              </a:rPr>
              <a:t>but</a:t>
            </a:r>
            <a:r>
              <a:rPr lang="en-US" sz="1400" b="0" spc="-25" dirty="0">
                <a:latin typeface="Gill Sans"/>
                <a:cs typeface="Myriad Pro Light"/>
              </a:rPr>
              <a:t> </a:t>
            </a:r>
            <a:r>
              <a:rPr lang="en-US" sz="1400" b="0" dirty="0">
                <a:latin typeface="Gill Sans"/>
                <a:cs typeface="Myriad Pro Light"/>
              </a:rPr>
              <a:t>weak</a:t>
            </a:r>
            <a:r>
              <a:rPr lang="en-US" sz="1400" b="0" spc="-25" dirty="0">
                <a:latin typeface="Gill Sans"/>
                <a:cs typeface="Myriad Pro Light"/>
              </a:rPr>
              <a:t> </a:t>
            </a:r>
            <a:r>
              <a:rPr lang="en-US" sz="1400" b="0" dirty="0">
                <a:latin typeface="Gill Sans"/>
                <a:cs typeface="Myriad Pro Light"/>
              </a:rPr>
              <a:t>translation</a:t>
            </a:r>
            <a:r>
              <a:rPr lang="en-US" sz="1400" b="0" spc="-25" dirty="0">
                <a:latin typeface="Gill Sans"/>
                <a:cs typeface="Myriad Pro Light"/>
              </a:rPr>
              <a:t> </a:t>
            </a:r>
            <a:r>
              <a:rPr lang="en-US" sz="1400" b="0" spc="-20" dirty="0">
                <a:latin typeface="Gill Sans"/>
                <a:cs typeface="Myriad Pro Light"/>
              </a:rPr>
              <a:t>into </a:t>
            </a:r>
            <a:r>
              <a:rPr lang="en-US" sz="1400" b="0" dirty="0">
                <a:latin typeface="Gill Sans"/>
                <a:cs typeface="Myriad Pro Light"/>
              </a:rPr>
              <a:t>action,</a:t>
            </a:r>
            <a:r>
              <a:rPr lang="en-US" sz="1400" b="0" spc="-20" dirty="0">
                <a:latin typeface="Gill Sans"/>
                <a:cs typeface="Myriad Pro Light"/>
              </a:rPr>
              <a:t> </a:t>
            </a:r>
            <a:r>
              <a:rPr lang="en-US" sz="1400" b="0" dirty="0">
                <a:latin typeface="Gill Sans"/>
                <a:cs typeface="Myriad Pro Light"/>
              </a:rPr>
              <a:t>consideration</a:t>
            </a:r>
            <a:r>
              <a:rPr lang="en-US" sz="1400" b="0" spc="-20" dirty="0">
                <a:latin typeface="Gill Sans"/>
                <a:cs typeface="Myriad Pro Light"/>
              </a:rPr>
              <a:t> </a:t>
            </a:r>
            <a:r>
              <a:rPr lang="en-US" sz="1400" b="0" dirty="0">
                <a:latin typeface="Gill Sans"/>
                <a:cs typeface="Myriad Pro Light"/>
              </a:rPr>
              <a:t>of</a:t>
            </a:r>
            <a:r>
              <a:rPr lang="en-US" sz="1400" b="0" spc="-20" dirty="0">
                <a:latin typeface="Gill Sans"/>
                <a:cs typeface="Myriad Pro Light"/>
              </a:rPr>
              <a:t> </a:t>
            </a:r>
            <a:r>
              <a:rPr lang="en-US" sz="1400" b="0" dirty="0">
                <a:latin typeface="Gill Sans"/>
                <a:cs typeface="Myriad Pro Light"/>
              </a:rPr>
              <a:t>health</a:t>
            </a:r>
            <a:r>
              <a:rPr lang="en-US" sz="1400" b="0" spc="-20" dirty="0">
                <a:latin typeface="Gill Sans"/>
                <a:cs typeface="Myriad Pro Light"/>
              </a:rPr>
              <a:t> </a:t>
            </a:r>
            <a:r>
              <a:rPr lang="en-US" sz="1400" b="0" dirty="0">
                <a:latin typeface="Gill Sans"/>
                <a:cs typeface="Myriad Pro Light"/>
              </a:rPr>
              <a:t>insurance</a:t>
            </a:r>
            <a:r>
              <a:rPr lang="en-US" sz="1400" b="0" spc="-20" dirty="0">
                <a:latin typeface="Gill Sans"/>
                <a:cs typeface="Myriad Pro Light"/>
              </a:rPr>
              <a:t> </a:t>
            </a:r>
            <a:r>
              <a:rPr lang="en-US" sz="1400" b="0" dirty="0">
                <a:latin typeface="Gill Sans"/>
                <a:cs typeface="Myriad Pro Light"/>
              </a:rPr>
              <a:t>as</a:t>
            </a:r>
            <a:r>
              <a:rPr lang="en-US" sz="1400" b="0" spc="-20" dirty="0">
                <a:latin typeface="Gill Sans"/>
                <a:cs typeface="Myriad Pro Light"/>
              </a:rPr>
              <a:t> a </a:t>
            </a:r>
            <a:r>
              <a:rPr lang="en-US" sz="1400" b="0" dirty="0">
                <a:latin typeface="Gill Sans"/>
                <a:cs typeface="Myriad Pro Light"/>
              </a:rPr>
              <a:t>poor</a:t>
            </a:r>
            <a:r>
              <a:rPr lang="en-US" sz="1400" b="0" spc="-20" dirty="0">
                <a:latin typeface="Gill Sans"/>
                <a:cs typeface="Myriad Pro Light"/>
              </a:rPr>
              <a:t> </a:t>
            </a:r>
            <a:r>
              <a:rPr lang="en-US" sz="1400" b="0" dirty="0">
                <a:latin typeface="Gill Sans"/>
                <a:cs typeface="Myriad Pro Light"/>
              </a:rPr>
              <a:t>return</a:t>
            </a:r>
            <a:r>
              <a:rPr lang="en-US" sz="1400" b="0" spc="-20" dirty="0">
                <a:latin typeface="Gill Sans"/>
                <a:cs typeface="Myriad Pro Light"/>
              </a:rPr>
              <a:t> </a:t>
            </a:r>
            <a:r>
              <a:rPr lang="en-US" sz="1400" b="0" dirty="0">
                <a:latin typeface="Gill Sans"/>
                <a:cs typeface="Myriad Pro Light"/>
              </a:rPr>
              <a:t>on</a:t>
            </a:r>
            <a:r>
              <a:rPr lang="en-US" sz="1400" b="0" spc="-20" dirty="0">
                <a:latin typeface="Gill Sans"/>
                <a:cs typeface="Myriad Pro Light"/>
              </a:rPr>
              <a:t> </a:t>
            </a:r>
            <a:r>
              <a:rPr lang="en-US" sz="1400" b="0" spc="-10" dirty="0">
                <a:latin typeface="Gill Sans"/>
                <a:cs typeface="Myriad Pro Light"/>
              </a:rPr>
              <a:t>investment,</a:t>
            </a:r>
            <a:r>
              <a:rPr lang="en-US" sz="1400" b="0" spc="-20" dirty="0">
                <a:latin typeface="Gill Sans"/>
                <a:cs typeface="Myriad Pro Light"/>
              </a:rPr>
              <a:t> </a:t>
            </a:r>
            <a:r>
              <a:rPr lang="en-US" sz="1400" b="0" dirty="0">
                <a:latin typeface="Gill Sans"/>
                <a:cs typeface="Myriad Pro Light"/>
              </a:rPr>
              <a:t>and</a:t>
            </a:r>
            <a:r>
              <a:rPr lang="en-US" sz="1400" b="0" spc="-20" dirty="0">
                <a:latin typeface="Gill Sans"/>
                <a:cs typeface="Myriad Pro Light"/>
              </a:rPr>
              <a:t> </a:t>
            </a:r>
            <a:r>
              <a:rPr lang="en-US" sz="1400" b="0" dirty="0">
                <a:latin typeface="Gill Sans"/>
                <a:cs typeface="Myriad Pro Light"/>
              </a:rPr>
              <a:t>intention</a:t>
            </a:r>
            <a:r>
              <a:rPr lang="en-US" sz="1400" b="0" spc="-20" dirty="0">
                <a:latin typeface="Gill Sans"/>
                <a:cs typeface="Myriad Pro Light"/>
              </a:rPr>
              <a:t> </a:t>
            </a:r>
            <a:r>
              <a:rPr lang="en-US" sz="1400" b="0" dirty="0">
                <a:latin typeface="Gill Sans"/>
                <a:cs typeface="Myriad Pro Light"/>
              </a:rPr>
              <a:t>of</a:t>
            </a:r>
            <a:r>
              <a:rPr lang="en-US" sz="1400" b="0" spc="-20" dirty="0">
                <a:latin typeface="Gill Sans"/>
                <a:cs typeface="Myriad Pro Light"/>
              </a:rPr>
              <a:t> </a:t>
            </a:r>
            <a:r>
              <a:rPr lang="en-US" sz="1400" b="0" dirty="0">
                <a:latin typeface="Gill Sans"/>
                <a:cs typeface="Myriad Pro Light"/>
              </a:rPr>
              <a:t>leaders</a:t>
            </a:r>
            <a:r>
              <a:rPr lang="en-US" sz="1400" b="0" spc="-20" dirty="0">
                <a:latin typeface="Gill Sans"/>
                <a:cs typeface="Myriad Pro Light"/>
              </a:rPr>
              <a:t> </a:t>
            </a:r>
            <a:r>
              <a:rPr lang="en-US" sz="1400" b="0" dirty="0">
                <a:latin typeface="Gill Sans"/>
                <a:cs typeface="Myriad Pro Light"/>
              </a:rPr>
              <a:t>to</a:t>
            </a:r>
            <a:r>
              <a:rPr lang="en-US" sz="1400" b="0" spc="-20" dirty="0">
                <a:latin typeface="Gill Sans"/>
                <a:cs typeface="Myriad Pro Light"/>
              </a:rPr>
              <a:t> </a:t>
            </a:r>
            <a:r>
              <a:rPr lang="en-US" sz="1400" b="0" dirty="0">
                <a:latin typeface="Gill Sans"/>
                <a:cs typeface="Myriad Pro Light"/>
              </a:rPr>
              <a:t>privatize</a:t>
            </a:r>
            <a:r>
              <a:rPr lang="en-US" sz="1400" b="0" spc="-20" dirty="0">
                <a:latin typeface="Gill Sans"/>
                <a:cs typeface="Myriad Pro Light"/>
              </a:rPr>
              <a:t> </a:t>
            </a:r>
            <a:r>
              <a:rPr lang="en-US" sz="1400" b="0" dirty="0">
                <a:latin typeface="Gill Sans"/>
                <a:cs typeface="Myriad Pro Light"/>
              </a:rPr>
              <a:t>the</a:t>
            </a:r>
            <a:r>
              <a:rPr lang="en-US" sz="1400" b="0" spc="-20" dirty="0">
                <a:latin typeface="Gill Sans"/>
                <a:cs typeface="Myriad Pro Light"/>
              </a:rPr>
              <a:t> </a:t>
            </a:r>
            <a:r>
              <a:rPr lang="en-US" sz="1400" b="0" spc="-10" dirty="0">
                <a:latin typeface="Gill Sans"/>
                <a:cs typeface="Myriad Pro Light"/>
              </a:rPr>
              <a:t>NHIP. </a:t>
            </a:r>
          </a:p>
          <a:p>
            <a:pPr marL="171450" indent="-171450">
              <a:buFont typeface="Arial" panose="020B0604020202020204" pitchFamily="34" charset="0"/>
              <a:buChar char="•"/>
            </a:pPr>
            <a:endParaRPr lang="en-US" sz="1400" b="0" spc="-10" dirty="0">
              <a:latin typeface="Gill Sans"/>
              <a:cs typeface="Myriad Pro Light"/>
            </a:endParaRPr>
          </a:p>
          <a:p>
            <a:pPr marL="171450" indent="-171450">
              <a:buFont typeface="Arial" panose="020B0604020202020204" pitchFamily="34" charset="0"/>
              <a:buChar char="•"/>
            </a:pPr>
            <a:r>
              <a:rPr lang="en-US" sz="1400" b="0" dirty="0">
                <a:latin typeface="Gill Sans"/>
                <a:cs typeface="Myriad Pro Light"/>
              </a:rPr>
              <a:t>Beneficiaries</a:t>
            </a:r>
            <a:r>
              <a:rPr lang="en-US" sz="1400" b="0" spc="-15" dirty="0">
                <a:latin typeface="Gill Sans"/>
                <a:cs typeface="Myriad Pro Light"/>
              </a:rPr>
              <a:t> </a:t>
            </a:r>
            <a:r>
              <a:rPr lang="en-US" sz="1400" b="0" dirty="0">
                <a:latin typeface="Gill Sans"/>
                <a:cs typeface="Myriad Pro Light"/>
              </a:rPr>
              <a:t>experienced</a:t>
            </a:r>
            <a:r>
              <a:rPr lang="en-US" sz="1400" b="0" spc="-20" dirty="0">
                <a:latin typeface="Gill Sans"/>
                <a:cs typeface="Myriad Pro Light"/>
              </a:rPr>
              <a:t> </a:t>
            </a:r>
            <a:r>
              <a:rPr lang="en-US" sz="1400" b="0" spc="-10" dirty="0">
                <a:latin typeface="Gill Sans"/>
                <a:cs typeface="Myriad Pro Light"/>
              </a:rPr>
              <a:t>compromised</a:t>
            </a:r>
            <a:r>
              <a:rPr lang="en-US" sz="1400" b="0" spc="-15" dirty="0">
                <a:latin typeface="Gill Sans"/>
                <a:cs typeface="Myriad Pro Light"/>
              </a:rPr>
              <a:t> </a:t>
            </a:r>
            <a:r>
              <a:rPr lang="en-US" sz="1400" b="0" dirty="0">
                <a:latin typeface="Gill Sans"/>
                <a:cs typeface="Myriad Pro Light"/>
              </a:rPr>
              <a:t>quality</a:t>
            </a:r>
            <a:r>
              <a:rPr lang="en-US" sz="1400" b="0" spc="-15" dirty="0">
                <a:latin typeface="Gill Sans"/>
                <a:cs typeface="Myriad Pro Light"/>
              </a:rPr>
              <a:t> </a:t>
            </a:r>
            <a:r>
              <a:rPr lang="en-US" sz="1400" b="0" dirty="0">
                <a:latin typeface="Gill Sans"/>
                <a:cs typeface="Myriad Pro Light"/>
              </a:rPr>
              <a:t>of</a:t>
            </a:r>
            <a:r>
              <a:rPr lang="en-US" sz="1400" b="0" spc="-15" dirty="0">
                <a:latin typeface="Gill Sans"/>
                <a:cs typeface="Myriad Pro Light"/>
              </a:rPr>
              <a:t> </a:t>
            </a:r>
            <a:r>
              <a:rPr lang="en-US" sz="1400" b="0" dirty="0">
                <a:latin typeface="Gill Sans"/>
                <a:cs typeface="Myriad Pro Light"/>
              </a:rPr>
              <a:t>care</a:t>
            </a:r>
            <a:r>
              <a:rPr lang="en-US" sz="1400" b="0" spc="-15" dirty="0">
                <a:latin typeface="Gill Sans"/>
                <a:cs typeface="Myriad Pro Light"/>
              </a:rPr>
              <a:t> </a:t>
            </a:r>
            <a:r>
              <a:rPr lang="en-US" sz="1400" b="0" dirty="0">
                <a:latin typeface="Gill Sans"/>
                <a:cs typeface="Myriad Pro Light"/>
              </a:rPr>
              <a:t>or</a:t>
            </a:r>
            <a:r>
              <a:rPr lang="en-US" sz="1400" b="0" spc="-15" dirty="0">
                <a:latin typeface="Gill Sans"/>
                <a:cs typeface="Myriad Pro Light"/>
              </a:rPr>
              <a:t> </a:t>
            </a:r>
            <a:r>
              <a:rPr lang="en-US" sz="1400" b="0" dirty="0">
                <a:latin typeface="Gill Sans"/>
                <a:cs typeface="Myriad Pro Light"/>
              </a:rPr>
              <a:t>lack</a:t>
            </a:r>
            <a:r>
              <a:rPr lang="en-US" sz="1400" b="0" spc="-15" dirty="0">
                <a:latin typeface="Gill Sans"/>
                <a:cs typeface="Myriad Pro Light"/>
              </a:rPr>
              <a:t> </a:t>
            </a:r>
            <a:r>
              <a:rPr lang="en-US" sz="1400" b="0" dirty="0">
                <a:latin typeface="Gill Sans"/>
                <a:cs typeface="Myriad Pro Light"/>
              </a:rPr>
              <a:t>of</a:t>
            </a:r>
            <a:r>
              <a:rPr lang="en-US" sz="1400" b="0" spc="-15" dirty="0">
                <a:latin typeface="Gill Sans"/>
                <a:cs typeface="Myriad Pro Light"/>
              </a:rPr>
              <a:t> </a:t>
            </a:r>
            <a:r>
              <a:rPr lang="en-US" sz="1400" b="0" dirty="0">
                <a:latin typeface="Gill Sans"/>
                <a:cs typeface="Myriad Pro Light"/>
              </a:rPr>
              <a:t>services</a:t>
            </a:r>
            <a:r>
              <a:rPr lang="en-US" sz="1400" b="0" spc="-15" dirty="0">
                <a:latin typeface="Gill Sans"/>
                <a:cs typeface="Myriad Pro Light"/>
              </a:rPr>
              <a:t> </a:t>
            </a:r>
            <a:r>
              <a:rPr lang="en-US" sz="1400" b="0" dirty="0">
                <a:latin typeface="Gill Sans"/>
                <a:cs typeface="Myriad Pro Light"/>
              </a:rPr>
              <a:t>when</a:t>
            </a:r>
            <a:r>
              <a:rPr lang="en-US" sz="1400" b="0" spc="-15" dirty="0">
                <a:latin typeface="Gill Sans"/>
                <a:cs typeface="Myriad Pro Light"/>
              </a:rPr>
              <a:t> </a:t>
            </a:r>
            <a:r>
              <a:rPr lang="en-US" sz="1400" b="0" dirty="0">
                <a:latin typeface="Gill Sans"/>
                <a:cs typeface="Myriad Pro Light"/>
              </a:rPr>
              <a:t>needed,</a:t>
            </a:r>
            <a:r>
              <a:rPr lang="en-US" sz="1400" b="0" spc="-15" dirty="0">
                <a:latin typeface="Gill Sans"/>
                <a:cs typeface="Myriad Pro Light"/>
              </a:rPr>
              <a:t> </a:t>
            </a:r>
            <a:r>
              <a:rPr lang="en-US" sz="1400" b="0" dirty="0">
                <a:latin typeface="Gill Sans"/>
                <a:cs typeface="Myriad Pro Light"/>
              </a:rPr>
              <a:t>high</a:t>
            </a:r>
            <a:r>
              <a:rPr lang="en-US" sz="1400" b="0" spc="-15" dirty="0">
                <a:latin typeface="Gill Sans"/>
                <a:cs typeface="Myriad Pro Light"/>
              </a:rPr>
              <a:t> </a:t>
            </a:r>
            <a:r>
              <a:rPr lang="en-US" sz="1400" b="0" spc="-10" dirty="0">
                <a:latin typeface="Gill Sans"/>
                <a:cs typeface="Myriad Pro Light"/>
              </a:rPr>
              <a:t>drop-</a:t>
            </a:r>
            <a:r>
              <a:rPr lang="en-US" sz="1400" b="0" dirty="0">
                <a:latin typeface="Gill Sans"/>
                <a:cs typeface="Myriad Pro Light"/>
              </a:rPr>
              <a:t>out</a:t>
            </a:r>
            <a:r>
              <a:rPr lang="en-US" sz="1400" b="0" spc="-15" dirty="0">
                <a:latin typeface="Gill Sans"/>
                <a:cs typeface="Myriad Pro Light"/>
              </a:rPr>
              <a:t> </a:t>
            </a:r>
            <a:r>
              <a:rPr lang="en-US" sz="1400" b="0" dirty="0">
                <a:latin typeface="Gill Sans"/>
                <a:cs typeface="Myriad Pro Light"/>
              </a:rPr>
              <a:t>rates,</a:t>
            </a:r>
            <a:r>
              <a:rPr lang="en-US" sz="1400" b="0" spc="-15" dirty="0">
                <a:latin typeface="Gill Sans"/>
                <a:cs typeface="Myriad Pro Light"/>
              </a:rPr>
              <a:t> </a:t>
            </a:r>
            <a:r>
              <a:rPr lang="en-US" sz="1400" b="0" dirty="0">
                <a:latin typeface="Gill Sans"/>
                <a:cs typeface="Myriad Pro Light"/>
              </a:rPr>
              <a:t>and</a:t>
            </a:r>
            <a:r>
              <a:rPr lang="en-US" sz="1400" b="0" spc="-15" dirty="0">
                <a:latin typeface="Gill Sans"/>
                <a:cs typeface="Myriad Pro Light"/>
              </a:rPr>
              <a:t> </a:t>
            </a:r>
            <a:r>
              <a:rPr lang="en-US" sz="1400" b="0" spc="-25" dirty="0">
                <a:latin typeface="Gill Sans"/>
                <a:cs typeface="Myriad Pro Light"/>
              </a:rPr>
              <a:t>low</a:t>
            </a:r>
            <a:r>
              <a:rPr lang="en-US" sz="1400" b="0" dirty="0">
                <a:latin typeface="Gill Sans"/>
                <a:cs typeface="Myriad Pro Light"/>
              </a:rPr>
              <a:t> interest</a:t>
            </a:r>
            <a:r>
              <a:rPr lang="en-US" sz="1400" b="0" spc="-20" dirty="0">
                <a:latin typeface="Gill Sans"/>
                <a:cs typeface="Myriad Pro Light"/>
              </a:rPr>
              <a:t> </a:t>
            </a:r>
            <a:r>
              <a:rPr lang="en-US" sz="1400" b="0" dirty="0">
                <a:latin typeface="Gill Sans"/>
                <a:cs typeface="Myriad Pro Light"/>
              </a:rPr>
              <a:t>in</a:t>
            </a:r>
            <a:r>
              <a:rPr lang="en-US" sz="1400" b="0" spc="-20" dirty="0">
                <a:latin typeface="Gill Sans"/>
                <a:cs typeface="Myriad Pro Light"/>
              </a:rPr>
              <a:t> </a:t>
            </a:r>
            <a:r>
              <a:rPr lang="en-US" sz="1400" b="0" dirty="0">
                <a:latin typeface="Gill Sans"/>
                <a:cs typeface="Myriad Pro Light"/>
              </a:rPr>
              <a:t>renewal</a:t>
            </a:r>
            <a:r>
              <a:rPr lang="en-US" sz="1400" b="0" spc="-20" dirty="0">
                <a:latin typeface="Gill Sans"/>
                <a:cs typeface="Myriad Pro Light"/>
              </a:rPr>
              <a:t> </a:t>
            </a:r>
            <a:r>
              <a:rPr lang="en-US" sz="1400" b="0" dirty="0">
                <a:latin typeface="Gill Sans"/>
                <a:cs typeface="Myriad Pro Light"/>
              </a:rPr>
              <a:t>of</a:t>
            </a:r>
            <a:r>
              <a:rPr lang="en-US" sz="1400" b="0" spc="-15" dirty="0">
                <a:latin typeface="Gill Sans"/>
                <a:cs typeface="Myriad Pro Light"/>
              </a:rPr>
              <a:t> </a:t>
            </a:r>
            <a:r>
              <a:rPr lang="en-US" sz="1400" b="0" spc="-10" dirty="0">
                <a:latin typeface="Gill Sans"/>
                <a:cs typeface="Myriad Pro Light"/>
              </a:rPr>
              <a:t>premiums.</a:t>
            </a:r>
            <a:r>
              <a:rPr lang="en-US" sz="1400" b="0" spc="-20" dirty="0">
                <a:latin typeface="Gill Sans"/>
                <a:cs typeface="Myriad Pro Light"/>
              </a:rPr>
              <a:t> </a:t>
            </a:r>
          </a:p>
          <a:p>
            <a:endParaRPr lang="en-US" sz="1400" b="1" dirty="0">
              <a:latin typeface="Gill Sans"/>
              <a:cs typeface="Myriad Pro Light"/>
            </a:endParaRPr>
          </a:p>
          <a:p>
            <a:r>
              <a:rPr lang="en-US" sz="1400" b="1" dirty="0">
                <a:latin typeface="Gill Sans"/>
                <a:cs typeface="Myriad Pro Light"/>
              </a:rPr>
              <a:t>External</a:t>
            </a:r>
            <a:r>
              <a:rPr lang="en-US" sz="1400" b="1" spc="-20" dirty="0">
                <a:latin typeface="Gill Sans"/>
                <a:cs typeface="Myriad Pro Light"/>
              </a:rPr>
              <a:t> </a:t>
            </a:r>
            <a:r>
              <a:rPr lang="en-US" sz="1400" b="1" dirty="0">
                <a:latin typeface="Gill Sans"/>
                <a:cs typeface="Myriad Pro Light"/>
              </a:rPr>
              <a:t>actors</a:t>
            </a:r>
            <a:r>
              <a:rPr lang="en-US" sz="1400" b="1" spc="-20" dirty="0">
                <a:latin typeface="Gill Sans"/>
                <a:cs typeface="Myriad Pro Light"/>
              </a:rPr>
              <a:t> </a:t>
            </a:r>
            <a:r>
              <a:rPr lang="en-US" sz="1400" b="1" spc="-10" dirty="0">
                <a:latin typeface="Gill Sans"/>
                <a:cs typeface="Myriad Pro Light"/>
              </a:rPr>
              <a:t>provided</a:t>
            </a:r>
            <a:r>
              <a:rPr lang="en-US" sz="1400" b="1" spc="-15" dirty="0">
                <a:latin typeface="Gill Sans"/>
                <a:cs typeface="Myriad Pro Light"/>
              </a:rPr>
              <a:t> </a:t>
            </a:r>
            <a:r>
              <a:rPr lang="en-US" sz="1400" b="1" dirty="0">
                <a:latin typeface="Gill Sans"/>
                <a:cs typeface="Myriad Pro Light"/>
              </a:rPr>
              <a:t>technical</a:t>
            </a:r>
            <a:r>
              <a:rPr lang="en-US" sz="1400" b="1" spc="-20" dirty="0">
                <a:latin typeface="Gill Sans"/>
                <a:cs typeface="Myriad Pro Light"/>
              </a:rPr>
              <a:t> </a:t>
            </a:r>
            <a:r>
              <a:rPr lang="en-US" sz="1400" b="1" dirty="0">
                <a:latin typeface="Gill Sans"/>
                <a:cs typeface="Myriad Pro Light"/>
              </a:rPr>
              <a:t>assistance</a:t>
            </a:r>
            <a:r>
              <a:rPr lang="en-US" sz="1400" b="1" spc="-20" dirty="0">
                <a:latin typeface="Gill Sans"/>
                <a:cs typeface="Myriad Pro Light"/>
              </a:rPr>
              <a:t> </a:t>
            </a:r>
            <a:r>
              <a:rPr lang="en-US" sz="1400" b="1" dirty="0">
                <a:latin typeface="Gill Sans"/>
                <a:cs typeface="Myriad Pro Light"/>
              </a:rPr>
              <a:t>in</a:t>
            </a:r>
            <a:r>
              <a:rPr lang="en-US" sz="1400" b="1" spc="-15" dirty="0">
                <a:latin typeface="Gill Sans"/>
                <a:cs typeface="Myriad Pro Light"/>
              </a:rPr>
              <a:t> </a:t>
            </a:r>
            <a:r>
              <a:rPr lang="en-US" sz="1400" b="1" dirty="0">
                <a:latin typeface="Gill Sans"/>
                <a:cs typeface="Myriad Pro Light"/>
              </a:rPr>
              <a:t>policy</a:t>
            </a:r>
            <a:r>
              <a:rPr lang="en-US" sz="1400" b="1" spc="-20" dirty="0">
                <a:latin typeface="Gill Sans"/>
                <a:cs typeface="Myriad Pro Light"/>
              </a:rPr>
              <a:t> </a:t>
            </a:r>
            <a:r>
              <a:rPr lang="en-US" sz="1400" b="1" dirty="0">
                <a:latin typeface="Gill Sans"/>
                <a:cs typeface="Myriad Pro Light"/>
              </a:rPr>
              <a:t>design</a:t>
            </a:r>
            <a:r>
              <a:rPr lang="en-US" sz="1400" b="1" spc="-20" dirty="0">
                <a:latin typeface="Gill Sans"/>
                <a:cs typeface="Myriad Pro Light"/>
              </a:rPr>
              <a:t> </a:t>
            </a:r>
            <a:r>
              <a:rPr lang="en-US" sz="1400" b="1" dirty="0">
                <a:latin typeface="Gill Sans"/>
                <a:cs typeface="Myriad Pro Light"/>
              </a:rPr>
              <a:t>but</a:t>
            </a:r>
            <a:r>
              <a:rPr lang="en-US" sz="1400" b="1" spc="-20" dirty="0">
                <a:latin typeface="Gill Sans"/>
                <a:cs typeface="Myriad Pro Light"/>
              </a:rPr>
              <a:t> </a:t>
            </a:r>
            <a:r>
              <a:rPr lang="en-US" sz="1400" b="1" dirty="0">
                <a:latin typeface="Gill Sans"/>
                <a:cs typeface="Myriad Pro Light"/>
              </a:rPr>
              <a:t>limited</a:t>
            </a:r>
            <a:r>
              <a:rPr lang="en-US" sz="1400" b="1" spc="-15" dirty="0">
                <a:latin typeface="Gill Sans"/>
                <a:cs typeface="Myriad Pro Light"/>
              </a:rPr>
              <a:t> </a:t>
            </a:r>
            <a:r>
              <a:rPr lang="en-US" sz="1400" b="1" dirty="0">
                <a:latin typeface="Gill Sans"/>
                <a:cs typeface="Myriad Pro Light"/>
              </a:rPr>
              <a:t>support</a:t>
            </a:r>
            <a:r>
              <a:rPr lang="en-US" sz="1400" b="1" spc="-20" dirty="0">
                <a:latin typeface="Gill Sans"/>
                <a:cs typeface="Myriad Pro Light"/>
              </a:rPr>
              <a:t> </a:t>
            </a:r>
            <a:r>
              <a:rPr lang="en-US" sz="1400" b="1" spc="-25" dirty="0">
                <a:latin typeface="Gill Sans"/>
                <a:cs typeface="Myriad Pro Light"/>
              </a:rPr>
              <a:t>in</a:t>
            </a:r>
            <a:r>
              <a:rPr lang="en-US" sz="1400" b="1" spc="-10" dirty="0">
                <a:latin typeface="Gill Sans"/>
                <a:cs typeface="Myriad Pro Light"/>
              </a:rPr>
              <a:t> implementation.</a:t>
            </a:r>
            <a:endParaRPr lang="en-US" sz="1400" b="1" dirty="0">
              <a:latin typeface="Gill Sans"/>
            </a:endParaRPr>
          </a:p>
        </p:txBody>
      </p:sp>
      <p:pic>
        <p:nvPicPr>
          <p:cNvPr id="8" name="object 7">
            <a:extLst>
              <a:ext uri="{FF2B5EF4-FFF2-40B4-BE49-F238E27FC236}">
                <a16:creationId xmlns:a16="http://schemas.microsoft.com/office/drawing/2014/main" id="{05129A02-F9C6-404D-2640-6B300298C22B}"/>
              </a:ext>
            </a:extLst>
          </p:cNvPr>
          <p:cNvPicPr>
            <a:picLocks/>
          </p:cNvPicPr>
          <p:nvPr/>
        </p:nvPicPr>
        <p:blipFill>
          <a:blip r:embed="rId3" cstate="print"/>
          <a:stretch>
            <a:fillRect/>
          </a:stretch>
        </p:blipFill>
        <p:spPr>
          <a:xfrm>
            <a:off x="459200" y="1810165"/>
            <a:ext cx="5899070" cy="4351338"/>
          </a:xfrm>
          <a:prstGeom prst="rect">
            <a:avLst/>
          </a:prstGeom>
        </p:spPr>
      </p:pic>
      <p:sp>
        <p:nvSpPr>
          <p:cNvPr id="10" name="TextBox 9">
            <a:extLst>
              <a:ext uri="{FF2B5EF4-FFF2-40B4-BE49-F238E27FC236}">
                <a16:creationId xmlns:a16="http://schemas.microsoft.com/office/drawing/2014/main" id="{E028AD25-05AE-6731-42AC-020005D485CC}"/>
              </a:ext>
            </a:extLst>
          </p:cNvPr>
          <p:cNvSpPr txBox="1"/>
          <p:nvPr/>
        </p:nvSpPr>
        <p:spPr>
          <a:xfrm>
            <a:off x="114298" y="6393515"/>
            <a:ext cx="8593765" cy="400110"/>
          </a:xfrm>
          <a:prstGeom prst="rect">
            <a:avLst/>
          </a:prstGeom>
          <a:noFill/>
        </p:spPr>
        <p:txBody>
          <a:bodyPr wrap="square">
            <a:spAutoFit/>
          </a:bodyPr>
          <a:lstStyle/>
          <a:p>
            <a:pPr algn="l"/>
            <a:r>
              <a:rPr lang="en-US" sz="1000" i="0" dirty="0">
                <a:solidFill>
                  <a:srgbClr val="1B3051"/>
                </a:solidFill>
                <a:effectLst/>
                <a:latin typeface="Europa"/>
              </a:rPr>
              <a:t>Source: Evaluation of the National Health Insurance Program of Nepal: are political promises translated into actionhttps://health-policy-systems.biomedcentral.com/s?</a:t>
            </a:r>
            <a:r>
              <a:rPr lang="en-US" sz="1000" dirty="0">
                <a:solidFill>
                  <a:srgbClr val="333333"/>
                </a:solidFill>
                <a:latin typeface="-apple-system"/>
              </a:rPr>
              <a:t> </a:t>
            </a:r>
            <a:endParaRPr lang="en-US" sz="1000" i="0" dirty="0">
              <a:solidFill>
                <a:srgbClr val="1B3051"/>
              </a:solidFill>
              <a:effectLst/>
              <a:latin typeface="Europa"/>
            </a:endParaRPr>
          </a:p>
        </p:txBody>
      </p:sp>
    </p:spTree>
    <p:extLst>
      <p:ext uri="{BB962C8B-B14F-4D97-AF65-F5344CB8AC3E}">
        <p14:creationId xmlns:p14="http://schemas.microsoft.com/office/powerpoint/2010/main" val="163902026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937B21-468F-D0DB-76C6-3F00246BF19D}"/>
              </a:ext>
            </a:extLst>
          </p:cNvPr>
          <p:cNvSpPr>
            <a:spLocks noGrp="1"/>
          </p:cNvSpPr>
          <p:nvPr>
            <p:ph type="title"/>
          </p:nvPr>
        </p:nvSpPr>
        <p:spPr/>
        <p:txBody>
          <a:bodyPr/>
          <a:lstStyle/>
          <a:p>
            <a:r>
              <a:rPr lang="en-US" dirty="0"/>
              <a:t>Stewardship Summary </a:t>
            </a:r>
          </a:p>
        </p:txBody>
      </p:sp>
      <p:sp>
        <p:nvSpPr>
          <p:cNvPr id="3" name="Slide Number Placeholder 2">
            <a:extLst>
              <a:ext uri="{FF2B5EF4-FFF2-40B4-BE49-F238E27FC236}">
                <a16:creationId xmlns:a16="http://schemas.microsoft.com/office/drawing/2014/main" id="{35F2863D-C4D7-ADFF-D431-1B788B97212C}"/>
              </a:ext>
            </a:extLst>
          </p:cNvPr>
          <p:cNvSpPr>
            <a:spLocks noGrp="1"/>
          </p:cNvSpPr>
          <p:nvPr>
            <p:ph type="sldNum" sz="quarter" idx="4"/>
          </p:nvPr>
        </p:nvSpPr>
        <p:spPr/>
        <p:txBody>
          <a:bodyPr/>
          <a:lstStyle/>
          <a:p>
            <a:fld id="{4755468B-C2BA-8B42-ABD6-597061763577}" type="slidenum">
              <a:rPr lang="en-US" smtClean="0"/>
              <a:pPr/>
              <a:t>44</a:t>
            </a:fld>
            <a:endParaRPr lang="en-US" dirty="0"/>
          </a:p>
        </p:txBody>
      </p:sp>
      <p:graphicFrame>
        <p:nvGraphicFramePr>
          <p:cNvPr id="9" name="TextBox 6">
            <a:extLst>
              <a:ext uri="{FF2B5EF4-FFF2-40B4-BE49-F238E27FC236}">
                <a16:creationId xmlns:a16="http://schemas.microsoft.com/office/drawing/2014/main" id="{B7B2EFAC-D913-15DD-F8D0-12BD032DCEA1}"/>
              </a:ext>
            </a:extLst>
          </p:cNvPr>
          <p:cNvGraphicFramePr/>
          <p:nvPr>
            <p:extLst>
              <p:ext uri="{D42A27DB-BD31-4B8C-83A1-F6EECF244321}">
                <p14:modId xmlns:p14="http://schemas.microsoft.com/office/powerpoint/2010/main" val="3633406159"/>
              </p:ext>
            </p:extLst>
          </p:nvPr>
        </p:nvGraphicFramePr>
        <p:xfrm>
          <a:off x="100149" y="1066801"/>
          <a:ext cx="5172511" cy="49512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35" name="TextBox 32">
            <a:extLst>
              <a:ext uri="{FF2B5EF4-FFF2-40B4-BE49-F238E27FC236}">
                <a16:creationId xmlns:a16="http://schemas.microsoft.com/office/drawing/2014/main" id="{F1BC87A2-1FC9-D5E5-1314-30A299441D5A}"/>
              </a:ext>
            </a:extLst>
          </p:cNvPr>
          <p:cNvGraphicFramePr/>
          <p:nvPr>
            <p:extLst>
              <p:ext uri="{D42A27DB-BD31-4B8C-83A1-F6EECF244321}">
                <p14:modId xmlns:p14="http://schemas.microsoft.com/office/powerpoint/2010/main" val="2333121292"/>
              </p:ext>
            </p:extLst>
          </p:nvPr>
        </p:nvGraphicFramePr>
        <p:xfrm>
          <a:off x="5751986" y="1442289"/>
          <a:ext cx="6097772" cy="495122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861359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E5E8442-4257-37DF-336C-A69B3E9560B0}"/>
              </a:ext>
            </a:extLst>
          </p:cNvPr>
          <p:cNvSpPr>
            <a:spLocks noGrp="1"/>
          </p:cNvSpPr>
          <p:nvPr>
            <p:ph type="ctrTitle"/>
          </p:nvPr>
        </p:nvSpPr>
        <p:spPr>
          <a:xfrm>
            <a:off x="2672907" y="2332112"/>
            <a:ext cx="7416800" cy="23669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r>
              <a:rPr lang="en-US" sz="2800" b="1" dirty="0">
                <a:latin typeface="Gill Sans ( Body) "/>
              </a:rPr>
              <a:t>05. Policy, Rules and Regulations</a:t>
            </a:r>
            <a:endParaRPr lang="en-US" sz="2800" dirty="0">
              <a:latin typeface="Gill Sans ( Body) "/>
            </a:endParaRPr>
          </a:p>
        </p:txBody>
      </p:sp>
    </p:spTree>
    <p:extLst>
      <p:ext uri="{BB962C8B-B14F-4D97-AF65-F5344CB8AC3E}">
        <p14:creationId xmlns:p14="http://schemas.microsoft.com/office/powerpoint/2010/main" val="38045436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BA215-8D4D-EFEC-57BF-A415CFDA1827}"/>
              </a:ext>
            </a:extLst>
          </p:cNvPr>
          <p:cNvSpPr>
            <a:spLocks noGrp="1"/>
          </p:cNvSpPr>
          <p:nvPr>
            <p:ph type="title"/>
          </p:nvPr>
        </p:nvSpPr>
        <p:spPr/>
        <p:txBody>
          <a:bodyPr>
            <a:normAutofit fontScale="90000"/>
          </a:bodyPr>
          <a:lstStyle/>
          <a:p>
            <a:r>
              <a:rPr lang="en-US" dirty="0"/>
              <a:t>Nepal DDA: Regulating the Pharmaceutical and associated supply chain Industry for Safety, Quality and efficacy of medicines </a:t>
            </a:r>
          </a:p>
        </p:txBody>
      </p:sp>
      <p:sp>
        <p:nvSpPr>
          <p:cNvPr id="3" name="Slide Number Placeholder 2">
            <a:extLst>
              <a:ext uri="{FF2B5EF4-FFF2-40B4-BE49-F238E27FC236}">
                <a16:creationId xmlns:a16="http://schemas.microsoft.com/office/drawing/2014/main" id="{F8E0C13D-DB02-8C83-B0E6-85A07328565A}"/>
              </a:ext>
            </a:extLst>
          </p:cNvPr>
          <p:cNvSpPr>
            <a:spLocks noGrp="1"/>
          </p:cNvSpPr>
          <p:nvPr>
            <p:ph type="sldNum" sz="quarter" idx="4"/>
          </p:nvPr>
        </p:nvSpPr>
        <p:spPr/>
        <p:txBody>
          <a:bodyPr/>
          <a:lstStyle/>
          <a:p>
            <a:fld id="{4755468B-C2BA-8B42-ABD6-597061763577}" type="slidenum">
              <a:rPr lang="en-US" smtClean="0"/>
              <a:pPr/>
              <a:t>46</a:t>
            </a:fld>
            <a:endParaRPr lang="en-US" dirty="0"/>
          </a:p>
        </p:txBody>
      </p:sp>
      <p:graphicFrame>
        <p:nvGraphicFramePr>
          <p:cNvPr id="4" name="Table 3">
            <a:extLst>
              <a:ext uri="{FF2B5EF4-FFF2-40B4-BE49-F238E27FC236}">
                <a16:creationId xmlns:a16="http://schemas.microsoft.com/office/drawing/2014/main" id="{B36ECE94-349B-AF8A-2D3C-83CDEAF7ABE0}"/>
              </a:ext>
            </a:extLst>
          </p:cNvPr>
          <p:cNvGraphicFramePr>
            <a:graphicFrameLocks noGrp="1"/>
          </p:cNvGraphicFramePr>
          <p:nvPr>
            <p:extLst>
              <p:ext uri="{D42A27DB-BD31-4B8C-83A1-F6EECF244321}">
                <p14:modId xmlns:p14="http://schemas.microsoft.com/office/powerpoint/2010/main" val="3954631836"/>
              </p:ext>
            </p:extLst>
          </p:nvPr>
        </p:nvGraphicFramePr>
        <p:xfrm>
          <a:off x="765544" y="1704163"/>
          <a:ext cx="10967256" cy="4968752"/>
        </p:xfrm>
        <a:graphic>
          <a:graphicData uri="http://schemas.openxmlformats.org/drawingml/2006/table">
            <a:tbl>
              <a:tblPr firstRow="1" firstCol="1" lastRow="1" lastCol="1" bandRow="1" bandCol="1"/>
              <a:tblGrid>
                <a:gridCol w="5234373">
                  <a:extLst>
                    <a:ext uri="{9D8B030D-6E8A-4147-A177-3AD203B41FA5}">
                      <a16:colId xmlns:a16="http://schemas.microsoft.com/office/drawing/2014/main" val="2140374520"/>
                    </a:ext>
                  </a:extLst>
                </a:gridCol>
                <a:gridCol w="5732883">
                  <a:extLst>
                    <a:ext uri="{9D8B030D-6E8A-4147-A177-3AD203B41FA5}">
                      <a16:colId xmlns:a16="http://schemas.microsoft.com/office/drawing/2014/main" val="1834142441"/>
                    </a:ext>
                  </a:extLst>
                </a:gridCol>
              </a:tblGrid>
              <a:tr h="360844">
                <a:tc gridSpan="2">
                  <a:txBody>
                    <a:bodyPr/>
                    <a:lstStyle/>
                    <a:p>
                      <a:pPr marL="13335" marR="0" algn="ctr">
                        <a:spcBef>
                          <a:spcPts val="275"/>
                        </a:spcBef>
                        <a:spcAft>
                          <a:spcPts val="0"/>
                        </a:spcAft>
                      </a:pPr>
                      <a:r>
                        <a:rPr lang="en-US" sz="2000" b="1" spc="-10" dirty="0">
                          <a:solidFill>
                            <a:srgbClr val="FFFFFF"/>
                          </a:solidFill>
                          <a:effectLst/>
                          <a:latin typeface="Gill Sans"/>
                          <a:ea typeface="Calibri" panose="020F0502020204030204" pitchFamily="34" charset="0"/>
                          <a:cs typeface="Times New Roman" panose="02020603050405020304" pitchFamily="18" charset="0"/>
                        </a:rPr>
                        <a:t>NEPAL DEPARTMENT OF DRUG ADMISNTRATION (DDA) </a:t>
                      </a:r>
                      <a:endParaRPr lang="en-US" sz="2000" dirty="0">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tc hMerge="1">
                  <a:txBody>
                    <a:bodyPr/>
                    <a:lstStyle/>
                    <a:p>
                      <a:endParaRPr lang="en-US"/>
                    </a:p>
                  </a:txBody>
                  <a:tcPr/>
                </a:tc>
                <a:extLst>
                  <a:ext uri="{0D108BD9-81ED-4DB2-BD59-A6C34878D82A}">
                    <a16:rowId xmlns:a16="http://schemas.microsoft.com/office/drawing/2014/main" val="2873003076"/>
                  </a:ext>
                </a:extLst>
              </a:tr>
              <a:tr h="1791594">
                <a:tc gridSpan="2">
                  <a:txBody>
                    <a:bodyPr/>
                    <a:lstStyle/>
                    <a:p>
                      <a:pPr marL="342900" marR="0" lvl="0" indent="-342900">
                        <a:lnSpc>
                          <a:spcPts val="2180"/>
                        </a:lnSpc>
                        <a:spcBef>
                          <a:spcPts val="180"/>
                        </a:spcBef>
                        <a:spcAft>
                          <a:spcPts val="0"/>
                        </a:spcAft>
                        <a:buSzPts val="1800"/>
                        <a:buFont typeface="Arial" panose="020B0604020202020204" pitchFamily="34" charset="0"/>
                        <a:buChar char="•"/>
                        <a:tabLst>
                          <a:tab pos="37782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A</a:t>
                      </a:r>
                      <a:r>
                        <a:rPr lang="en-US" sz="2000" spc="10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National</a:t>
                      </a:r>
                      <a:r>
                        <a:rPr lang="en-US" sz="2000" spc="9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Medicine</a:t>
                      </a:r>
                      <a:r>
                        <a:rPr lang="en-US" sz="2000" spc="12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Regulatory</a:t>
                      </a:r>
                      <a:r>
                        <a:rPr lang="en-US" sz="2000" spc="11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Authority</a:t>
                      </a:r>
                      <a:r>
                        <a:rPr lang="en-US" sz="2000" spc="9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established</a:t>
                      </a:r>
                      <a:r>
                        <a:rPr lang="en-US" sz="2000" spc="11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in</a:t>
                      </a:r>
                      <a:r>
                        <a:rPr lang="en-US" sz="2000" spc="11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2036</a:t>
                      </a:r>
                      <a:r>
                        <a:rPr lang="en-US" sz="2000" spc="10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through</a:t>
                      </a:r>
                      <a:r>
                        <a:rPr lang="en-US" sz="2000" spc="105" dirty="0">
                          <a:solidFill>
                            <a:srgbClr val="000000"/>
                          </a:solidFill>
                          <a:effectLst/>
                          <a:latin typeface="Gill Sans"/>
                          <a:ea typeface="Arial" panose="020B0604020202020204" pitchFamily="34" charset="0"/>
                          <a:cs typeface="Times New Roman" panose="02020603050405020304" pitchFamily="18" charset="0"/>
                        </a:rPr>
                        <a:t> the </a:t>
                      </a:r>
                      <a:r>
                        <a:rPr lang="en-US" sz="2000" spc="0" dirty="0">
                          <a:solidFill>
                            <a:srgbClr val="000000"/>
                          </a:solidFill>
                          <a:effectLst/>
                          <a:latin typeface="Gill Sans"/>
                          <a:ea typeface="Arial" panose="020B0604020202020204" pitchFamily="34" charset="0"/>
                          <a:cs typeface="Times New Roman" panose="02020603050405020304" pitchFamily="18" charset="0"/>
                        </a:rPr>
                        <a:t>Drug</a:t>
                      </a:r>
                      <a:r>
                        <a:rPr lang="en-US" sz="2000" spc="110" dirty="0">
                          <a:solidFill>
                            <a:srgbClr val="000000"/>
                          </a:solidFill>
                          <a:effectLst/>
                          <a:latin typeface="Gill Sans"/>
                          <a:ea typeface="Arial" panose="020B0604020202020204" pitchFamily="34" charset="0"/>
                          <a:cs typeface="Times New Roman" panose="02020603050405020304" pitchFamily="18" charset="0"/>
                        </a:rPr>
                        <a:t> </a:t>
                      </a:r>
                      <a:r>
                        <a:rPr lang="en-US" sz="2000" spc="-20" dirty="0">
                          <a:solidFill>
                            <a:srgbClr val="000000"/>
                          </a:solidFill>
                          <a:effectLst/>
                          <a:latin typeface="Gill Sans"/>
                          <a:ea typeface="Arial" panose="020B0604020202020204" pitchFamily="34" charset="0"/>
                          <a:cs typeface="Times New Roman" panose="02020603050405020304" pitchFamily="18" charset="0"/>
                        </a:rPr>
                        <a:t>Act,</a:t>
                      </a:r>
                      <a:endParaRPr lang="en-US" sz="2000" spc="0" dirty="0">
                        <a:effectLst/>
                        <a:latin typeface="Gill Sans"/>
                        <a:ea typeface="Arial" panose="020B0604020202020204" pitchFamily="34" charset="0"/>
                        <a:cs typeface="Times New Roman" panose="02020603050405020304" pitchFamily="18" charset="0"/>
                      </a:endParaRPr>
                    </a:p>
                    <a:p>
                      <a:pPr marL="377825" marR="0">
                        <a:lnSpc>
                          <a:spcPts val="2160"/>
                        </a:lnSpc>
                        <a:spcBef>
                          <a:spcPts val="0"/>
                        </a:spcBef>
                        <a:spcAft>
                          <a:spcPts val="0"/>
                        </a:spcAft>
                      </a:pPr>
                      <a:r>
                        <a:rPr lang="en-US" sz="2000" spc="-20" dirty="0">
                          <a:solidFill>
                            <a:srgbClr val="000000"/>
                          </a:solidFill>
                          <a:effectLst/>
                          <a:latin typeface="Gill Sans"/>
                          <a:ea typeface="Calibri" panose="020F0502020204030204" pitchFamily="34" charset="0"/>
                          <a:cs typeface="Times New Roman" panose="02020603050405020304" pitchFamily="18" charset="0"/>
                        </a:rPr>
                        <a:t>2035</a:t>
                      </a:r>
                      <a:endParaRPr lang="en-US" sz="2000" dirty="0">
                        <a:effectLst/>
                        <a:latin typeface="Gill Sans"/>
                        <a:ea typeface="Calibri" panose="020F0502020204030204" pitchFamily="34" charset="0"/>
                        <a:cs typeface="Times New Roman" panose="02020603050405020304" pitchFamily="18" charset="0"/>
                      </a:endParaRPr>
                    </a:p>
                    <a:p>
                      <a:pPr marL="342900" marR="0" lvl="0" indent="-342900">
                        <a:lnSpc>
                          <a:spcPts val="2160"/>
                        </a:lnSpc>
                        <a:spcBef>
                          <a:spcPts val="0"/>
                        </a:spcBef>
                        <a:spcAft>
                          <a:spcPts val="0"/>
                        </a:spcAft>
                        <a:buSzPts val="1800"/>
                        <a:buFont typeface="Arial" panose="020B0604020202020204" pitchFamily="34" charset="0"/>
                        <a:buChar char="•"/>
                        <a:tabLst>
                          <a:tab pos="37782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Four</a:t>
                      </a:r>
                      <a:r>
                        <a:rPr lang="en-US" sz="2000" spc="-2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regulations and two</a:t>
                      </a:r>
                      <a:r>
                        <a:rPr lang="en-US" sz="2000" spc="-2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codes</a:t>
                      </a:r>
                      <a:r>
                        <a:rPr lang="en-US" sz="2000" spc="-1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under</a:t>
                      </a:r>
                      <a:r>
                        <a:rPr lang="en-US" sz="2000" spc="-1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the </a:t>
                      </a:r>
                      <a:r>
                        <a:rPr lang="en-US" sz="2000" spc="-25" dirty="0">
                          <a:solidFill>
                            <a:srgbClr val="000000"/>
                          </a:solidFill>
                          <a:effectLst/>
                          <a:latin typeface="Gill Sans"/>
                          <a:ea typeface="Arial" panose="020B0604020202020204" pitchFamily="34" charset="0"/>
                          <a:cs typeface="Times New Roman" panose="02020603050405020304" pitchFamily="18" charset="0"/>
                        </a:rPr>
                        <a:t>act</a:t>
                      </a:r>
                      <a:endParaRPr lang="en-US" sz="2000" spc="0" dirty="0">
                        <a:effectLst/>
                        <a:latin typeface="Gill Sans"/>
                        <a:ea typeface="Arial" panose="020B0604020202020204" pitchFamily="34" charset="0"/>
                        <a:cs typeface="Times New Roman" panose="02020603050405020304" pitchFamily="18" charset="0"/>
                      </a:endParaRPr>
                    </a:p>
                    <a:p>
                      <a:pPr marL="342900" marR="76835" lvl="0" indent="-342900">
                        <a:lnSpc>
                          <a:spcPct val="97000"/>
                        </a:lnSpc>
                        <a:spcBef>
                          <a:spcPts val="15"/>
                        </a:spcBef>
                        <a:spcAft>
                          <a:spcPts val="0"/>
                        </a:spcAft>
                        <a:buSzPts val="1800"/>
                        <a:buFont typeface="Arial" panose="020B0604020202020204" pitchFamily="34" charset="0"/>
                        <a:buChar char="•"/>
                        <a:tabLst>
                          <a:tab pos="377825" algn="l"/>
                          <a:tab pos="1063625" algn="l"/>
                          <a:tab pos="1861185" algn="l"/>
                          <a:tab pos="2651760" algn="l"/>
                          <a:tab pos="5679440" algn="l"/>
                          <a:tab pos="6181090" algn="l"/>
                          <a:tab pos="7116445" algn="l"/>
                        </a:tabLst>
                      </a:pPr>
                      <a:r>
                        <a:rPr lang="en-US" sz="2000" spc="-10" dirty="0">
                          <a:solidFill>
                            <a:srgbClr val="000000"/>
                          </a:solidFill>
                          <a:effectLst/>
                          <a:latin typeface="Gill Sans"/>
                          <a:ea typeface="Arial" panose="020B0604020202020204" pitchFamily="34" charset="0"/>
                          <a:cs typeface="Times New Roman" panose="02020603050405020304" pitchFamily="18" charset="0"/>
                        </a:rPr>
                        <a:t>Three</a:t>
                      </a:r>
                      <a:r>
                        <a:rPr lang="en-US" sz="2000" spc="0"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Branch</a:t>
                      </a:r>
                      <a:r>
                        <a:rPr lang="en-US" sz="2000" spc="0"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Offices</a:t>
                      </a:r>
                      <a:r>
                        <a:rPr lang="en-US" sz="2000" spc="0"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(Biratnagar/Birgunj/Nepalgunj) </a:t>
                      </a:r>
                      <a:r>
                        <a:rPr lang="en-US" sz="2000" spc="-20" dirty="0">
                          <a:solidFill>
                            <a:srgbClr val="000000"/>
                          </a:solidFill>
                          <a:effectLst/>
                          <a:latin typeface="Gill Sans"/>
                          <a:ea typeface="Arial" panose="020B0604020202020204" pitchFamily="34" charset="0"/>
                          <a:cs typeface="Times New Roman" panose="02020603050405020304" pitchFamily="18" charset="0"/>
                        </a:rPr>
                        <a:t>and </a:t>
                      </a:r>
                      <a:r>
                        <a:rPr lang="en-US" sz="2000" spc="-10" dirty="0">
                          <a:solidFill>
                            <a:srgbClr val="000000"/>
                          </a:solidFill>
                          <a:effectLst/>
                          <a:latin typeface="Gill Sans"/>
                          <a:ea typeface="Arial" panose="020B0604020202020204" pitchFamily="34" charset="0"/>
                          <a:cs typeface="Times New Roman" panose="02020603050405020304" pitchFamily="18" charset="0"/>
                        </a:rPr>
                        <a:t>National Medicine </a:t>
                      </a:r>
                      <a:r>
                        <a:rPr lang="en-US" sz="2000" spc="0" dirty="0">
                          <a:solidFill>
                            <a:srgbClr val="000000"/>
                          </a:solidFill>
                          <a:effectLst/>
                          <a:latin typeface="Gill Sans"/>
                          <a:ea typeface="Arial" panose="020B0604020202020204" pitchFamily="34" charset="0"/>
                          <a:cs typeface="Times New Roman" panose="02020603050405020304" pitchFamily="18" charset="0"/>
                        </a:rPr>
                        <a:t>Laboratory as National Control Laboratory.</a:t>
                      </a:r>
                      <a:endParaRPr lang="en-US" sz="2000" spc="0" dirty="0">
                        <a:effectLst/>
                        <a:latin typeface="Gill Sans"/>
                        <a:ea typeface="Arial" panose="020B060402020202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hMerge="1">
                  <a:txBody>
                    <a:bodyPr/>
                    <a:lstStyle/>
                    <a:p>
                      <a:endParaRPr lang="en-US"/>
                    </a:p>
                  </a:txBody>
                  <a:tcPr/>
                </a:tc>
                <a:extLst>
                  <a:ext uri="{0D108BD9-81ED-4DB2-BD59-A6C34878D82A}">
                    <a16:rowId xmlns:a16="http://schemas.microsoft.com/office/drawing/2014/main" val="1254790812"/>
                  </a:ext>
                </a:extLst>
              </a:tr>
              <a:tr h="374136">
                <a:tc>
                  <a:txBody>
                    <a:bodyPr/>
                    <a:lstStyle/>
                    <a:p>
                      <a:pPr marL="91440" marR="0" algn="ctr">
                        <a:spcBef>
                          <a:spcPts val="285"/>
                        </a:spcBef>
                        <a:spcAft>
                          <a:spcPts val="0"/>
                        </a:spcAft>
                      </a:pPr>
                      <a:r>
                        <a:rPr lang="en-US" sz="2000" b="1" dirty="0">
                          <a:solidFill>
                            <a:schemeClr val="bg1"/>
                          </a:solidFill>
                          <a:effectLst/>
                          <a:latin typeface="Gill Sans"/>
                          <a:ea typeface="Calibri" panose="020F0502020204030204" pitchFamily="34" charset="0"/>
                          <a:cs typeface="Times New Roman" panose="02020603050405020304" pitchFamily="18" charset="0"/>
                        </a:rPr>
                        <a:t>Regulatory</a:t>
                      </a:r>
                      <a:r>
                        <a:rPr lang="en-US" sz="2000" b="1" spc="-100" dirty="0">
                          <a:solidFill>
                            <a:schemeClr val="bg1"/>
                          </a:solidFill>
                          <a:effectLst/>
                          <a:latin typeface="Gill Sans"/>
                          <a:ea typeface="Calibri" panose="020F0502020204030204" pitchFamily="34" charset="0"/>
                          <a:cs typeface="Times New Roman" panose="02020603050405020304" pitchFamily="18" charset="0"/>
                        </a:rPr>
                        <a:t> </a:t>
                      </a:r>
                      <a:r>
                        <a:rPr lang="en-US" sz="2000" b="1" spc="-10" dirty="0">
                          <a:solidFill>
                            <a:schemeClr val="bg1"/>
                          </a:solidFill>
                          <a:effectLst/>
                          <a:latin typeface="Gill Sans"/>
                          <a:ea typeface="Calibri" panose="020F0502020204030204" pitchFamily="34" charset="0"/>
                          <a:cs typeface="Times New Roman" panose="02020603050405020304" pitchFamily="18" charset="0"/>
                        </a:rPr>
                        <a:t>Functions</a:t>
                      </a:r>
                      <a:endParaRPr lang="en-US" sz="2000" dirty="0">
                        <a:solidFill>
                          <a:schemeClr val="bg1"/>
                        </a:solidFill>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075" marR="0" algn="ctr">
                        <a:spcBef>
                          <a:spcPts val="285"/>
                        </a:spcBef>
                        <a:spcAft>
                          <a:spcPts val="0"/>
                        </a:spcAft>
                      </a:pPr>
                      <a:r>
                        <a:rPr lang="en-US" sz="2000" b="1" dirty="0">
                          <a:solidFill>
                            <a:schemeClr val="bg1"/>
                          </a:solidFill>
                          <a:effectLst/>
                          <a:latin typeface="Gill Sans"/>
                          <a:ea typeface="Calibri" panose="020F0502020204030204" pitchFamily="34" charset="0"/>
                          <a:cs typeface="Times New Roman" panose="02020603050405020304" pitchFamily="18" charset="0"/>
                        </a:rPr>
                        <a:t>Service</a:t>
                      </a:r>
                      <a:r>
                        <a:rPr lang="en-US" sz="2000" b="1" spc="-40" dirty="0">
                          <a:solidFill>
                            <a:schemeClr val="bg1"/>
                          </a:solidFill>
                          <a:effectLst/>
                          <a:latin typeface="Gill Sans"/>
                          <a:ea typeface="Calibri" panose="020F0502020204030204" pitchFamily="34" charset="0"/>
                          <a:cs typeface="Times New Roman" panose="02020603050405020304" pitchFamily="18" charset="0"/>
                        </a:rPr>
                        <a:t> </a:t>
                      </a:r>
                      <a:r>
                        <a:rPr lang="en-US" sz="2000" b="1" spc="-10" dirty="0">
                          <a:solidFill>
                            <a:schemeClr val="bg1"/>
                          </a:solidFill>
                          <a:effectLst/>
                          <a:latin typeface="Gill Sans"/>
                          <a:ea typeface="Calibri" panose="020F0502020204030204" pitchFamily="34" charset="0"/>
                          <a:cs typeface="Times New Roman" panose="02020603050405020304" pitchFamily="18" charset="0"/>
                        </a:rPr>
                        <a:t>Functions</a:t>
                      </a:r>
                      <a:endParaRPr lang="en-US" sz="2000" dirty="0">
                        <a:solidFill>
                          <a:schemeClr val="bg1"/>
                        </a:solidFill>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1916916"/>
                  </a:ext>
                </a:extLst>
              </a:tr>
              <a:tr h="2442178">
                <a:tc>
                  <a:txBody>
                    <a:bodyPr/>
                    <a:lstStyle/>
                    <a:p>
                      <a:pPr marL="342900" marR="100965" lvl="0" indent="-342900">
                        <a:lnSpc>
                          <a:spcPct val="97000"/>
                        </a:lnSpc>
                        <a:spcBef>
                          <a:spcPts val="320"/>
                        </a:spcBef>
                        <a:spcAft>
                          <a:spcPts val="0"/>
                        </a:spcAft>
                        <a:buSzPts val="1800"/>
                        <a:buFont typeface="Arial" panose="020B0604020202020204" pitchFamily="34" charset="0"/>
                        <a:buChar char="•"/>
                        <a:tabLst>
                          <a:tab pos="37782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Licensing/registration of pharmaceutical industries, market authorization,</a:t>
                      </a:r>
                      <a:r>
                        <a:rPr lang="en-US" sz="2000" spc="-7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pharmacy,</a:t>
                      </a:r>
                      <a:r>
                        <a:rPr lang="en-US" sz="2000" spc="-8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and</a:t>
                      </a:r>
                      <a:r>
                        <a:rPr lang="en-US" sz="2000" spc="-7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clinical trial, and their renewal</a:t>
                      </a:r>
                      <a:endParaRPr lang="en-US" sz="2000" spc="0" dirty="0">
                        <a:effectLst/>
                        <a:latin typeface="Gill Sans"/>
                        <a:ea typeface="Arial" panose="020B0604020202020204" pitchFamily="34" charset="0"/>
                        <a:cs typeface="Times New Roman" panose="02020603050405020304" pitchFamily="18" charset="0"/>
                      </a:endParaRPr>
                    </a:p>
                    <a:p>
                      <a:pPr marL="342900" marR="651510" lvl="0" indent="-342900">
                        <a:lnSpc>
                          <a:spcPct val="97000"/>
                        </a:lnSpc>
                        <a:spcBef>
                          <a:spcPts val="25"/>
                        </a:spcBef>
                        <a:spcAft>
                          <a:spcPts val="0"/>
                        </a:spcAft>
                        <a:buSzPts val="1800"/>
                        <a:buFont typeface="Arial" panose="020B0604020202020204" pitchFamily="34" charset="0"/>
                        <a:buChar char="•"/>
                        <a:tabLst>
                          <a:tab pos="37782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Inspection, investigation, prosecution,</a:t>
                      </a:r>
                      <a:r>
                        <a:rPr lang="en-US" sz="2000" spc="-5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and</a:t>
                      </a:r>
                      <a:r>
                        <a:rPr lang="en-US" sz="2000" spc="-4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filing</a:t>
                      </a:r>
                      <a:r>
                        <a:rPr lang="en-US" sz="2000" spc="-4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of</a:t>
                      </a:r>
                      <a:r>
                        <a:rPr lang="en-US" sz="2000" spc="-6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cases</a:t>
                      </a:r>
                      <a:endParaRPr lang="en-US" sz="2000" spc="0" dirty="0">
                        <a:effectLst/>
                        <a:latin typeface="Gill Sans"/>
                        <a:ea typeface="Arial" panose="020B060402020202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342900" marR="0" lvl="0" indent="-342900">
                        <a:lnSpc>
                          <a:spcPts val="2180"/>
                        </a:lnSpc>
                        <a:spcBef>
                          <a:spcPts val="285"/>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Preparation</a:t>
                      </a:r>
                      <a:r>
                        <a:rPr lang="en-US" sz="2000" spc="-3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of</a:t>
                      </a:r>
                      <a:r>
                        <a:rPr lang="en-US" sz="2000" spc="-4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EML</a:t>
                      </a:r>
                      <a:r>
                        <a:rPr lang="en-US" sz="2000" spc="-4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list,</a:t>
                      </a:r>
                      <a:r>
                        <a:rPr lang="en-US" sz="2000" spc="-35" dirty="0">
                          <a:solidFill>
                            <a:srgbClr val="000000"/>
                          </a:solidFill>
                          <a:effectLst/>
                          <a:latin typeface="Gill Sans"/>
                          <a:ea typeface="Arial" panose="020B0604020202020204" pitchFamily="34" charset="0"/>
                          <a:cs typeface="Times New Roman" panose="02020603050405020304" pitchFamily="18" charset="0"/>
                        </a:rPr>
                        <a:t> </a:t>
                      </a:r>
                      <a:r>
                        <a:rPr lang="en-US" sz="2000" spc="-25" dirty="0">
                          <a:solidFill>
                            <a:srgbClr val="000000"/>
                          </a:solidFill>
                          <a:effectLst/>
                          <a:latin typeface="Gill Sans"/>
                          <a:ea typeface="Arial" panose="020B0604020202020204" pitchFamily="34" charset="0"/>
                          <a:cs typeface="Times New Roman" panose="02020603050405020304" pitchFamily="18" charset="0"/>
                        </a:rPr>
                        <a:t>STG</a:t>
                      </a:r>
                      <a:endParaRPr lang="en-US" sz="2000" spc="0" dirty="0">
                        <a:effectLst/>
                        <a:latin typeface="Gill Sans"/>
                        <a:ea typeface="Arial" panose="020B0604020202020204" pitchFamily="34" charset="0"/>
                        <a:cs typeface="Times New Roman" panose="02020603050405020304" pitchFamily="18" charset="0"/>
                      </a:endParaRPr>
                    </a:p>
                    <a:p>
                      <a:pPr marL="342900" marR="0" lvl="0" indent="-342900">
                        <a:lnSpc>
                          <a:spcPts val="2160"/>
                        </a:lnSpc>
                        <a:spcBef>
                          <a:spcPts val="0"/>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Training</a:t>
                      </a:r>
                      <a:r>
                        <a:rPr lang="en-US" sz="2000" spc="-5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and</a:t>
                      </a:r>
                      <a:r>
                        <a:rPr lang="en-US" sz="2000" spc="-7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refresher</a:t>
                      </a:r>
                      <a:r>
                        <a:rPr lang="en-US" sz="2000" spc="-6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for</a:t>
                      </a:r>
                      <a:r>
                        <a:rPr lang="en-US" sz="2000" spc="-65"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pharmacies</a:t>
                      </a:r>
                      <a:endParaRPr lang="en-US" sz="2000" spc="0" dirty="0">
                        <a:effectLst/>
                        <a:latin typeface="Gill Sans"/>
                        <a:ea typeface="Arial" panose="020B0604020202020204" pitchFamily="34" charset="0"/>
                        <a:cs typeface="Times New Roman" panose="02020603050405020304" pitchFamily="18" charset="0"/>
                      </a:endParaRPr>
                    </a:p>
                    <a:p>
                      <a:pPr marL="342900" marR="0" lvl="0" indent="-342900">
                        <a:lnSpc>
                          <a:spcPts val="2160"/>
                        </a:lnSpc>
                        <a:spcBef>
                          <a:spcPts val="0"/>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Drug</a:t>
                      </a:r>
                      <a:r>
                        <a:rPr lang="en-US" sz="2000" spc="5"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information</a:t>
                      </a:r>
                      <a:endParaRPr lang="en-US" sz="2000" spc="0" dirty="0">
                        <a:effectLst/>
                        <a:latin typeface="Gill Sans"/>
                        <a:ea typeface="Arial" panose="020B0604020202020204" pitchFamily="34" charset="0"/>
                        <a:cs typeface="Times New Roman" panose="02020603050405020304" pitchFamily="18" charset="0"/>
                      </a:endParaRPr>
                    </a:p>
                    <a:p>
                      <a:pPr marL="342900" marR="0" lvl="0" indent="-342900">
                        <a:lnSpc>
                          <a:spcPts val="2160"/>
                        </a:lnSpc>
                        <a:spcBef>
                          <a:spcPts val="0"/>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AMR</a:t>
                      </a:r>
                      <a:r>
                        <a:rPr lang="en-US" sz="2000" spc="-5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containment</a:t>
                      </a:r>
                      <a:r>
                        <a:rPr lang="en-US" sz="2000" spc="-3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and</a:t>
                      </a:r>
                      <a:r>
                        <a:rPr lang="en-US" sz="2000" spc="-25" dirty="0">
                          <a:solidFill>
                            <a:srgbClr val="000000"/>
                          </a:solidFill>
                          <a:effectLst/>
                          <a:latin typeface="Gill Sans"/>
                          <a:ea typeface="Arial" panose="020B0604020202020204" pitchFamily="34" charset="0"/>
                          <a:cs typeface="Times New Roman" panose="02020603050405020304" pitchFamily="18" charset="0"/>
                        </a:rPr>
                        <a:t> RUM</a:t>
                      </a:r>
                      <a:endParaRPr lang="en-US" sz="2000" spc="0" dirty="0">
                        <a:effectLst/>
                        <a:latin typeface="Gill Sans"/>
                        <a:ea typeface="Arial" panose="020B0604020202020204" pitchFamily="34" charset="0"/>
                        <a:cs typeface="Times New Roman" panose="02020603050405020304" pitchFamily="18" charset="0"/>
                      </a:endParaRPr>
                    </a:p>
                    <a:p>
                      <a:pPr marL="342900" marR="0" lvl="0" indent="-342900">
                        <a:lnSpc>
                          <a:spcPts val="2160"/>
                        </a:lnSpc>
                        <a:spcBef>
                          <a:spcPts val="0"/>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Drug</a:t>
                      </a:r>
                      <a:r>
                        <a:rPr lang="en-US" sz="2000" spc="5" dirty="0">
                          <a:solidFill>
                            <a:srgbClr val="000000"/>
                          </a:solidFill>
                          <a:effectLst/>
                          <a:latin typeface="Gill Sans"/>
                          <a:ea typeface="Arial" panose="020B0604020202020204" pitchFamily="34" charset="0"/>
                          <a:cs typeface="Times New Roman" panose="02020603050405020304" pitchFamily="18" charset="0"/>
                        </a:rPr>
                        <a:t> </a:t>
                      </a:r>
                      <a:r>
                        <a:rPr lang="en-US" sz="2000" spc="-10" dirty="0">
                          <a:solidFill>
                            <a:srgbClr val="000000"/>
                          </a:solidFill>
                          <a:effectLst/>
                          <a:latin typeface="Gill Sans"/>
                          <a:ea typeface="Arial" panose="020B0604020202020204" pitchFamily="34" charset="0"/>
                          <a:cs typeface="Times New Roman" panose="02020603050405020304" pitchFamily="18" charset="0"/>
                        </a:rPr>
                        <a:t>availability</a:t>
                      </a:r>
                      <a:endParaRPr lang="en-US" sz="2000" spc="0" dirty="0">
                        <a:effectLst/>
                        <a:latin typeface="Gill Sans"/>
                        <a:ea typeface="Arial" panose="020B0604020202020204" pitchFamily="34" charset="0"/>
                        <a:cs typeface="Times New Roman" panose="02020603050405020304" pitchFamily="18" charset="0"/>
                      </a:endParaRPr>
                    </a:p>
                    <a:p>
                      <a:pPr marL="342900" marR="288290" lvl="0" indent="-342900">
                        <a:lnSpc>
                          <a:spcPct val="97000"/>
                        </a:lnSpc>
                        <a:spcBef>
                          <a:spcPts val="15"/>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Promotion</a:t>
                      </a:r>
                      <a:r>
                        <a:rPr lang="en-US" sz="2000" spc="-10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of</a:t>
                      </a:r>
                      <a:r>
                        <a:rPr lang="en-US" sz="2000" spc="-100"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domestic</a:t>
                      </a:r>
                      <a:r>
                        <a:rPr lang="en-US" sz="2000" spc="-10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manufacturers </a:t>
                      </a:r>
                      <a:r>
                        <a:rPr lang="en-US" sz="2000" spc="-10" dirty="0">
                          <a:solidFill>
                            <a:srgbClr val="000000"/>
                          </a:solidFill>
                          <a:effectLst/>
                          <a:latin typeface="Gill Sans"/>
                          <a:ea typeface="Arial" panose="020B0604020202020204" pitchFamily="34" charset="0"/>
                          <a:cs typeface="Times New Roman" panose="02020603050405020304" pitchFamily="18" charset="0"/>
                        </a:rPr>
                        <a:t>(GMP/GLP)</a:t>
                      </a:r>
                      <a:endParaRPr lang="en-US" sz="2000" spc="0" dirty="0">
                        <a:effectLst/>
                        <a:latin typeface="Gill Sans"/>
                        <a:ea typeface="Arial" panose="020B0604020202020204" pitchFamily="34" charset="0"/>
                        <a:cs typeface="Times New Roman" panose="02020603050405020304" pitchFamily="18" charset="0"/>
                      </a:endParaRPr>
                    </a:p>
                    <a:p>
                      <a:pPr marL="342900" marR="0" lvl="0" indent="-342900">
                        <a:lnSpc>
                          <a:spcPts val="2175"/>
                        </a:lnSpc>
                        <a:spcBef>
                          <a:spcPts val="0"/>
                        </a:spcBef>
                        <a:spcAft>
                          <a:spcPts val="0"/>
                        </a:spcAft>
                        <a:buSzPts val="1800"/>
                        <a:buFont typeface="Arial" panose="020B0604020202020204" pitchFamily="34" charset="0"/>
                        <a:buChar char="•"/>
                        <a:tabLst>
                          <a:tab pos="379095" algn="l"/>
                        </a:tabLst>
                      </a:pPr>
                      <a:r>
                        <a:rPr lang="en-US" sz="2000" spc="0" dirty="0">
                          <a:solidFill>
                            <a:srgbClr val="000000"/>
                          </a:solidFill>
                          <a:effectLst/>
                          <a:latin typeface="Gill Sans"/>
                          <a:ea typeface="Arial" panose="020B0604020202020204" pitchFamily="34" charset="0"/>
                          <a:cs typeface="Times New Roman" panose="02020603050405020304" pitchFamily="18" charset="0"/>
                        </a:rPr>
                        <a:t>Nepal</a:t>
                      </a:r>
                      <a:r>
                        <a:rPr lang="en-US" sz="2000" spc="-15" dirty="0">
                          <a:solidFill>
                            <a:srgbClr val="000000"/>
                          </a:solidFill>
                          <a:effectLst/>
                          <a:latin typeface="Gill Sans"/>
                          <a:ea typeface="Arial" panose="020B0604020202020204" pitchFamily="34" charset="0"/>
                          <a:cs typeface="Times New Roman" panose="02020603050405020304" pitchFamily="18" charset="0"/>
                        </a:rPr>
                        <a:t> </a:t>
                      </a:r>
                      <a:r>
                        <a:rPr lang="en-US" sz="2000" spc="0" dirty="0">
                          <a:solidFill>
                            <a:srgbClr val="000000"/>
                          </a:solidFill>
                          <a:effectLst/>
                          <a:latin typeface="Gill Sans"/>
                          <a:ea typeface="Arial" panose="020B0604020202020204" pitchFamily="34" charset="0"/>
                          <a:cs typeface="Times New Roman" panose="02020603050405020304" pitchFamily="18" charset="0"/>
                        </a:rPr>
                        <a:t>National</a:t>
                      </a:r>
                      <a:r>
                        <a:rPr lang="en-US" sz="2000" spc="-10" dirty="0">
                          <a:solidFill>
                            <a:srgbClr val="000000"/>
                          </a:solidFill>
                          <a:effectLst/>
                          <a:latin typeface="Gill Sans"/>
                          <a:ea typeface="Arial" panose="020B0604020202020204" pitchFamily="34" charset="0"/>
                          <a:cs typeface="Times New Roman" panose="02020603050405020304" pitchFamily="18" charset="0"/>
                        </a:rPr>
                        <a:t> Formulary</a:t>
                      </a:r>
                      <a:endParaRPr lang="en-US" sz="2000" spc="0" dirty="0">
                        <a:effectLst/>
                        <a:latin typeface="Gill Sans"/>
                        <a:ea typeface="Arial" panose="020B060402020202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903283065"/>
                  </a:ext>
                </a:extLst>
              </a:tr>
            </a:tbl>
          </a:graphicData>
        </a:graphic>
      </p:graphicFrame>
    </p:spTree>
    <p:extLst>
      <p:ext uri="{BB962C8B-B14F-4D97-AF65-F5344CB8AC3E}">
        <p14:creationId xmlns:p14="http://schemas.microsoft.com/office/powerpoint/2010/main" val="371896011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FDDB7044-6621-08E6-DBB1-F7916CBC5A2A}"/>
              </a:ext>
            </a:extLst>
          </p:cNvPr>
          <p:cNvSpPr>
            <a:spLocks noGrp="1"/>
          </p:cNvSpPr>
          <p:nvPr>
            <p:ph type="title"/>
          </p:nvPr>
        </p:nvSpPr>
        <p:spPr>
          <a:xfrm>
            <a:off x="556532" y="643467"/>
            <a:ext cx="11210925" cy="744836"/>
          </a:xfrm>
        </p:spPr>
        <p:txBody>
          <a:bodyPr vert="horz" lIns="91440" tIns="45720" rIns="91440" bIns="45720" rtlCol="0" anchor="ctr">
            <a:normAutofit/>
          </a:bodyPr>
          <a:lstStyle/>
          <a:p>
            <a:r>
              <a:rPr lang="en-US" sz="3200" kern="1200" dirty="0">
                <a:latin typeface="+mj-lt"/>
                <a:ea typeface="+mj-ea"/>
                <a:cs typeface="+mj-cs"/>
              </a:rPr>
              <a:t>DDA is ably supported by 3 External Development Partners</a:t>
            </a:r>
          </a:p>
        </p:txBody>
      </p:sp>
      <p:sp>
        <p:nvSpPr>
          <p:cNvPr id="3" name="Slide Number Placeholder 2">
            <a:extLst>
              <a:ext uri="{FF2B5EF4-FFF2-40B4-BE49-F238E27FC236}">
                <a16:creationId xmlns:a16="http://schemas.microsoft.com/office/drawing/2014/main" id="{59A54487-D770-9322-39B3-504C3F0AF1A1}"/>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a:spcAft>
                <a:spcPts val="600"/>
              </a:spcAft>
            </a:pPr>
            <a:fld id="{4755468B-C2BA-8B42-ABD6-597061763577}" type="slidenum">
              <a:rPr lang="en-US" sz="1200" smtClean="0">
                <a:solidFill>
                  <a:schemeClr val="tx1">
                    <a:tint val="75000"/>
                  </a:schemeClr>
                </a:solidFill>
                <a:latin typeface="+mn-lt"/>
              </a:rPr>
              <a:pPr>
                <a:spcAft>
                  <a:spcPts val="600"/>
                </a:spcAft>
              </a:pPr>
              <a:t>47</a:t>
            </a:fld>
            <a:endParaRPr lang="en-US" sz="1200" dirty="0">
              <a:solidFill>
                <a:schemeClr val="tx1">
                  <a:tint val="75000"/>
                </a:schemeClr>
              </a:solidFill>
              <a:latin typeface="+mn-lt"/>
            </a:endParaRPr>
          </a:p>
        </p:txBody>
      </p:sp>
      <p:graphicFrame>
        <p:nvGraphicFramePr>
          <p:cNvPr id="4" name="Content Placeholder 3">
            <a:extLst>
              <a:ext uri="{FF2B5EF4-FFF2-40B4-BE49-F238E27FC236}">
                <a16:creationId xmlns:a16="http://schemas.microsoft.com/office/drawing/2014/main" id="{F17E1642-2762-54FB-8464-77F18FFD7856}"/>
              </a:ext>
            </a:extLst>
          </p:cNvPr>
          <p:cNvGraphicFramePr>
            <a:graphicFrameLocks/>
          </p:cNvGraphicFramePr>
          <p:nvPr>
            <p:extLst>
              <p:ext uri="{D42A27DB-BD31-4B8C-83A1-F6EECF244321}">
                <p14:modId xmlns:p14="http://schemas.microsoft.com/office/powerpoint/2010/main" val="2927403031"/>
              </p:ext>
            </p:extLst>
          </p:nvPr>
        </p:nvGraphicFramePr>
        <p:xfrm>
          <a:off x="744549" y="1675227"/>
          <a:ext cx="10702902" cy="4394201"/>
        </p:xfrm>
        <a:graphic>
          <a:graphicData uri="http://schemas.openxmlformats.org/drawingml/2006/table">
            <a:tbl>
              <a:tblPr firstRow="1" firstCol="1" lastRow="1" lastCol="1" bandRow="1" bandCol="1"/>
              <a:tblGrid>
                <a:gridCol w="3603040">
                  <a:extLst>
                    <a:ext uri="{9D8B030D-6E8A-4147-A177-3AD203B41FA5}">
                      <a16:colId xmlns:a16="http://schemas.microsoft.com/office/drawing/2014/main" val="4215689567"/>
                    </a:ext>
                  </a:extLst>
                </a:gridCol>
                <a:gridCol w="3500063">
                  <a:extLst>
                    <a:ext uri="{9D8B030D-6E8A-4147-A177-3AD203B41FA5}">
                      <a16:colId xmlns:a16="http://schemas.microsoft.com/office/drawing/2014/main" val="4191173509"/>
                    </a:ext>
                  </a:extLst>
                </a:gridCol>
                <a:gridCol w="3599799">
                  <a:extLst>
                    <a:ext uri="{9D8B030D-6E8A-4147-A177-3AD203B41FA5}">
                      <a16:colId xmlns:a16="http://schemas.microsoft.com/office/drawing/2014/main" val="2731146525"/>
                    </a:ext>
                  </a:extLst>
                </a:gridCol>
              </a:tblGrid>
              <a:tr h="396674">
                <a:tc>
                  <a:txBody>
                    <a:bodyPr/>
                    <a:lstStyle/>
                    <a:p>
                      <a:pPr marL="91440" marR="0">
                        <a:spcBef>
                          <a:spcPts val="275"/>
                        </a:spcBef>
                        <a:spcAft>
                          <a:spcPts val="0"/>
                        </a:spcAft>
                      </a:pPr>
                      <a:r>
                        <a:rPr lang="en-US" sz="2300" b="1" spc="-25"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solidFill>
                  </a:tcPr>
                </a:tc>
                <a:tc>
                  <a:txBody>
                    <a:bodyPr/>
                    <a:lstStyle/>
                    <a:p>
                      <a:pPr marL="92075" marR="0">
                        <a:spcBef>
                          <a:spcPts val="275"/>
                        </a:spcBef>
                        <a:spcAft>
                          <a:spcPts val="0"/>
                        </a:spcAft>
                      </a:pPr>
                      <a:r>
                        <a:rPr lang="en-US" sz="2300" b="1" spc="-1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MTaPS (USAID)</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solidFill>
                  </a:tcPr>
                </a:tc>
                <a:tc>
                  <a:txBody>
                    <a:bodyPr/>
                    <a:lstStyle/>
                    <a:p>
                      <a:pPr marL="92710" marR="0">
                        <a:spcBef>
                          <a:spcPts val="275"/>
                        </a:spcBef>
                        <a:spcAft>
                          <a:spcPts val="0"/>
                        </a:spcAft>
                      </a:pPr>
                      <a:r>
                        <a:rPr lang="en-US" sz="2300" b="1" spc="-2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USAID PQM</a:t>
                      </a:r>
                      <a:r>
                        <a:rPr lang="en-US" sz="2300" b="1" spc="-20" baseline="30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solidFill>
                  </a:tcPr>
                </a:tc>
                <a:extLst>
                  <a:ext uri="{0D108BD9-81ED-4DB2-BD59-A6C34878D82A}">
                    <a16:rowId xmlns:a16="http://schemas.microsoft.com/office/drawing/2014/main" val="665202362"/>
                  </a:ext>
                </a:extLst>
              </a:tr>
              <a:tr h="1065089">
                <a:tc>
                  <a:txBody>
                    <a:bodyPr/>
                    <a:lstStyle/>
                    <a:p>
                      <a:pPr marL="91440" marR="0">
                        <a:lnSpc>
                          <a:spcPts val="2180"/>
                        </a:lnSpc>
                        <a:spcBef>
                          <a:spcPts val="18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National</a:t>
                      </a:r>
                      <a:r>
                        <a:rPr lang="en-US" sz="23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List</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of</a:t>
                      </a:r>
                      <a:r>
                        <a:rPr lang="en-US" sz="23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Essential</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91440" marR="0">
                        <a:lnSpc>
                          <a:spcPts val="2180"/>
                        </a:lnSpc>
                        <a:spcBef>
                          <a:spcPts val="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Medicine</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Revised</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075" marR="146685">
                        <a:lnSpc>
                          <a:spcPct val="97000"/>
                        </a:lnSpc>
                        <a:spcBef>
                          <a:spcPts val="21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Revision of National Medicine</a:t>
                      </a:r>
                      <a:r>
                        <a:rPr lang="en-US" sz="2300" spc="-6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Policy</a:t>
                      </a:r>
                      <a:r>
                        <a:rPr lang="en-US" sz="2300" spc="-6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and</a:t>
                      </a:r>
                      <a:r>
                        <a:rPr lang="en-US" sz="2300" spc="-8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Drug </a:t>
                      </a:r>
                      <a:r>
                        <a:rPr lang="en-US" sz="23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Act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710" marR="146685">
                        <a:lnSpc>
                          <a:spcPct val="97000"/>
                        </a:lnSpc>
                        <a:spcBef>
                          <a:spcPts val="21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Protocol</a:t>
                      </a:r>
                      <a:r>
                        <a:rPr lang="en-US" sz="2300" spc="-10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Development</a:t>
                      </a:r>
                      <a:r>
                        <a:rPr lang="en-US" sz="2300" spc="-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and Pilot Study on Risk Based Post Marketing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Surveillance</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659791406"/>
                  </a:ext>
                </a:extLst>
              </a:tr>
              <a:tr h="1065089">
                <a:tc>
                  <a:txBody>
                    <a:bodyPr/>
                    <a:lstStyle/>
                    <a:p>
                      <a:pPr marL="91440" marR="0">
                        <a:lnSpc>
                          <a:spcPct val="97000"/>
                        </a:lnSpc>
                        <a:spcBef>
                          <a:spcPts val="315"/>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National Life Saving Emergency</a:t>
                      </a:r>
                      <a:r>
                        <a:rPr lang="en-US" sz="2300" spc="-8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drug</a:t>
                      </a:r>
                      <a:r>
                        <a:rPr lang="en-US" sz="2300" spc="-7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list</a:t>
                      </a:r>
                      <a:r>
                        <a:rPr lang="en-US" sz="2300" spc="-8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and orphan drug List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075" marR="0">
                        <a:lnSpc>
                          <a:spcPts val="2180"/>
                        </a:lnSpc>
                        <a:spcBef>
                          <a:spcPts val="28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QMS</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implementation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92075" marR="0">
                        <a:lnSpc>
                          <a:spcPts val="2180"/>
                        </a:lnSpc>
                        <a:spcBef>
                          <a:spcPts val="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targeting</a:t>
                      </a:r>
                      <a:r>
                        <a:rPr lang="en-US" sz="2300" spc="-4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ISO</a:t>
                      </a:r>
                      <a:r>
                        <a:rPr lang="en-US" sz="2300" spc="-6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9001:2017</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710" marR="0">
                        <a:spcBef>
                          <a:spcPts val="28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Risk</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Based</a:t>
                      </a:r>
                      <a:r>
                        <a:rPr lang="en-US" sz="23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GMP</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Inspection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2212197214"/>
                  </a:ext>
                </a:extLst>
              </a:tr>
              <a:tr h="725615">
                <a:tc>
                  <a:txBody>
                    <a:bodyPr/>
                    <a:lstStyle/>
                    <a:p>
                      <a:pPr marL="91440" marR="0">
                        <a:spcBef>
                          <a:spcPts val="285"/>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Ayurveda</a:t>
                      </a:r>
                      <a:r>
                        <a:rPr lang="en-US" sz="2300" spc="-3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GMP</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Guidelines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075" marR="0">
                        <a:spcBef>
                          <a:spcPts val="285"/>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GDP/GSDP</a:t>
                      </a:r>
                      <a:r>
                        <a:rPr lang="en-US" sz="2300" spc="-9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Guidelines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92710" marR="0">
                        <a:lnSpc>
                          <a:spcPct val="97000"/>
                        </a:lnSpc>
                        <a:spcBef>
                          <a:spcPts val="315"/>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Stepwise</a:t>
                      </a:r>
                      <a:r>
                        <a:rPr lang="en-US" sz="2300" spc="13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Assessment</a:t>
                      </a:r>
                      <a:r>
                        <a:rPr lang="en-US" sz="2300" spc="-10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Tool Towards Accreditation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3072745973"/>
                  </a:ext>
                </a:extLst>
              </a:tr>
              <a:tr h="725615">
                <a:tc>
                  <a:txBody>
                    <a:bodyPr/>
                    <a:lstStyle/>
                    <a:p>
                      <a:pPr marL="91440" marR="146685">
                        <a:lnSpc>
                          <a:spcPct val="97000"/>
                        </a:lnSpc>
                        <a:spcBef>
                          <a:spcPts val="320"/>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Partner</a:t>
                      </a:r>
                      <a:r>
                        <a:rPr lang="en-US" sz="2300" spc="-10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WHO</a:t>
                      </a:r>
                      <a:r>
                        <a:rPr lang="en-US" sz="2300" spc="-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collaborative Registration Procedure</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0" marR="0">
                        <a:spcBef>
                          <a:spcPts val="0"/>
                        </a:spcBef>
                        <a:spcAft>
                          <a:spcPts val="0"/>
                        </a:spcAft>
                      </a:pPr>
                      <a:r>
                        <a:rPr lang="en-US" sz="2400" dirty="0">
                          <a:effectLst/>
                          <a:latin typeface="Times New Roman" panose="02020603050405020304" pitchFamily="18" charset="0"/>
                          <a:ea typeface="Calibri" panose="020F0502020204030204" pitchFamily="34" charset="0"/>
                          <a:cs typeface="Calibri" panose="020F0502020204030204" pitchFamily="34"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0" marR="0">
                        <a:spcBef>
                          <a:spcPts val="0"/>
                        </a:spcBef>
                        <a:spcAft>
                          <a:spcPts val="0"/>
                        </a:spcAft>
                      </a:pPr>
                      <a:r>
                        <a:rPr lang="en-US" sz="2400" dirty="0">
                          <a:effectLst/>
                          <a:latin typeface="Times New Roman" panose="02020603050405020304" pitchFamily="18" charset="0"/>
                          <a:ea typeface="Calibri" panose="020F0502020204030204" pitchFamily="34" charset="0"/>
                          <a:cs typeface="Calibri" panose="020F0502020204030204" pitchFamily="34"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785155095"/>
                  </a:ext>
                </a:extLst>
              </a:tr>
              <a:tr h="416119">
                <a:tc>
                  <a:txBody>
                    <a:bodyPr/>
                    <a:lstStyle/>
                    <a:p>
                      <a:pPr marL="91440" marR="0">
                        <a:spcBef>
                          <a:spcPts val="285"/>
                        </a:spcBef>
                        <a:spcAft>
                          <a:spcPts val="0"/>
                        </a:spcAft>
                      </a:pP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AMC</a:t>
                      </a:r>
                      <a:r>
                        <a:rPr lang="en-US" sz="2300" spc="-3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reporting</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to</a:t>
                      </a:r>
                      <a:r>
                        <a:rPr lang="en-US" sz="2300" spc="-1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23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GLASS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0" marR="0">
                        <a:spcBef>
                          <a:spcPts val="0"/>
                        </a:spcBef>
                        <a:spcAft>
                          <a:spcPts val="0"/>
                        </a:spcAft>
                      </a:pPr>
                      <a:r>
                        <a:rPr lang="en-US" sz="2400" dirty="0">
                          <a:effectLst/>
                          <a:latin typeface="Times New Roman" panose="02020603050405020304" pitchFamily="18" charset="0"/>
                          <a:ea typeface="Calibri" panose="020F0502020204030204" pitchFamily="34" charset="0"/>
                          <a:cs typeface="Calibri" panose="020F0502020204030204" pitchFamily="34"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0" marR="0">
                        <a:spcBef>
                          <a:spcPts val="0"/>
                        </a:spcBef>
                        <a:spcAft>
                          <a:spcPts val="0"/>
                        </a:spcAft>
                      </a:pPr>
                      <a:r>
                        <a:rPr lang="en-US" sz="2400" dirty="0">
                          <a:effectLst/>
                          <a:latin typeface="Times New Roman" panose="02020603050405020304" pitchFamily="18" charset="0"/>
                          <a:ea typeface="Calibri" panose="020F0502020204030204" pitchFamily="34" charset="0"/>
                          <a:cs typeface="Calibri" panose="020F0502020204030204" pitchFamily="34"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2483420682"/>
                  </a:ext>
                </a:extLst>
              </a:tr>
            </a:tbl>
          </a:graphicData>
        </a:graphic>
      </p:graphicFrame>
    </p:spTree>
    <p:extLst>
      <p:ext uri="{BB962C8B-B14F-4D97-AF65-F5344CB8AC3E}">
        <p14:creationId xmlns:p14="http://schemas.microsoft.com/office/powerpoint/2010/main" val="214156445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38381C8-BAB4-6D21-4418-000792E0D128}"/>
              </a:ext>
            </a:extLst>
          </p:cNvPr>
          <p:cNvSpPr>
            <a:spLocks noGrp="1"/>
          </p:cNvSpPr>
          <p:nvPr>
            <p:ph type="title"/>
          </p:nvPr>
        </p:nvSpPr>
        <p:spPr>
          <a:xfrm>
            <a:off x="490537" y="6070"/>
            <a:ext cx="11210925" cy="744836"/>
          </a:xfrm>
        </p:spPr>
        <p:txBody>
          <a:bodyPr vert="horz" lIns="91440" tIns="45720" rIns="91440" bIns="45720" rtlCol="0" anchor="ctr">
            <a:normAutofit/>
          </a:bodyPr>
          <a:lstStyle/>
          <a:p>
            <a:r>
              <a:rPr lang="en-US" sz="2200" kern="1200" dirty="0">
                <a:latin typeface="Gill Sans ( Body) "/>
              </a:rPr>
              <a:t>DDA Internal benchmarking (2022) on WHO tools reveals large gaps between intention and action</a:t>
            </a:r>
          </a:p>
        </p:txBody>
      </p:sp>
      <p:sp>
        <p:nvSpPr>
          <p:cNvPr id="3" name="Slide Number Placeholder 2">
            <a:extLst>
              <a:ext uri="{FF2B5EF4-FFF2-40B4-BE49-F238E27FC236}">
                <a16:creationId xmlns:a16="http://schemas.microsoft.com/office/drawing/2014/main" id="{7FC5D750-7D9E-317B-C796-70FB629FF8F6}"/>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a:spcAft>
                <a:spcPts val="600"/>
              </a:spcAft>
            </a:pPr>
            <a:fld id="{4755468B-C2BA-8B42-ABD6-597061763577}" type="slidenum">
              <a:rPr lang="en-US" sz="1200" smtClean="0">
                <a:solidFill>
                  <a:schemeClr val="tx1">
                    <a:tint val="75000"/>
                  </a:schemeClr>
                </a:solidFill>
                <a:latin typeface="+mn-lt"/>
              </a:rPr>
              <a:pPr>
                <a:spcAft>
                  <a:spcPts val="600"/>
                </a:spcAft>
              </a:pPr>
              <a:t>48</a:t>
            </a:fld>
            <a:endParaRPr lang="en-US" sz="1200" dirty="0">
              <a:solidFill>
                <a:schemeClr val="tx1">
                  <a:tint val="75000"/>
                </a:schemeClr>
              </a:solidFill>
              <a:latin typeface="+mn-lt"/>
            </a:endParaRPr>
          </a:p>
        </p:txBody>
      </p:sp>
      <p:graphicFrame>
        <p:nvGraphicFramePr>
          <p:cNvPr id="4" name="Content Placeholder 3">
            <a:extLst>
              <a:ext uri="{FF2B5EF4-FFF2-40B4-BE49-F238E27FC236}">
                <a16:creationId xmlns:a16="http://schemas.microsoft.com/office/drawing/2014/main" id="{C472C568-4C25-F994-419E-20E13F833FA2}"/>
              </a:ext>
            </a:extLst>
          </p:cNvPr>
          <p:cNvGraphicFramePr>
            <a:graphicFrameLocks/>
          </p:cNvGraphicFramePr>
          <p:nvPr>
            <p:extLst>
              <p:ext uri="{D42A27DB-BD31-4B8C-83A1-F6EECF244321}">
                <p14:modId xmlns:p14="http://schemas.microsoft.com/office/powerpoint/2010/main" val="1799756792"/>
              </p:ext>
            </p:extLst>
          </p:nvPr>
        </p:nvGraphicFramePr>
        <p:xfrm>
          <a:off x="99392" y="1812048"/>
          <a:ext cx="6842024" cy="4394200"/>
        </p:xfrm>
        <a:graphic>
          <a:graphicData uri="http://schemas.openxmlformats.org/drawingml/2006/table">
            <a:tbl>
              <a:tblPr firstRow="1" firstCol="1" lastRow="1" lastCol="1" bandRow="1" bandCol="1"/>
              <a:tblGrid>
                <a:gridCol w="2740787">
                  <a:extLst>
                    <a:ext uri="{9D8B030D-6E8A-4147-A177-3AD203B41FA5}">
                      <a16:colId xmlns:a16="http://schemas.microsoft.com/office/drawing/2014/main" val="796933420"/>
                    </a:ext>
                  </a:extLst>
                </a:gridCol>
                <a:gridCol w="2596325">
                  <a:extLst>
                    <a:ext uri="{9D8B030D-6E8A-4147-A177-3AD203B41FA5}">
                      <a16:colId xmlns:a16="http://schemas.microsoft.com/office/drawing/2014/main" val="4189269925"/>
                    </a:ext>
                  </a:extLst>
                </a:gridCol>
                <a:gridCol w="1504912">
                  <a:extLst>
                    <a:ext uri="{9D8B030D-6E8A-4147-A177-3AD203B41FA5}">
                      <a16:colId xmlns:a16="http://schemas.microsoft.com/office/drawing/2014/main" val="3101694003"/>
                    </a:ext>
                  </a:extLst>
                </a:gridCol>
              </a:tblGrid>
              <a:tr h="676380">
                <a:tc>
                  <a:txBody>
                    <a:bodyPr/>
                    <a:lstStyle/>
                    <a:p>
                      <a:pPr marL="12700" marR="0" algn="ctr">
                        <a:spcBef>
                          <a:spcPts val="190"/>
                        </a:spcBef>
                        <a:spcAft>
                          <a:spcPts val="0"/>
                        </a:spcAft>
                      </a:pPr>
                      <a:r>
                        <a:rPr lang="en-US" sz="1600" b="1" spc="-1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Function</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509270" marR="0" indent="-266700">
                        <a:lnSpc>
                          <a:spcPct val="97000"/>
                        </a:lnSpc>
                        <a:spcBef>
                          <a:spcPts val="230"/>
                        </a:spcBef>
                        <a:spcAft>
                          <a:spcPts val="0"/>
                        </a:spcAft>
                      </a:pPr>
                      <a:r>
                        <a:rPr lang="en-US" sz="1600" b="1" spc="-1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Implementation Percentage</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69850" marR="0">
                        <a:spcBef>
                          <a:spcPts val="19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Maturity</a:t>
                      </a:r>
                      <a:r>
                        <a:rPr lang="en-US" sz="1600" b="1" spc="-55"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b="1" spc="-2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Level</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847695405"/>
                  </a:ext>
                </a:extLst>
              </a:tr>
              <a:tr h="369758">
                <a:tc>
                  <a:txBody>
                    <a:bodyPr/>
                    <a:lstStyle/>
                    <a:p>
                      <a:pPr marL="67945" marR="0">
                        <a:spcBef>
                          <a:spcPts val="90"/>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National</a:t>
                      </a:r>
                      <a:r>
                        <a:rPr lang="en-US" sz="1600" spc="-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Regulatory</a:t>
                      </a:r>
                      <a:r>
                        <a:rPr lang="en-US" sz="1600" spc="-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System</a:t>
                      </a:r>
                      <a:r>
                        <a:rPr lang="en-US" sz="1600" spc="-6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(RS)</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90"/>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57.0%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90"/>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4190617543"/>
                  </a:ext>
                </a:extLst>
              </a:tr>
              <a:tr h="749636">
                <a:tc>
                  <a:txBody>
                    <a:bodyPr/>
                    <a:lstStyle/>
                    <a:p>
                      <a:pPr marL="67945" marR="0">
                        <a:lnSpc>
                          <a:spcPts val="2420"/>
                        </a:lnSpc>
                        <a:spcBef>
                          <a:spcPts val="190"/>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Registration</a:t>
                      </a:r>
                      <a:r>
                        <a:rPr lang="en-US" sz="1600" spc="-8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and</a:t>
                      </a:r>
                      <a:r>
                        <a:rPr lang="en-US" sz="1600" spc="-10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Marketing</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p>
                      <a:pPr marL="67945" marR="0">
                        <a:lnSpc>
                          <a:spcPts val="2420"/>
                        </a:lnSpc>
                        <a:spcBef>
                          <a:spcPts val="0"/>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Authorization</a:t>
                      </a:r>
                      <a:r>
                        <a:rPr lang="en-US" sz="1600" spc="-9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0"/>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49.0%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0"/>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2364824539"/>
                  </a:ext>
                </a:extLst>
              </a:tr>
              <a:tr h="369758">
                <a:tc>
                  <a:txBody>
                    <a:bodyPr/>
                    <a:lstStyle/>
                    <a:p>
                      <a:pPr marL="67945" marR="0">
                        <a:spcBef>
                          <a:spcPts val="195"/>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Vigilance</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(VL)</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30.0%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5"/>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1474203402"/>
                  </a:ext>
                </a:extLst>
              </a:tr>
              <a:tr h="749636">
                <a:tc>
                  <a:txBody>
                    <a:bodyPr/>
                    <a:lstStyle/>
                    <a:p>
                      <a:pPr marL="67945" marR="0">
                        <a:lnSpc>
                          <a:spcPts val="2420"/>
                        </a:lnSpc>
                        <a:spcBef>
                          <a:spcPts val="195"/>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Market</a:t>
                      </a:r>
                      <a:r>
                        <a:rPr lang="en-US" sz="1600" spc="-3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Surveillance</a:t>
                      </a:r>
                      <a:r>
                        <a:rPr lang="en-US" sz="1600" spc="-2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and</a:t>
                      </a:r>
                      <a:r>
                        <a:rPr lang="en-US" sz="1600" spc="-3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Control</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p>
                      <a:pPr marL="67945" marR="0">
                        <a:lnSpc>
                          <a:spcPts val="2420"/>
                        </a:lnSpc>
                        <a:spcBef>
                          <a:spcPts val="0"/>
                        </a:spcBef>
                        <a:spcAft>
                          <a:spcPts val="0"/>
                        </a:spcAft>
                      </a:pP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(MC)</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35.0%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5"/>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1359390753"/>
                  </a:ext>
                </a:extLst>
              </a:tr>
              <a:tr h="369758">
                <a:tc>
                  <a:txBody>
                    <a:bodyPr/>
                    <a:lstStyle/>
                    <a:p>
                      <a:pPr marL="67945" marR="0">
                        <a:spcBef>
                          <a:spcPts val="195"/>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Licensing</a:t>
                      </a:r>
                      <a:r>
                        <a:rPr lang="en-US" sz="1600" spc="-8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Establishment</a:t>
                      </a:r>
                      <a:r>
                        <a:rPr lang="en-US" sz="1600" spc="-5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(LI)</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66.0%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5"/>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3070050757"/>
                  </a:ext>
                </a:extLst>
              </a:tr>
              <a:tr h="369758">
                <a:tc>
                  <a:txBody>
                    <a:bodyPr/>
                    <a:lstStyle/>
                    <a:p>
                      <a:pPr marL="67945" marR="0">
                        <a:spcBef>
                          <a:spcPts val="195"/>
                        </a:spcBef>
                        <a:spcAft>
                          <a:spcPts val="0"/>
                        </a:spcAft>
                      </a:pP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Regulatory</a:t>
                      </a:r>
                      <a:r>
                        <a:rPr lang="en-US" sz="1600" spc="-7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Inspection</a:t>
                      </a:r>
                      <a:r>
                        <a:rPr lang="en-US" sz="1600" spc="-9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(RI)</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78.0%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5"/>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869014681"/>
                  </a:ext>
                </a:extLst>
              </a:tr>
              <a:tr h="369758">
                <a:tc>
                  <a:txBody>
                    <a:bodyPr/>
                    <a:lstStyle/>
                    <a:p>
                      <a:pPr marL="67945" marR="0">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Laboratory</a:t>
                      </a:r>
                      <a:r>
                        <a:rPr lang="en-US" sz="1600" spc="-8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Testing</a:t>
                      </a:r>
                      <a:r>
                        <a:rPr lang="en-US" sz="1600" spc="-5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(LT)</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195"/>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56.0%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195"/>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3579994133"/>
                  </a:ext>
                </a:extLst>
              </a:tr>
              <a:tr h="369758">
                <a:tc>
                  <a:txBody>
                    <a:bodyPr/>
                    <a:lstStyle/>
                    <a:p>
                      <a:pPr marL="67945" marR="0">
                        <a:spcBef>
                          <a:spcPts val="200"/>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Clinical</a:t>
                      </a:r>
                      <a:r>
                        <a:rPr lang="en-US" sz="1600" spc="-65"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Trail’s</a:t>
                      </a: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Oversight</a:t>
                      </a: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spc="-2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(CT)</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335" marR="0" algn="ctr">
                        <a:spcBef>
                          <a:spcPts val="200"/>
                        </a:spcBef>
                        <a:spcAft>
                          <a:spcPts val="0"/>
                        </a:spcAft>
                      </a:pPr>
                      <a:r>
                        <a:rPr lang="en-US" sz="1600" spc="-1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43.0%</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13970" marR="0" algn="ctr">
                        <a:spcBef>
                          <a:spcPts val="200"/>
                        </a:spcBef>
                        <a:spcAft>
                          <a:spcPts val="0"/>
                        </a:spcAft>
                      </a:pPr>
                      <a:r>
                        <a:rPr lang="en-US" sz="1600" spc="-5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1593258825"/>
                  </a:ext>
                </a:extLst>
              </a:tr>
            </a:tbl>
          </a:graphicData>
        </a:graphic>
      </p:graphicFrame>
      <p:sp>
        <p:nvSpPr>
          <p:cNvPr id="6" name="TextBox 5">
            <a:extLst>
              <a:ext uri="{FF2B5EF4-FFF2-40B4-BE49-F238E27FC236}">
                <a16:creationId xmlns:a16="http://schemas.microsoft.com/office/drawing/2014/main" id="{BEF7E287-AEA8-CEEF-10D6-33A2663AD563}"/>
              </a:ext>
            </a:extLst>
          </p:cNvPr>
          <p:cNvSpPr txBox="1"/>
          <p:nvPr/>
        </p:nvSpPr>
        <p:spPr>
          <a:xfrm>
            <a:off x="7315200" y="1396588"/>
            <a:ext cx="4474535" cy="5209118"/>
          </a:xfrm>
          <a:prstGeom prst="rect">
            <a:avLst/>
          </a:prstGeom>
          <a:noFill/>
        </p:spPr>
        <p:txBody>
          <a:bodyPr wrap="square">
            <a:spAutoFit/>
          </a:bodyPr>
          <a:lstStyle/>
          <a:p>
            <a:pPr marR="0" lvl="0">
              <a:lnSpc>
                <a:spcPts val="2400"/>
              </a:lnSpc>
              <a:spcBef>
                <a:spcPts val="1890"/>
              </a:spcBef>
              <a:spcAft>
                <a:spcPts val="0"/>
              </a:spcAft>
              <a:buSzPts val="2200"/>
              <a:tabLst>
                <a:tab pos="901700" algn="l"/>
              </a:tabLst>
            </a:pPr>
            <a:r>
              <a:rPr lang="en-US" sz="1600" b="1" u="sng" spc="0" dirty="0">
                <a:effectLst/>
                <a:latin typeface="Gill Sans"/>
                <a:ea typeface="Arial" panose="020B0604020202020204" pitchFamily="34" charset="0"/>
              </a:rPr>
              <a:t>DDA Current Pain points</a:t>
            </a:r>
          </a:p>
          <a:p>
            <a:pPr marL="342900" marR="0" lvl="0" indent="-342900">
              <a:lnSpc>
                <a:spcPts val="2400"/>
              </a:lnSpc>
              <a:spcBef>
                <a:spcPts val="1890"/>
              </a:spcBef>
              <a:spcAft>
                <a:spcPts val="0"/>
              </a:spcAft>
              <a:buSzPts val="2200"/>
              <a:buFont typeface="Arial" panose="020B0604020202020204" pitchFamily="34" charset="0"/>
              <a:buChar char="•"/>
              <a:tabLst>
                <a:tab pos="901700" algn="l"/>
              </a:tabLst>
            </a:pPr>
            <a:r>
              <a:rPr lang="en-US" sz="1600" spc="0" dirty="0">
                <a:effectLst/>
                <a:latin typeface="Gill Sans"/>
                <a:ea typeface="Arial" panose="020B0604020202020204" pitchFamily="34" charset="0"/>
              </a:rPr>
              <a:t>Legal</a:t>
            </a:r>
            <a:r>
              <a:rPr lang="en-US" sz="1600" spc="-80" dirty="0">
                <a:effectLst/>
                <a:latin typeface="Gill Sans"/>
                <a:ea typeface="Arial" panose="020B0604020202020204" pitchFamily="34" charset="0"/>
              </a:rPr>
              <a:t> </a:t>
            </a:r>
            <a:r>
              <a:rPr lang="en-US" sz="1600" spc="0" dirty="0">
                <a:effectLst/>
                <a:latin typeface="Gill Sans"/>
                <a:ea typeface="Arial" panose="020B0604020202020204" pitchFamily="34" charset="0"/>
              </a:rPr>
              <a:t>framework</a:t>
            </a:r>
            <a:r>
              <a:rPr lang="en-US" sz="1600" spc="-70" dirty="0">
                <a:effectLst/>
                <a:latin typeface="Gill Sans"/>
                <a:ea typeface="Arial" panose="020B0604020202020204" pitchFamily="34" charset="0"/>
              </a:rPr>
              <a:t> </a:t>
            </a:r>
            <a:r>
              <a:rPr lang="en-US" sz="1600" spc="0" dirty="0">
                <a:effectLst/>
                <a:latin typeface="Gill Sans"/>
                <a:ea typeface="Arial" panose="020B0604020202020204" pitchFamily="34" charset="0"/>
              </a:rPr>
              <a:t>as</a:t>
            </a:r>
            <a:r>
              <a:rPr lang="en-US" sz="1600" spc="-75" dirty="0">
                <a:effectLst/>
                <a:latin typeface="Gill Sans"/>
                <a:ea typeface="Arial" panose="020B0604020202020204" pitchFamily="34" charset="0"/>
              </a:rPr>
              <a:t> </a:t>
            </a:r>
            <a:r>
              <a:rPr lang="en-US" sz="1600" spc="0" dirty="0">
                <a:effectLst/>
                <a:latin typeface="Gill Sans"/>
                <a:ea typeface="Arial" panose="020B0604020202020204" pitchFamily="34" charset="0"/>
              </a:rPr>
              <a:t>per</a:t>
            </a:r>
            <a:r>
              <a:rPr lang="en-US" sz="1600" spc="-65" dirty="0">
                <a:effectLst/>
                <a:latin typeface="Gill Sans"/>
                <a:ea typeface="Arial" panose="020B0604020202020204" pitchFamily="34" charset="0"/>
              </a:rPr>
              <a:t> </a:t>
            </a:r>
            <a:r>
              <a:rPr lang="en-US" sz="1600" spc="0" dirty="0">
                <a:effectLst/>
                <a:latin typeface="Gill Sans"/>
                <a:ea typeface="Arial" panose="020B0604020202020204" pitchFamily="34" charset="0"/>
              </a:rPr>
              <a:t>international</a:t>
            </a:r>
            <a:r>
              <a:rPr lang="en-US" sz="1600" spc="-75" dirty="0">
                <a:effectLst/>
                <a:latin typeface="Gill Sans"/>
                <a:ea typeface="Arial" panose="020B0604020202020204" pitchFamily="34" charset="0"/>
              </a:rPr>
              <a:t> </a:t>
            </a:r>
            <a:r>
              <a:rPr lang="en-US" sz="1600" spc="0" dirty="0">
                <a:effectLst/>
                <a:latin typeface="Gill Sans"/>
                <a:ea typeface="Arial" panose="020B0604020202020204" pitchFamily="34" charset="0"/>
              </a:rPr>
              <a:t>best</a:t>
            </a:r>
            <a:r>
              <a:rPr lang="en-US" sz="1600" spc="-80" dirty="0">
                <a:effectLst/>
                <a:latin typeface="Gill Sans"/>
                <a:ea typeface="Arial" panose="020B0604020202020204" pitchFamily="34" charset="0"/>
              </a:rPr>
              <a:t> </a:t>
            </a:r>
            <a:r>
              <a:rPr lang="en-US" sz="1600" spc="0" dirty="0">
                <a:effectLst/>
                <a:latin typeface="Gill Sans"/>
                <a:ea typeface="Arial" panose="020B0604020202020204" pitchFamily="34" charset="0"/>
              </a:rPr>
              <a:t>practices</a:t>
            </a:r>
            <a:r>
              <a:rPr lang="en-US" sz="1600" spc="-75" dirty="0">
                <a:effectLst/>
                <a:latin typeface="Gill Sans"/>
                <a:ea typeface="Arial" panose="020B0604020202020204" pitchFamily="34" charset="0"/>
              </a:rPr>
              <a:t> </a:t>
            </a:r>
            <a:r>
              <a:rPr lang="en-US" sz="1600" spc="0" dirty="0">
                <a:effectLst/>
                <a:latin typeface="Gill Sans"/>
                <a:ea typeface="Arial" panose="020B0604020202020204" pitchFamily="34" charset="0"/>
              </a:rPr>
              <a:t>and</a:t>
            </a:r>
            <a:r>
              <a:rPr lang="en-US" sz="1600" spc="-70" dirty="0">
                <a:effectLst/>
                <a:latin typeface="Gill Sans"/>
                <a:ea typeface="Arial" panose="020B0604020202020204" pitchFamily="34" charset="0"/>
              </a:rPr>
              <a:t> </a:t>
            </a:r>
            <a:r>
              <a:rPr lang="en-US" sz="1600" spc="-10" dirty="0">
                <a:effectLst/>
                <a:latin typeface="Gill Sans"/>
                <a:ea typeface="Arial" panose="020B0604020202020204" pitchFamily="34" charset="0"/>
              </a:rPr>
              <a:t>international </a:t>
            </a:r>
            <a:r>
              <a:rPr lang="en-US" sz="1600" spc="-10" dirty="0">
                <a:effectLst/>
                <a:latin typeface="Gill Sans"/>
                <a:ea typeface="Calibri" panose="020F0502020204030204" pitchFamily="34" charset="0"/>
              </a:rPr>
              <a:t>harmonization.</a:t>
            </a:r>
            <a:endParaRPr lang="en-US" sz="1600" dirty="0">
              <a:effectLst/>
              <a:latin typeface="Gill Sans"/>
              <a:ea typeface="Calibri" panose="020F0502020204030204" pitchFamily="34" charset="0"/>
            </a:endParaRPr>
          </a:p>
          <a:p>
            <a:pPr marL="342900" marR="0" lvl="0" indent="-342900">
              <a:lnSpc>
                <a:spcPts val="2640"/>
              </a:lnSpc>
              <a:spcBef>
                <a:spcPts val="0"/>
              </a:spcBef>
              <a:spcAft>
                <a:spcPts val="0"/>
              </a:spcAft>
              <a:buSzPts val="2200"/>
              <a:buFont typeface="Arial" panose="020B0604020202020204" pitchFamily="34" charset="0"/>
              <a:buChar char="•"/>
              <a:tabLst>
                <a:tab pos="901700" algn="l"/>
              </a:tabLst>
            </a:pPr>
            <a:r>
              <a:rPr lang="en-US" sz="1600" spc="0" dirty="0">
                <a:effectLst/>
                <a:latin typeface="Gill Sans"/>
                <a:ea typeface="Arial" panose="020B0604020202020204" pitchFamily="34" charset="0"/>
              </a:rPr>
              <a:t>Open</a:t>
            </a:r>
            <a:r>
              <a:rPr lang="en-US" sz="1600" spc="-65" dirty="0">
                <a:effectLst/>
                <a:latin typeface="Gill Sans"/>
                <a:ea typeface="Arial" panose="020B0604020202020204" pitchFamily="34" charset="0"/>
              </a:rPr>
              <a:t> </a:t>
            </a:r>
            <a:r>
              <a:rPr lang="en-US" sz="1600" spc="0" dirty="0">
                <a:effectLst/>
                <a:latin typeface="Gill Sans"/>
                <a:ea typeface="Arial" panose="020B0604020202020204" pitchFamily="34" charset="0"/>
              </a:rPr>
              <a:t>Cross-border</a:t>
            </a:r>
            <a:r>
              <a:rPr lang="en-US" sz="1600" spc="-95" dirty="0">
                <a:effectLst/>
                <a:latin typeface="Gill Sans"/>
                <a:ea typeface="Arial" panose="020B0604020202020204" pitchFamily="34" charset="0"/>
              </a:rPr>
              <a:t> </a:t>
            </a:r>
            <a:r>
              <a:rPr lang="en-US" sz="1600" spc="-10" dirty="0">
                <a:effectLst/>
                <a:latin typeface="Gill Sans"/>
                <a:ea typeface="Arial" panose="020B0604020202020204" pitchFamily="34" charset="0"/>
              </a:rPr>
              <a:t>issues. (India) </a:t>
            </a:r>
            <a:endParaRPr lang="en-US" sz="1600" spc="0" dirty="0">
              <a:effectLst/>
              <a:latin typeface="Gill Sans"/>
              <a:ea typeface="Arial" panose="020B0604020202020204" pitchFamily="34" charset="0"/>
            </a:endParaRPr>
          </a:p>
          <a:p>
            <a:pPr marL="342900" marR="0" lvl="0" indent="-342900">
              <a:lnSpc>
                <a:spcPts val="2665"/>
              </a:lnSpc>
              <a:spcBef>
                <a:spcPts val="70"/>
              </a:spcBef>
              <a:spcAft>
                <a:spcPts val="0"/>
              </a:spcAft>
              <a:buSzPts val="2200"/>
              <a:buFont typeface="Arial" panose="020B0604020202020204" pitchFamily="34" charset="0"/>
              <a:buChar char="•"/>
              <a:tabLst>
                <a:tab pos="901700" algn="l"/>
              </a:tabLst>
            </a:pPr>
            <a:r>
              <a:rPr lang="en-US" sz="1600" spc="-10" dirty="0">
                <a:effectLst/>
                <a:latin typeface="Gill Sans"/>
                <a:ea typeface="Arial" panose="020B0604020202020204" pitchFamily="34" charset="0"/>
              </a:rPr>
              <a:t>Effective</a:t>
            </a:r>
            <a:r>
              <a:rPr lang="en-US" sz="1600" spc="-30" dirty="0">
                <a:effectLst/>
                <a:latin typeface="Gill Sans"/>
                <a:ea typeface="Arial" panose="020B0604020202020204" pitchFamily="34" charset="0"/>
              </a:rPr>
              <a:t> </a:t>
            </a:r>
            <a:r>
              <a:rPr lang="en-US" sz="1600" spc="-10" dirty="0">
                <a:effectLst/>
                <a:latin typeface="Gill Sans"/>
                <a:ea typeface="Arial" panose="020B0604020202020204" pitchFamily="34" charset="0"/>
              </a:rPr>
              <a:t>and</a:t>
            </a:r>
            <a:r>
              <a:rPr lang="en-US" sz="1600" spc="-80" dirty="0">
                <a:effectLst/>
                <a:latin typeface="Gill Sans"/>
                <a:ea typeface="Arial" panose="020B0604020202020204" pitchFamily="34" charset="0"/>
              </a:rPr>
              <a:t> </a:t>
            </a:r>
            <a:r>
              <a:rPr lang="en-US" sz="1600" spc="-10" dirty="0">
                <a:effectLst/>
                <a:latin typeface="Gill Sans"/>
                <a:ea typeface="Arial" panose="020B0604020202020204" pitchFamily="34" charset="0"/>
              </a:rPr>
              <a:t>efficient</a:t>
            </a:r>
            <a:r>
              <a:rPr lang="en-US" sz="1600" spc="-35" dirty="0">
                <a:effectLst/>
                <a:latin typeface="Gill Sans"/>
                <a:ea typeface="Arial" panose="020B0604020202020204" pitchFamily="34" charset="0"/>
              </a:rPr>
              <a:t> </a:t>
            </a:r>
            <a:r>
              <a:rPr lang="en-US" sz="1600" spc="-10" dirty="0">
                <a:effectLst/>
                <a:latin typeface="Gill Sans"/>
                <a:ea typeface="Arial" panose="020B0604020202020204" pitchFamily="34" charset="0"/>
              </a:rPr>
              <a:t>Market</a:t>
            </a:r>
            <a:r>
              <a:rPr lang="en-US" sz="1600" spc="-60" dirty="0">
                <a:effectLst/>
                <a:latin typeface="Gill Sans"/>
                <a:ea typeface="Arial" panose="020B0604020202020204" pitchFamily="34" charset="0"/>
              </a:rPr>
              <a:t> </a:t>
            </a:r>
            <a:r>
              <a:rPr lang="en-US" sz="1600" spc="-10" dirty="0">
                <a:effectLst/>
                <a:latin typeface="Gill Sans"/>
                <a:ea typeface="Arial" panose="020B0604020202020204" pitchFamily="34" charset="0"/>
              </a:rPr>
              <a:t>Surveillance</a:t>
            </a:r>
            <a:r>
              <a:rPr lang="en-US" sz="1600" spc="-90" dirty="0">
                <a:effectLst/>
                <a:latin typeface="Gill Sans"/>
                <a:ea typeface="Arial" panose="020B0604020202020204" pitchFamily="34" charset="0"/>
              </a:rPr>
              <a:t> </a:t>
            </a:r>
            <a:r>
              <a:rPr lang="en-US" sz="1600" spc="-10" dirty="0">
                <a:effectLst/>
                <a:latin typeface="Gill Sans"/>
                <a:ea typeface="Arial" panose="020B0604020202020204" pitchFamily="34" charset="0"/>
              </a:rPr>
              <a:t>and</a:t>
            </a:r>
            <a:r>
              <a:rPr lang="en-US" sz="1600" spc="-70" dirty="0">
                <a:effectLst/>
                <a:latin typeface="Gill Sans"/>
                <a:ea typeface="Arial" panose="020B0604020202020204" pitchFamily="34" charset="0"/>
              </a:rPr>
              <a:t> </a:t>
            </a:r>
            <a:r>
              <a:rPr lang="en-US" sz="1600" spc="-10" dirty="0">
                <a:effectLst/>
                <a:latin typeface="Gill Sans"/>
                <a:ea typeface="Arial" panose="020B0604020202020204" pitchFamily="34" charset="0"/>
              </a:rPr>
              <a:t>Control.</a:t>
            </a:r>
            <a:endParaRPr lang="en-US" sz="1600" spc="0" dirty="0">
              <a:effectLst/>
              <a:latin typeface="Gill Sans"/>
              <a:ea typeface="Arial" panose="020B0604020202020204" pitchFamily="34" charset="0"/>
            </a:endParaRPr>
          </a:p>
          <a:p>
            <a:pPr marL="342900" marR="0" lvl="0" indent="-342900">
              <a:lnSpc>
                <a:spcPts val="2375"/>
              </a:lnSpc>
              <a:spcBef>
                <a:spcPts val="0"/>
              </a:spcBef>
              <a:spcAft>
                <a:spcPts val="0"/>
              </a:spcAft>
              <a:buSzPts val="2200"/>
              <a:buFont typeface="Arial" panose="020B0604020202020204" pitchFamily="34" charset="0"/>
              <a:buChar char="•"/>
              <a:tabLst>
                <a:tab pos="901700" algn="l"/>
              </a:tabLst>
            </a:pPr>
            <a:r>
              <a:rPr lang="en-US" sz="1600" spc="0" dirty="0">
                <a:effectLst/>
                <a:latin typeface="Gill Sans"/>
                <a:ea typeface="Arial" panose="020B0604020202020204" pitchFamily="34" charset="0"/>
              </a:rPr>
              <a:t>Effective</a:t>
            </a:r>
            <a:r>
              <a:rPr lang="en-US" sz="1600" spc="325" dirty="0">
                <a:effectLst/>
                <a:latin typeface="Gill Sans"/>
                <a:ea typeface="Arial" panose="020B0604020202020204" pitchFamily="34" charset="0"/>
              </a:rPr>
              <a:t> </a:t>
            </a:r>
            <a:r>
              <a:rPr lang="en-US" sz="1600" spc="0" dirty="0">
                <a:effectLst/>
                <a:latin typeface="Gill Sans"/>
                <a:ea typeface="Arial" panose="020B0604020202020204" pitchFamily="34" charset="0"/>
              </a:rPr>
              <a:t>and</a:t>
            </a:r>
            <a:r>
              <a:rPr lang="en-US" sz="1600" spc="345" dirty="0">
                <a:effectLst/>
                <a:latin typeface="Gill Sans"/>
                <a:ea typeface="Arial" panose="020B0604020202020204" pitchFamily="34" charset="0"/>
              </a:rPr>
              <a:t> </a:t>
            </a:r>
            <a:r>
              <a:rPr lang="en-US" sz="1600" spc="0" dirty="0">
                <a:effectLst/>
                <a:latin typeface="Gill Sans"/>
                <a:ea typeface="Arial" panose="020B0604020202020204" pitchFamily="34" charset="0"/>
              </a:rPr>
              <a:t>dynamic</a:t>
            </a:r>
            <a:r>
              <a:rPr lang="en-US" sz="1600" spc="320" dirty="0">
                <a:effectLst/>
                <a:latin typeface="Gill Sans"/>
                <a:ea typeface="Arial" panose="020B0604020202020204" pitchFamily="34" charset="0"/>
              </a:rPr>
              <a:t> </a:t>
            </a:r>
            <a:r>
              <a:rPr lang="en-US" sz="1600" spc="0" dirty="0">
                <a:effectLst/>
                <a:latin typeface="Gill Sans"/>
                <a:ea typeface="Arial" panose="020B0604020202020204" pitchFamily="34" charset="0"/>
              </a:rPr>
              <a:t>price</a:t>
            </a:r>
            <a:r>
              <a:rPr lang="en-US" sz="1600" spc="340" dirty="0">
                <a:effectLst/>
                <a:latin typeface="Gill Sans"/>
                <a:ea typeface="Arial" panose="020B0604020202020204" pitchFamily="34" charset="0"/>
              </a:rPr>
              <a:t> </a:t>
            </a:r>
            <a:r>
              <a:rPr lang="en-US" sz="1600" spc="0" dirty="0">
                <a:effectLst/>
                <a:latin typeface="Gill Sans"/>
                <a:ea typeface="Arial" panose="020B0604020202020204" pitchFamily="34" charset="0"/>
              </a:rPr>
              <a:t>control</a:t>
            </a:r>
            <a:r>
              <a:rPr lang="en-US" sz="1600" spc="340" dirty="0">
                <a:effectLst/>
                <a:latin typeface="Gill Sans"/>
                <a:ea typeface="Arial" panose="020B0604020202020204" pitchFamily="34" charset="0"/>
              </a:rPr>
              <a:t> </a:t>
            </a:r>
            <a:r>
              <a:rPr lang="en-US" sz="1600" spc="0" dirty="0">
                <a:effectLst/>
                <a:latin typeface="Gill Sans"/>
                <a:ea typeface="Arial" panose="020B0604020202020204" pitchFamily="34" charset="0"/>
              </a:rPr>
              <a:t>mechanism</a:t>
            </a:r>
            <a:r>
              <a:rPr lang="en-US" sz="1600" spc="335" dirty="0">
                <a:effectLst/>
                <a:latin typeface="Gill Sans"/>
                <a:ea typeface="Arial" panose="020B0604020202020204" pitchFamily="34" charset="0"/>
              </a:rPr>
              <a:t> </a:t>
            </a:r>
            <a:r>
              <a:rPr lang="en-US" sz="1600" spc="0" dirty="0">
                <a:effectLst/>
                <a:latin typeface="Gill Sans"/>
                <a:ea typeface="Arial" panose="020B0604020202020204" pitchFamily="34" charset="0"/>
              </a:rPr>
              <a:t>with</a:t>
            </a:r>
            <a:r>
              <a:rPr lang="en-US" sz="1600" spc="340" dirty="0">
                <a:effectLst/>
                <a:latin typeface="Gill Sans"/>
                <a:ea typeface="Arial" panose="020B0604020202020204" pitchFamily="34" charset="0"/>
              </a:rPr>
              <a:t> </a:t>
            </a:r>
            <a:r>
              <a:rPr lang="en-US" sz="1600" spc="0" dirty="0">
                <a:effectLst/>
                <a:latin typeface="Gill Sans"/>
                <a:ea typeface="Arial" panose="020B0604020202020204" pitchFamily="34" charset="0"/>
              </a:rPr>
              <a:t>reference</a:t>
            </a:r>
            <a:r>
              <a:rPr lang="en-US" sz="1600" spc="355" dirty="0">
                <a:effectLst/>
                <a:latin typeface="Gill Sans"/>
                <a:ea typeface="Arial" panose="020B0604020202020204" pitchFamily="34" charset="0"/>
              </a:rPr>
              <a:t> </a:t>
            </a:r>
            <a:r>
              <a:rPr lang="en-US" sz="1600" spc="-25" dirty="0">
                <a:effectLst/>
                <a:latin typeface="Gill Sans"/>
                <a:ea typeface="Arial" panose="020B0604020202020204" pitchFamily="34" charset="0"/>
              </a:rPr>
              <a:t>to</a:t>
            </a:r>
            <a:r>
              <a:rPr lang="en-US" sz="1600" dirty="0">
                <a:latin typeface="Gill Sans"/>
                <a:ea typeface="Arial" panose="020B0604020202020204" pitchFamily="34" charset="0"/>
              </a:rPr>
              <a:t> </a:t>
            </a:r>
            <a:r>
              <a:rPr lang="en-US" sz="1600" dirty="0">
                <a:effectLst/>
                <a:latin typeface="Gill Sans"/>
                <a:ea typeface="Calibri" panose="020F0502020204030204" pitchFamily="34" charset="0"/>
              </a:rPr>
              <a:t>international</a:t>
            </a:r>
            <a:r>
              <a:rPr lang="en-US" sz="1600" spc="-120" dirty="0">
                <a:effectLst/>
                <a:latin typeface="Gill Sans"/>
                <a:ea typeface="Calibri" panose="020F0502020204030204" pitchFamily="34" charset="0"/>
              </a:rPr>
              <a:t> </a:t>
            </a:r>
            <a:r>
              <a:rPr lang="en-US" sz="1600" dirty="0">
                <a:effectLst/>
                <a:latin typeface="Gill Sans"/>
                <a:ea typeface="Calibri" panose="020F0502020204030204" pitchFamily="34" charset="0"/>
              </a:rPr>
              <a:t>prices.</a:t>
            </a:r>
            <a:r>
              <a:rPr lang="en-US" sz="1600" spc="-120" dirty="0">
                <a:effectLst/>
                <a:latin typeface="Gill Sans"/>
                <a:ea typeface="Calibri" panose="020F0502020204030204" pitchFamily="34" charset="0"/>
              </a:rPr>
              <a:t> </a:t>
            </a:r>
            <a:r>
              <a:rPr lang="en-US" sz="1600" dirty="0">
                <a:effectLst/>
                <a:latin typeface="Gill Sans"/>
                <a:ea typeface="Calibri" panose="020F0502020204030204" pitchFamily="34" charset="0"/>
              </a:rPr>
              <a:t>(including</a:t>
            </a:r>
            <a:r>
              <a:rPr lang="en-US" sz="1600" spc="-115" dirty="0">
                <a:effectLst/>
                <a:latin typeface="Gill Sans"/>
                <a:ea typeface="Calibri" panose="020F0502020204030204" pitchFamily="34" charset="0"/>
              </a:rPr>
              <a:t> </a:t>
            </a:r>
            <a:r>
              <a:rPr lang="en-US" sz="1600" dirty="0">
                <a:effectLst/>
                <a:latin typeface="Gill Sans"/>
                <a:ea typeface="Calibri" panose="020F0502020204030204" pitchFamily="34" charset="0"/>
              </a:rPr>
              <a:t>price</a:t>
            </a:r>
            <a:r>
              <a:rPr lang="en-US" sz="1600" spc="-125" dirty="0">
                <a:effectLst/>
                <a:latin typeface="Gill Sans"/>
                <a:ea typeface="Calibri" panose="020F0502020204030204" pitchFamily="34" charset="0"/>
              </a:rPr>
              <a:t> </a:t>
            </a:r>
            <a:r>
              <a:rPr lang="en-US" sz="1600" spc="-10" dirty="0">
                <a:effectLst/>
                <a:latin typeface="Gill Sans"/>
                <a:ea typeface="Calibri" panose="020F0502020204030204" pitchFamily="34" charset="0"/>
              </a:rPr>
              <a:t>adjustment).</a:t>
            </a:r>
            <a:endParaRPr lang="en-US" sz="1600" dirty="0">
              <a:effectLst/>
              <a:latin typeface="Gill Sans"/>
              <a:ea typeface="Calibri" panose="020F0502020204030204" pitchFamily="34" charset="0"/>
            </a:endParaRPr>
          </a:p>
          <a:p>
            <a:pPr marL="342900" marR="0" lvl="0" indent="-342900">
              <a:lnSpc>
                <a:spcPts val="2640"/>
              </a:lnSpc>
              <a:spcBef>
                <a:spcPts val="0"/>
              </a:spcBef>
              <a:spcAft>
                <a:spcPts val="0"/>
              </a:spcAft>
              <a:buSzPts val="2200"/>
              <a:buFont typeface="Arial" panose="020B0604020202020204" pitchFamily="34" charset="0"/>
              <a:buChar char="•"/>
              <a:tabLst>
                <a:tab pos="901700" algn="l"/>
              </a:tabLst>
            </a:pPr>
            <a:r>
              <a:rPr lang="en-US" sz="1600" spc="0" dirty="0">
                <a:effectLst/>
                <a:latin typeface="Gill Sans"/>
                <a:ea typeface="Arial" panose="020B0604020202020204" pitchFamily="34" charset="0"/>
              </a:rPr>
              <a:t>Online</a:t>
            </a:r>
            <a:r>
              <a:rPr lang="en-US" sz="1600" spc="-90" dirty="0">
                <a:effectLst/>
                <a:latin typeface="Gill Sans"/>
                <a:ea typeface="Arial" panose="020B0604020202020204" pitchFamily="34" charset="0"/>
              </a:rPr>
              <a:t> </a:t>
            </a:r>
            <a:r>
              <a:rPr lang="en-US" sz="1600" spc="0" dirty="0">
                <a:effectLst/>
                <a:latin typeface="Gill Sans"/>
                <a:ea typeface="Arial" panose="020B0604020202020204" pitchFamily="34" charset="0"/>
              </a:rPr>
              <a:t>Pharmacy</a:t>
            </a:r>
            <a:r>
              <a:rPr lang="en-US" sz="1600" spc="-95" dirty="0">
                <a:effectLst/>
                <a:latin typeface="Gill Sans"/>
                <a:ea typeface="Arial" panose="020B0604020202020204" pitchFamily="34" charset="0"/>
              </a:rPr>
              <a:t> </a:t>
            </a:r>
            <a:r>
              <a:rPr lang="en-US" sz="1600" spc="0" dirty="0">
                <a:effectLst/>
                <a:latin typeface="Gill Sans"/>
                <a:ea typeface="Arial" panose="020B0604020202020204" pitchFamily="34" charset="0"/>
              </a:rPr>
              <a:t>and</a:t>
            </a:r>
            <a:r>
              <a:rPr lang="en-US" sz="1600" spc="-95" dirty="0">
                <a:effectLst/>
                <a:latin typeface="Gill Sans"/>
                <a:ea typeface="Arial" panose="020B0604020202020204" pitchFamily="34" charset="0"/>
              </a:rPr>
              <a:t> </a:t>
            </a:r>
            <a:r>
              <a:rPr lang="en-US" sz="1600" spc="0" dirty="0">
                <a:effectLst/>
                <a:latin typeface="Gill Sans"/>
                <a:ea typeface="Arial" panose="020B0604020202020204" pitchFamily="34" charset="0"/>
              </a:rPr>
              <a:t>advertisement</a:t>
            </a:r>
            <a:r>
              <a:rPr lang="en-US" sz="1600" spc="-55" dirty="0">
                <a:effectLst/>
                <a:latin typeface="Gill Sans"/>
                <a:ea typeface="Arial" panose="020B0604020202020204" pitchFamily="34" charset="0"/>
              </a:rPr>
              <a:t> </a:t>
            </a:r>
            <a:r>
              <a:rPr lang="en-US" sz="1600" spc="0" dirty="0">
                <a:effectLst/>
                <a:latin typeface="Gill Sans"/>
                <a:ea typeface="Arial" panose="020B0604020202020204" pitchFamily="34" charset="0"/>
              </a:rPr>
              <a:t>of</a:t>
            </a:r>
            <a:r>
              <a:rPr lang="en-US" sz="1600" spc="-90" dirty="0">
                <a:effectLst/>
                <a:latin typeface="Gill Sans"/>
                <a:ea typeface="Arial" panose="020B0604020202020204" pitchFamily="34" charset="0"/>
              </a:rPr>
              <a:t> </a:t>
            </a:r>
            <a:r>
              <a:rPr lang="en-US" sz="1600" spc="-10" dirty="0">
                <a:effectLst/>
                <a:latin typeface="Gill Sans"/>
                <a:ea typeface="Arial" panose="020B0604020202020204" pitchFamily="34" charset="0"/>
              </a:rPr>
              <a:t>Medicines.</a:t>
            </a:r>
            <a:endParaRPr lang="en-US" sz="1600" spc="0" dirty="0">
              <a:effectLst/>
              <a:latin typeface="Gill Sans"/>
              <a:ea typeface="Arial" panose="020B0604020202020204" pitchFamily="34" charset="0"/>
            </a:endParaRPr>
          </a:p>
          <a:p>
            <a:pPr marL="342900" marR="0" lvl="0" indent="-342900">
              <a:lnSpc>
                <a:spcPts val="2640"/>
              </a:lnSpc>
              <a:spcBef>
                <a:spcPts val="0"/>
              </a:spcBef>
              <a:spcAft>
                <a:spcPts val="0"/>
              </a:spcAft>
              <a:buSzPts val="2200"/>
              <a:buFont typeface="Arial" panose="020B0604020202020204" pitchFamily="34" charset="0"/>
              <a:buChar char="•"/>
              <a:tabLst>
                <a:tab pos="901700" algn="l"/>
              </a:tabLst>
            </a:pPr>
            <a:r>
              <a:rPr lang="en-US" sz="1600" spc="-10" dirty="0">
                <a:effectLst/>
                <a:latin typeface="Gill Sans"/>
                <a:ea typeface="Arial" panose="020B0604020202020204" pitchFamily="34" charset="0"/>
              </a:rPr>
              <a:t>Interdepartmental</a:t>
            </a:r>
            <a:r>
              <a:rPr lang="en-US" sz="1600" spc="-70" dirty="0">
                <a:effectLst/>
                <a:latin typeface="Gill Sans"/>
                <a:ea typeface="Arial" panose="020B0604020202020204" pitchFamily="34" charset="0"/>
              </a:rPr>
              <a:t> </a:t>
            </a:r>
            <a:r>
              <a:rPr lang="en-US" sz="1600" spc="-10" dirty="0">
                <a:effectLst/>
                <a:latin typeface="Gill Sans"/>
                <a:ea typeface="Arial" panose="020B0604020202020204" pitchFamily="34" charset="0"/>
              </a:rPr>
              <a:t>co-ordination</a:t>
            </a:r>
            <a:r>
              <a:rPr lang="en-US" sz="1600" spc="-110" dirty="0">
                <a:effectLst/>
                <a:latin typeface="Gill Sans"/>
                <a:ea typeface="Arial" panose="020B0604020202020204" pitchFamily="34" charset="0"/>
              </a:rPr>
              <a:t> </a:t>
            </a:r>
            <a:r>
              <a:rPr lang="en-US" sz="1600" spc="-10" dirty="0">
                <a:effectLst/>
                <a:latin typeface="Gill Sans"/>
                <a:ea typeface="Arial" panose="020B0604020202020204" pitchFamily="34" charset="0"/>
              </a:rPr>
              <a:t>and</a:t>
            </a:r>
            <a:r>
              <a:rPr lang="en-US" sz="1600" spc="-100" dirty="0">
                <a:effectLst/>
                <a:latin typeface="Gill Sans"/>
                <a:ea typeface="Arial" panose="020B0604020202020204" pitchFamily="34" charset="0"/>
              </a:rPr>
              <a:t> </a:t>
            </a:r>
            <a:r>
              <a:rPr lang="en-US" sz="1600" spc="-10" dirty="0">
                <a:effectLst/>
                <a:latin typeface="Gill Sans"/>
                <a:ea typeface="Arial" panose="020B0604020202020204" pitchFamily="34" charset="0"/>
              </a:rPr>
              <a:t>communication.</a:t>
            </a:r>
            <a:endParaRPr lang="en-US" sz="1600" spc="0" dirty="0">
              <a:effectLst/>
              <a:latin typeface="Gill Sans"/>
              <a:ea typeface="Arial" panose="020B0604020202020204" pitchFamily="34" charset="0"/>
            </a:endParaRPr>
          </a:p>
          <a:p>
            <a:pPr marL="342900" marR="0" lvl="0" indent="-342900">
              <a:lnSpc>
                <a:spcPts val="2640"/>
              </a:lnSpc>
              <a:spcBef>
                <a:spcPts val="0"/>
              </a:spcBef>
              <a:spcAft>
                <a:spcPts val="0"/>
              </a:spcAft>
              <a:buSzPts val="2200"/>
              <a:buFont typeface="Arial" panose="020B0604020202020204" pitchFamily="34" charset="0"/>
              <a:buChar char="•"/>
              <a:tabLst>
                <a:tab pos="901700" algn="l"/>
              </a:tabLst>
            </a:pPr>
            <a:r>
              <a:rPr lang="en-US" sz="1600" spc="-10" dirty="0">
                <a:effectLst/>
                <a:latin typeface="Gill Sans"/>
                <a:ea typeface="Arial" panose="020B0604020202020204" pitchFamily="34" charset="0"/>
              </a:rPr>
              <a:t>Clinical</a:t>
            </a:r>
            <a:r>
              <a:rPr lang="en-US" sz="1600" spc="-85" dirty="0">
                <a:effectLst/>
                <a:latin typeface="Gill Sans"/>
                <a:ea typeface="Arial" panose="020B0604020202020204" pitchFamily="34" charset="0"/>
              </a:rPr>
              <a:t> </a:t>
            </a:r>
            <a:r>
              <a:rPr lang="en-US" sz="1600" spc="-10" dirty="0">
                <a:effectLst/>
                <a:latin typeface="Gill Sans"/>
                <a:ea typeface="Arial" panose="020B0604020202020204" pitchFamily="34" charset="0"/>
              </a:rPr>
              <a:t>Trial</a:t>
            </a:r>
            <a:r>
              <a:rPr lang="en-US" sz="1600" spc="-85" dirty="0">
                <a:effectLst/>
                <a:latin typeface="Gill Sans"/>
                <a:ea typeface="Arial" panose="020B0604020202020204" pitchFamily="34" charset="0"/>
              </a:rPr>
              <a:t> </a:t>
            </a:r>
            <a:r>
              <a:rPr lang="en-US" sz="1600" spc="-10" dirty="0">
                <a:effectLst/>
                <a:latin typeface="Gill Sans"/>
                <a:ea typeface="Arial" panose="020B0604020202020204" pitchFamily="34" charset="0"/>
              </a:rPr>
              <a:t>oversight</a:t>
            </a:r>
            <a:r>
              <a:rPr lang="en-US" sz="1600" spc="-65" dirty="0">
                <a:effectLst/>
                <a:latin typeface="Gill Sans"/>
                <a:ea typeface="Arial" panose="020B0604020202020204" pitchFamily="34" charset="0"/>
              </a:rPr>
              <a:t> </a:t>
            </a:r>
            <a:r>
              <a:rPr lang="en-US" sz="1600" spc="-10" dirty="0">
                <a:effectLst/>
                <a:latin typeface="Gill Sans"/>
                <a:ea typeface="Arial" panose="020B0604020202020204" pitchFamily="34" charset="0"/>
              </a:rPr>
              <a:t>including</a:t>
            </a:r>
            <a:r>
              <a:rPr lang="en-US" sz="1600" spc="-85" dirty="0">
                <a:effectLst/>
                <a:latin typeface="Gill Sans"/>
                <a:ea typeface="Arial" panose="020B0604020202020204" pitchFamily="34" charset="0"/>
              </a:rPr>
              <a:t> </a:t>
            </a:r>
            <a:r>
              <a:rPr lang="en-US" sz="1600" spc="-20" dirty="0">
                <a:effectLst/>
                <a:latin typeface="Gill Sans"/>
                <a:ea typeface="Arial" panose="020B0604020202020204" pitchFamily="34" charset="0"/>
              </a:rPr>
              <a:t>GCP.</a:t>
            </a:r>
            <a:endParaRPr lang="en-US" sz="1600" spc="0" dirty="0">
              <a:effectLst/>
              <a:latin typeface="Gill Sans"/>
              <a:ea typeface="Arial" panose="020B0604020202020204" pitchFamily="34" charset="0"/>
            </a:endParaRPr>
          </a:p>
          <a:p>
            <a:pPr marL="342900" marR="0" lvl="0" indent="-342900">
              <a:lnSpc>
                <a:spcPts val="2665"/>
              </a:lnSpc>
              <a:spcBef>
                <a:spcPts val="0"/>
              </a:spcBef>
              <a:spcAft>
                <a:spcPts val="0"/>
              </a:spcAft>
              <a:buSzPts val="2200"/>
              <a:buFont typeface="Arial" panose="020B0604020202020204" pitchFamily="34" charset="0"/>
              <a:buChar char="•"/>
              <a:tabLst>
                <a:tab pos="901700" algn="l"/>
              </a:tabLst>
            </a:pPr>
            <a:r>
              <a:rPr lang="en-US" sz="1600" spc="-10" dirty="0">
                <a:effectLst/>
                <a:latin typeface="Gill Sans"/>
                <a:ea typeface="Arial" panose="020B0604020202020204" pitchFamily="34" charset="0"/>
              </a:rPr>
              <a:t>Inventory</a:t>
            </a:r>
            <a:r>
              <a:rPr lang="en-US" sz="1600" spc="-105" dirty="0">
                <a:effectLst/>
                <a:latin typeface="Gill Sans"/>
                <a:ea typeface="Arial" panose="020B0604020202020204" pitchFamily="34" charset="0"/>
              </a:rPr>
              <a:t> </a:t>
            </a:r>
            <a:r>
              <a:rPr lang="en-US" sz="1600" spc="-10" dirty="0">
                <a:effectLst/>
                <a:latin typeface="Gill Sans"/>
                <a:ea typeface="Arial" panose="020B0604020202020204" pitchFamily="34" charset="0"/>
              </a:rPr>
              <a:t>Management</a:t>
            </a:r>
            <a:endParaRPr lang="en-US" sz="1600" spc="0" dirty="0">
              <a:effectLst/>
              <a:latin typeface="Gill Sans"/>
              <a:ea typeface="Arial" panose="020B0604020202020204" pitchFamily="34" charset="0"/>
            </a:endParaRPr>
          </a:p>
        </p:txBody>
      </p:sp>
    </p:spTree>
    <p:extLst>
      <p:ext uri="{BB962C8B-B14F-4D97-AF65-F5344CB8AC3E}">
        <p14:creationId xmlns:p14="http://schemas.microsoft.com/office/powerpoint/2010/main" val="28971789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blurry green and white background&#10;&#10;Description automatically generated">
            <a:extLst>
              <a:ext uri="{FF2B5EF4-FFF2-40B4-BE49-F238E27FC236}">
                <a16:creationId xmlns:a16="http://schemas.microsoft.com/office/drawing/2014/main" id="{3E22F4A7-BA3E-ADFD-B68D-229BD52CB5D8}"/>
              </a:ext>
            </a:extLst>
          </p:cNvPr>
          <p:cNvPicPr>
            <a:picLocks noChangeAspect="1"/>
          </p:cNvPicPr>
          <p:nvPr/>
        </p:nvPicPr>
        <p:blipFill rotWithShape="1">
          <a:blip r:embed="rId2">
            <a:duotone>
              <a:schemeClr val="bg2">
                <a:shade val="45000"/>
                <a:satMod val="135000"/>
              </a:schemeClr>
              <a:prstClr val="white"/>
            </a:duotone>
          </a:blip>
          <a:srcRect l="9091" t="11526" b="18663"/>
          <a:stretch/>
        </p:blipFill>
        <p:spPr>
          <a:xfrm>
            <a:off x="20" y="10"/>
            <a:ext cx="12191980" cy="6857990"/>
          </a:xfrm>
          <a:prstGeom prst="rect">
            <a:avLst/>
          </a:prstGeom>
        </p:spPr>
      </p:pic>
      <p:sp>
        <p:nvSpPr>
          <p:cNvPr id="2" name="Title 1">
            <a:extLst>
              <a:ext uri="{FF2B5EF4-FFF2-40B4-BE49-F238E27FC236}">
                <a16:creationId xmlns:a16="http://schemas.microsoft.com/office/drawing/2014/main" id="{D5680AE6-A6AB-4304-715E-DC1861BBBD1E}"/>
              </a:ext>
            </a:extLst>
          </p:cNvPr>
          <p:cNvSpPr>
            <a:spLocks noGrp="1"/>
          </p:cNvSpPr>
          <p:nvPr>
            <p:ph type="title"/>
          </p:nvPr>
        </p:nvSpPr>
        <p:spPr>
          <a:xfrm>
            <a:off x="838200" y="365125"/>
            <a:ext cx="10515600" cy="1325563"/>
          </a:xfrm>
        </p:spPr>
        <p:txBody>
          <a:bodyPr vert="horz" lIns="91440" tIns="45720" rIns="91440" bIns="45720" rtlCol="0" anchor="ctr">
            <a:normAutofit/>
          </a:bodyPr>
          <a:lstStyle/>
          <a:p>
            <a:pPr algn="l"/>
            <a:r>
              <a:rPr lang="en-US" sz="4400" dirty="0">
                <a:solidFill>
                  <a:schemeClr val="tx1"/>
                </a:solidFill>
                <a:latin typeface="+mj-lt"/>
              </a:rPr>
              <a:t>Abortions are Legal but remains under purview of criminal law</a:t>
            </a:r>
          </a:p>
        </p:txBody>
      </p:sp>
      <p:sp>
        <p:nvSpPr>
          <p:cNvPr id="3" name="Slide Number Placeholder 2">
            <a:extLst>
              <a:ext uri="{FF2B5EF4-FFF2-40B4-BE49-F238E27FC236}">
                <a16:creationId xmlns:a16="http://schemas.microsoft.com/office/drawing/2014/main" id="{DA4917E9-2671-DA78-E3C5-F8460D9A71E7}"/>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a:spcAft>
                <a:spcPts val="600"/>
              </a:spcAft>
              <a:defRPr/>
            </a:pPr>
            <a:fld id="{4755468B-C2BA-8B42-ABD6-597061763577}" type="slidenum">
              <a:rPr lang="en-US" sz="1200" smtClean="0">
                <a:solidFill>
                  <a:prstClr val="black">
                    <a:tint val="75000"/>
                  </a:prstClr>
                </a:solidFill>
                <a:latin typeface="Calibri" panose="020F0502020204030204"/>
              </a:rPr>
              <a:pPr>
                <a:spcAft>
                  <a:spcPts val="600"/>
                </a:spcAft>
                <a:defRPr/>
              </a:pPr>
              <a:t>49</a:t>
            </a:fld>
            <a:endParaRPr lang="en-US" sz="1200" dirty="0">
              <a:solidFill>
                <a:prstClr val="black">
                  <a:tint val="75000"/>
                </a:prstClr>
              </a:solidFill>
              <a:latin typeface="Calibri" panose="020F0502020204030204"/>
            </a:endParaRPr>
          </a:p>
        </p:txBody>
      </p:sp>
      <p:graphicFrame>
        <p:nvGraphicFramePr>
          <p:cNvPr id="7" name="TextBox 4">
            <a:extLst>
              <a:ext uri="{FF2B5EF4-FFF2-40B4-BE49-F238E27FC236}">
                <a16:creationId xmlns:a16="http://schemas.microsoft.com/office/drawing/2014/main" id="{60668B1A-816C-B567-22C2-1EF13451C4CD}"/>
              </a:ext>
            </a:extLst>
          </p:cNvPr>
          <p:cNvGraphicFramePr/>
          <p:nvPr>
            <p:extLst>
              <p:ext uri="{D42A27DB-BD31-4B8C-83A1-F6EECF244321}">
                <p14:modId xmlns:p14="http://schemas.microsoft.com/office/powerpoint/2010/main" val="164365428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605624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282DD3-6BCE-1441-5020-8CB819CCCFAA}"/>
              </a:ext>
            </a:extLst>
          </p:cNvPr>
          <p:cNvSpPr>
            <a:spLocks noGrp="1"/>
          </p:cNvSpPr>
          <p:nvPr>
            <p:ph type="title"/>
          </p:nvPr>
        </p:nvSpPr>
        <p:spPr/>
        <p:txBody>
          <a:bodyPr>
            <a:normAutofit/>
          </a:bodyPr>
          <a:lstStyle/>
          <a:p>
            <a:r>
              <a:rPr lang="en-US" dirty="0"/>
              <a:t>mCPR Stage 2 of the S Curve: Potential for rapid acceleration </a:t>
            </a:r>
          </a:p>
        </p:txBody>
      </p:sp>
      <p:sp>
        <p:nvSpPr>
          <p:cNvPr id="3" name="Slide Number Placeholder 2">
            <a:extLst>
              <a:ext uri="{FF2B5EF4-FFF2-40B4-BE49-F238E27FC236}">
                <a16:creationId xmlns:a16="http://schemas.microsoft.com/office/drawing/2014/main" id="{0498FA5E-0216-30F3-2288-AEC2B5EB62D5}"/>
              </a:ext>
            </a:extLst>
          </p:cNvPr>
          <p:cNvSpPr>
            <a:spLocks noGrp="1"/>
          </p:cNvSpPr>
          <p:nvPr>
            <p:ph type="sldNum" sz="quarter" idx="4"/>
          </p:nvPr>
        </p:nvSpPr>
        <p:spPr/>
        <p:txBody>
          <a:bodyPr/>
          <a:lstStyle/>
          <a:p>
            <a:fld id="{4755468B-C2BA-8B42-ABD6-597061763577}" type="slidenum">
              <a:rPr lang="en-US" smtClean="0"/>
              <a:pPr/>
              <a:t>5</a:t>
            </a:fld>
            <a:endParaRPr lang="en-US" dirty="0"/>
          </a:p>
        </p:txBody>
      </p:sp>
      <p:sp>
        <p:nvSpPr>
          <p:cNvPr id="4" name="Rectangle 3">
            <a:extLst>
              <a:ext uri="{FF2B5EF4-FFF2-40B4-BE49-F238E27FC236}">
                <a16:creationId xmlns:a16="http://schemas.microsoft.com/office/drawing/2014/main" id="{5F51483E-08A4-9261-B0D9-E5330E0696E2}"/>
              </a:ext>
            </a:extLst>
          </p:cNvPr>
          <p:cNvSpPr>
            <a:spLocks noChangeArrowheads="1"/>
          </p:cNvSpPr>
          <p:nvPr/>
        </p:nvSpPr>
        <p:spPr bwMode="auto">
          <a:xfrm>
            <a:off x="-319488" y="-2071171"/>
            <a:ext cx="2440581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dirty="0"/>
          </a:p>
        </p:txBody>
      </p:sp>
      <p:grpSp>
        <p:nvGrpSpPr>
          <p:cNvPr id="8" name="Group 7">
            <a:extLst>
              <a:ext uri="{FF2B5EF4-FFF2-40B4-BE49-F238E27FC236}">
                <a16:creationId xmlns:a16="http://schemas.microsoft.com/office/drawing/2014/main" id="{E9D41EDF-B466-033F-50A8-7FB27F9016CA}"/>
              </a:ext>
            </a:extLst>
          </p:cNvPr>
          <p:cNvGrpSpPr>
            <a:grpSpLocks/>
          </p:cNvGrpSpPr>
          <p:nvPr/>
        </p:nvGrpSpPr>
        <p:grpSpPr>
          <a:xfrm>
            <a:off x="-126744" y="1494989"/>
            <a:ext cx="5952781" cy="4989966"/>
            <a:chOff x="4708" y="0"/>
            <a:chExt cx="2052955" cy="1279525"/>
          </a:xfrm>
        </p:grpSpPr>
        <p:sp>
          <p:nvSpPr>
            <p:cNvPr id="9" name="Graphic 6">
              <a:extLst>
                <a:ext uri="{FF2B5EF4-FFF2-40B4-BE49-F238E27FC236}">
                  <a16:creationId xmlns:a16="http://schemas.microsoft.com/office/drawing/2014/main" id="{D254FC1E-B0E5-A5A0-C0FA-627CAB8A0F99}"/>
                </a:ext>
              </a:extLst>
            </p:cNvPr>
            <p:cNvSpPr/>
            <p:nvPr/>
          </p:nvSpPr>
          <p:spPr>
            <a:xfrm>
              <a:off x="4708" y="17205"/>
              <a:ext cx="2052955" cy="1138555"/>
            </a:xfrm>
            <a:custGeom>
              <a:avLst/>
              <a:gdLst/>
              <a:ahLst/>
              <a:cxnLst/>
              <a:rect l="l" t="t" r="r" b="b"/>
              <a:pathLst>
                <a:path w="2052955" h="1138555">
                  <a:moveTo>
                    <a:pt x="0" y="1138252"/>
                  </a:moveTo>
                  <a:lnTo>
                    <a:pt x="49768" y="1125772"/>
                  </a:lnTo>
                  <a:lnTo>
                    <a:pt x="99454" y="1113179"/>
                  </a:lnTo>
                  <a:lnTo>
                    <a:pt x="148973" y="1100359"/>
                  </a:lnTo>
                  <a:lnTo>
                    <a:pt x="198241" y="1087198"/>
                  </a:lnTo>
                  <a:lnTo>
                    <a:pt x="247176" y="1073584"/>
                  </a:lnTo>
                  <a:lnTo>
                    <a:pt x="295694" y="1059401"/>
                  </a:lnTo>
                  <a:lnTo>
                    <a:pt x="343711" y="1044538"/>
                  </a:lnTo>
                  <a:lnTo>
                    <a:pt x="391144" y="1028880"/>
                  </a:lnTo>
                  <a:lnTo>
                    <a:pt x="437909" y="1012314"/>
                  </a:lnTo>
                  <a:lnTo>
                    <a:pt x="483924" y="994726"/>
                  </a:lnTo>
                  <a:lnTo>
                    <a:pt x="529104" y="976004"/>
                  </a:lnTo>
                  <a:lnTo>
                    <a:pt x="573367" y="956033"/>
                  </a:lnTo>
                  <a:lnTo>
                    <a:pt x="616629" y="934700"/>
                  </a:lnTo>
                  <a:lnTo>
                    <a:pt x="658806" y="911891"/>
                  </a:lnTo>
                  <a:lnTo>
                    <a:pt x="699815" y="887494"/>
                  </a:lnTo>
                  <a:lnTo>
                    <a:pt x="739573" y="861394"/>
                  </a:lnTo>
                  <a:lnTo>
                    <a:pt x="777996" y="833479"/>
                  </a:lnTo>
                  <a:lnTo>
                    <a:pt x="812424" y="804349"/>
                  </a:lnTo>
                  <a:lnTo>
                    <a:pt x="844623" y="771780"/>
                  </a:lnTo>
                  <a:lnTo>
                    <a:pt x="874869" y="736230"/>
                  </a:lnTo>
                  <a:lnTo>
                    <a:pt x="903441" y="698158"/>
                  </a:lnTo>
                  <a:lnTo>
                    <a:pt x="930615" y="658022"/>
                  </a:lnTo>
                  <a:lnTo>
                    <a:pt x="956668" y="616280"/>
                  </a:lnTo>
                  <a:lnTo>
                    <a:pt x="981877" y="573391"/>
                  </a:lnTo>
                  <a:lnTo>
                    <a:pt x="1006518" y="529813"/>
                  </a:lnTo>
                  <a:lnTo>
                    <a:pt x="1030869" y="486004"/>
                  </a:lnTo>
                  <a:lnTo>
                    <a:pt x="1055207" y="442423"/>
                  </a:lnTo>
                  <a:lnTo>
                    <a:pt x="1079809" y="399529"/>
                  </a:lnTo>
                  <a:lnTo>
                    <a:pt x="1104951" y="357779"/>
                  </a:lnTo>
                  <a:lnTo>
                    <a:pt x="1130911" y="317631"/>
                  </a:lnTo>
                  <a:lnTo>
                    <a:pt x="1157965" y="279545"/>
                  </a:lnTo>
                  <a:lnTo>
                    <a:pt x="1186391" y="243979"/>
                  </a:lnTo>
                  <a:lnTo>
                    <a:pt x="1216466" y="211390"/>
                  </a:lnTo>
                  <a:lnTo>
                    <a:pt x="1248466" y="182238"/>
                  </a:lnTo>
                  <a:lnTo>
                    <a:pt x="1282669" y="156981"/>
                  </a:lnTo>
                  <a:lnTo>
                    <a:pt x="1324896" y="132633"/>
                  </a:lnTo>
                  <a:lnTo>
                    <a:pt x="1371404" y="111509"/>
                  </a:lnTo>
                  <a:lnTo>
                    <a:pt x="1421443" y="93335"/>
                  </a:lnTo>
                  <a:lnTo>
                    <a:pt x="1474265" y="77834"/>
                  </a:lnTo>
                  <a:lnTo>
                    <a:pt x="1529118" y="64731"/>
                  </a:lnTo>
                  <a:lnTo>
                    <a:pt x="1585255" y="53749"/>
                  </a:lnTo>
                  <a:lnTo>
                    <a:pt x="1641926" y="44614"/>
                  </a:lnTo>
                  <a:lnTo>
                    <a:pt x="1698381" y="37050"/>
                  </a:lnTo>
                  <a:lnTo>
                    <a:pt x="1753872" y="30781"/>
                  </a:lnTo>
                  <a:lnTo>
                    <a:pt x="1807648" y="25531"/>
                  </a:lnTo>
                  <a:lnTo>
                    <a:pt x="1858961" y="21024"/>
                  </a:lnTo>
                  <a:lnTo>
                    <a:pt x="1907060" y="16986"/>
                  </a:lnTo>
                  <a:lnTo>
                    <a:pt x="1951197" y="13140"/>
                  </a:lnTo>
                  <a:lnTo>
                    <a:pt x="1990623" y="9211"/>
                  </a:lnTo>
                  <a:lnTo>
                    <a:pt x="2024588" y="4922"/>
                  </a:lnTo>
                  <a:lnTo>
                    <a:pt x="2052342" y="0"/>
                  </a:lnTo>
                </a:path>
              </a:pathLst>
            </a:custGeom>
            <a:ln w="9403">
              <a:solidFill>
                <a:srgbClr val="256A91"/>
              </a:solidFill>
              <a:prstDash val="solid"/>
            </a:ln>
          </p:spPr>
          <p:txBody>
            <a:bodyPr wrap="square" lIns="0" tIns="0" rIns="0" bIns="0" rtlCol="0">
              <a:prstTxWarp prst="textNoShape">
                <a:avLst/>
              </a:prstTxWarp>
              <a:noAutofit/>
            </a:bodyPr>
            <a:lstStyle/>
            <a:p>
              <a:endParaRPr lang="en-US" dirty="0"/>
            </a:p>
          </p:txBody>
        </p:sp>
        <p:sp>
          <p:nvSpPr>
            <p:cNvPr id="10" name="Graphic 7">
              <a:extLst>
                <a:ext uri="{FF2B5EF4-FFF2-40B4-BE49-F238E27FC236}">
                  <a16:creationId xmlns:a16="http://schemas.microsoft.com/office/drawing/2014/main" id="{15A1623B-30BD-BA1D-B2AB-1CB7CF37E5C1}"/>
                </a:ext>
              </a:extLst>
            </p:cNvPr>
            <p:cNvSpPr/>
            <p:nvPr/>
          </p:nvSpPr>
          <p:spPr>
            <a:xfrm>
              <a:off x="393482" y="0"/>
              <a:ext cx="1228725" cy="1279525"/>
            </a:xfrm>
            <a:custGeom>
              <a:avLst/>
              <a:gdLst/>
              <a:ahLst/>
              <a:cxnLst/>
              <a:rect l="l" t="t" r="r" b="b"/>
              <a:pathLst>
                <a:path w="1228725" h="1279525">
                  <a:moveTo>
                    <a:pt x="1228613" y="0"/>
                  </a:moveTo>
                  <a:lnTo>
                    <a:pt x="0" y="0"/>
                  </a:lnTo>
                  <a:lnTo>
                    <a:pt x="0" y="1279134"/>
                  </a:lnTo>
                  <a:lnTo>
                    <a:pt x="1228613" y="1279135"/>
                  </a:lnTo>
                  <a:lnTo>
                    <a:pt x="1228613" y="0"/>
                  </a:lnTo>
                  <a:close/>
                </a:path>
              </a:pathLst>
            </a:custGeom>
            <a:solidFill>
              <a:srgbClr val="8DC545">
                <a:alpha val="25097"/>
              </a:srgbClr>
            </a:solidFill>
          </p:spPr>
          <p:txBody>
            <a:bodyPr wrap="square" lIns="0" tIns="0" rIns="0" bIns="0" rtlCol="0">
              <a:prstTxWarp prst="textNoShape">
                <a:avLst/>
              </a:prstTxWarp>
              <a:noAutofit/>
            </a:bodyPr>
            <a:lstStyle/>
            <a:p>
              <a:endParaRPr lang="en-US" dirty="0"/>
            </a:p>
          </p:txBody>
        </p:sp>
      </p:grpSp>
      <p:sp>
        <p:nvSpPr>
          <p:cNvPr id="14" name="TextBox 13">
            <a:extLst>
              <a:ext uri="{FF2B5EF4-FFF2-40B4-BE49-F238E27FC236}">
                <a16:creationId xmlns:a16="http://schemas.microsoft.com/office/drawing/2014/main" id="{12444B76-21A3-9738-11CE-CDEC42979377}"/>
              </a:ext>
            </a:extLst>
          </p:cNvPr>
          <p:cNvSpPr txBox="1"/>
          <p:nvPr/>
        </p:nvSpPr>
        <p:spPr>
          <a:xfrm>
            <a:off x="5724585" y="1662542"/>
            <a:ext cx="5657768" cy="2308324"/>
          </a:xfrm>
          <a:prstGeom prst="rect">
            <a:avLst/>
          </a:prstGeom>
          <a:noFill/>
        </p:spPr>
        <p:txBody>
          <a:bodyPr wrap="square">
            <a:spAutoFit/>
          </a:bodyPr>
          <a:lstStyle/>
          <a:p>
            <a:r>
              <a:rPr lang="en-US" sz="2400" dirty="0">
                <a:effectLst/>
                <a:latin typeface="Gill Sans MT" panose="020B0502020104020203" pitchFamily="34" charset="0"/>
                <a:ea typeface="Calibri" panose="020F0502020204030204" pitchFamily="34" charset="0"/>
              </a:rPr>
              <a:t>Nationally,</a:t>
            </a:r>
            <a:r>
              <a:rPr lang="en-US" sz="2400" spc="-20" dirty="0">
                <a:effectLst/>
                <a:latin typeface="Gill Sans MT" panose="020B0502020104020203" pitchFamily="34" charset="0"/>
                <a:ea typeface="Calibri" panose="020F0502020204030204" pitchFamily="34" charset="0"/>
              </a:rPr>
              <a:t> </a:t>
            </a:r>
            <a:r>
              <a:rPr lang="en-US" sz="2400" dirty="0">
                <a:effectLst/>
                <a:latin typeface="Gill Sans MT" panose="020B0502020104020203" pitchFamily="34" charset="0"/>
                <a:ea typeface="Calibri" panose="020F0502020204030204" pitchFamily="34" charset="0"/>
              </a:rPr>
              <a:t>Nepal</a:t>
            </a:r>
            <a:r>
              <a:rPr lang="en-US" sz="2400" spc="-20" dirty="0">
                <a:effectLst/>
                <a:latin typeface="Gill Sans MT" panose="020B0502020104020203" pitchFamily="34" charset="0"/>
                <a:ea typeface="Calibri" panose="020F0502020204030204" pitchFamily="34" charset="0"/>
              </a:rPr>
              <a:t> </a:t>
            </a:r>
            <a:r>
              <a:rPr lang="en-US" sz="2400" dirty="0">
                <a:effectLst/>
                <a:latin typeface="Gill Sans MT" panose="020B0502020104020203" pitchFamily="34" charset="0"/>
                <a:ea typeface="Calibri" panose="020F0502020204030204" pitchFamily="34" charset="0"/>
              </a:rPr>
              <a:t>has</a:t>
            </a:r>
            <a:r>
              <a:rPr lang="en-US" sz="2400" spc="-10" dirty="0">
                <a:effectLst/>
                <a:latin typeface="Gill Sans MT" panose="020B0502020104020203" pitchFamily="34" charset="0"/>
                <a:ea typeface="Calibri" panose="020F0502020204030204" pitchFamily="34" charset="0"/>
              </a:rPr>
              <a:t> </a:t>
            </a:r>
            <a:r>
              <a:rPr lang="en-US" sz="2400" dirty="0">
                <a:effectLst/>
                <a:latin typeface="Gill Sans MT" panose="020B0502020104020203" pitchFamily="34" charset="0"/>
                <a:ea typeface="Calibri" panose="020F0502020204030204" pitchFamily="34" charset="0"/>
              </a:rPr>
              <a:t>an</a:t>
            </a:r>
            <a:r>
              <a:rPr lang="en-US" sz="2400" spc="-15" dirty="0">
                <a:effectLst/>
                <a:latin typeface="Gill Sans MT" panose="020B0502020104020203" pitchFamily="34" charset="0"/>
                <a:ea typeface="Calibri" panose="020F0502020204030204" pitchFamily="34" charset="0"/>
              </a:rPr>
              <a:t> ambitious </a:t>
            </a:r>
            <a:r>
              <a:rPr lang="en-US" sz="2400" dirty="0">
                <a:effectLst/>
                <a:latin typeface="Gill Sans MT" panose="020B0502020104020203" pitchFamily="34" charset="0"/>
                <a:ea typeface="Calibri" panose="020F0502020204030204" pitchFamily="34" charset="0"/>
              </a:rPr>
              <a:t>mCPR</a:t>
            </a:r>
            <a:r>
              <a:rPr lang="en-US" sz="2400" spc="-15" dirty="0">
                <a:effectLst/>
                <a:latin typeface="Gill Sans MT" panose="020B0502020104020203" pitchFamily="34" charset="0"/>
                <a:ea typeface="Calibri" panose="020F0502020204030204" pitchFamily="34" charset="0"/>
              </a:rPr>
              <a:t> </a:t>
            </a:r>
            <a:r>
              <a:rPr lang="en-US" sz="2400" dirty="0">
                <a:effectLst/>
                <a:latin typeface="Gill Sans MT" panose="020B0502020104020203" pitchFamily="34" charset="0"/>
                <a:ea typeface="Calibri" panose="020F0502020204030204" pitchFamily="34" charset="0"/>
              </a:rPr>
              <a:t>(CMW)</a:t>
            </a:r>
            <a:r>
              <a:rPr lang="en-US" sz="2400" spc="-15" dirty="0">
                <a:effectLst/>
                <a:latin typeface="Gill Sans MT" panose="020B0502020104020203" pitchFamily="34" charset="0"/>
                <a:ea typeface="Calibri" panose="020F0502020204030204" pitchFamily="34" charset="0"/>
              </a:rPr>
              <a:t> </a:t>
            </a:r>
            <a:r>
              <a:rPr lang="en-US" sz="2400" spc="-15" dirty="0">
                <a:latin typeface="Gill Sans MT" panose="020B0502020104020203" pitchFamily="34" charset="0"/>
                <a:ea typeface="Calibri" panose="020F0502020204030204" pitchFamily="34" charset="0"/>
              </a:rPr>
              <a:t>target of 70% by 2030.</a:t>
            </a:r>
            <a:endParaRPr lang="en-US" sz="2400" dirty="0">
              <a:latin typeface="Gill Sans MT" panose="020B0502020104020203" pitchFamily="34" charset="0"/>
              <a:ea typeface="Calibri" panose="020F0502020204030204" pitchFamily="34" charset="0"/>
            </a:endParaRPr>
          </a:p>
          <a:p>
            <a:r>
              <a:rPr lang="en-US" sz="2400" spc="140" dirty="0">
                <a:latin typeface="Gill Sans MT" panose="020B0502020104020203" pitchFamily="34" charset="0"/>
                <a:ea typeface="Calibri" panose="020F0502020204030204" pitchFamily="34" charset="0"/>
              </a:rPr>
              <a:t>Of the 7 Provinces, Province 2 &amp; and </a:t>
            </a:r>
            <a:r>
              <a:rPr lang="en-US" sz="2400" spc="140" dirty="0" err="1">
                <a:latin typeface="Gill Sans MT" panose="020B0502020104020203" pitchFamily="34" charset="0"/>
                <a:ea typeface="Calibri" panose="020F0502020204030204" pitchFamily="34" charset="0"/>
              </a:rPr>
              <a:t>Karnali</a:t>
            </a:r>
            <a:r>
              <a:rPr lang="en-US" sz="2400" spc="140" dirty="0">
                <a:latin typeface="Gill Sans MT" panose="020B0502020104020203" pitchFamily="34" charset="0"/>
                <a:ea typeface="Calibri" panose="020F0502020204030204" pitchFamily="34" charset="0"/>
              </a:rPr>
              <a:t> are where unmet needs are higher.</a:t>
            </a:r>
          </a:p>
          <a:p>
            <a:endParaRPr lang="en-US" sz="2400" spc="140" dirty="0">
              <a:latin typeface="Gill Sans MT" panose="020B0502020104020203" pitchFamily="34" charset="0"/>
              <a:ea typeface="Calibri" panose="020F0502020204030204" pitchFamily="34" charset="0"/>
            </a:endParaRPr>
          </a:p>
        </p:txBody>
      </p:sp>
      <p:sp>
        <p:nvSpPr>
          <p:cNvPr id="16" name="TextBox 15">
            <a:extLst>
              <a:ext uri="{FF2B5EF4-FFF2-40B4-BE49-F238E27FC236}">
                <a16:creationId xmlns:a16="http://schemas.microsoft.com/office/drawing/2014/main" id="{25C8E3F8-C67B-8137-9A5F-CF684685115C}"/>
              </a:ext>
            </a:extLst>
          </p:cNvPr>
          <p:cNvSpPr txBox="1"/>
          <p:nvPr/>
        </p:nvSpPr>
        <p:spPr>
          <a:xfrm>
            <a:off x="1629302" y="3089177"/>
            <a:ext cx="3158267" cy="1386020"/>
          </a:xfrm>
          <a:prstGeom prst="rect">
            <a:avLst/>
          </a:prstGeom>
          <a:noFill/>
        </p:spPr>
        <p:txBody>
          <a:bodyPr wrap="square">
            <a:spAutoFit/>
          </a:bodyPr>
          <a:lstStyle/>
          <a:p>
            <a:pPr marR="832485" lvl="0">
              <a:lnSpc>
                <a:spcPct val="98000"/>
              </a:lnSpc>
              <a:spcBef>
                <a:spcPts val="70"/>
              </a:spcBef>
              <a:spcAft>
                <a:spcPts val="0"/>
              </a:spcAft>
              <a:buSzPts val="750"/>
              <a:tabLst>
                <a:tab pos="191770" algn="l"/>
                <a:tab pos="5385435" algn="l"/>
                <a:tab pos="5537835" algn="l"/>
              </a:tabLst>
            </a:pPr>
            <a:r>
              <a:rPr lang="en-US" sz="1800" b="1" spc="0" dirty="0">
                <a:solidFill>
                  <a:srgbClr val="404040"/>
                </a:solidFill>
                <a:effectLst/>
                <a:latin typeface="Gill Sans MT" panose="020B0502020104020203" pitchFamily="34" charset="0"/>
                <a:ea typeface="Calibri" panose="020F0502020204030204" pitchFamily="34" charset="0"/>
              </a:rPr>
              <a:t>Stage 2: Growth </a:t>
            </a:r>
            <a:r>
              <a:rPr lang="en-US" sz="1800" spc="-30" dirty="0">
                <a:solidFill>
                  <a:srgbClr val="404040"/>
                </a:solidFill>
                <a:effectLst/>
                <a:latin typeface="Gill Sans MT" panose="020B0502020104020203" pitchFamily="34" charset="0"/>
                <a:ea typeface="Calibri" panose="020F0502020204030204" pitchFamily="34" charset="0"/>
              </a:rPr>
              <a:t>Length</a:t>
            </a:r>
            <a:r>
              <a:rPr lang="en-US" sz="1800" spc="-40" dirty="0">
                <a:solidFill>
                  <a:srgbClr val="404040"/>
                </a:solidFill>
                <a:effectLst/>
                <a:latin typeface="Gill Sans MT" panose="020B0502020104020203" pitchFamily="34" charset="0"/>
                <a:ea typeface="Calibri" panose="020F0502020204030204" pitchFamily="34" charset="0"/>
              </a:rPr>
              <a:t> </a:t>
            </a:r>
            <a:r>
              <a:rPr lang="en-US" sz="1800" spc="-30" dirty="0">
                <a:solidFill>
                  <a:srgbClr val="404040"/>
                </a:solidFill>
                <a:effectLst/>
                <a:latin typeface="Gill Sans MT" panose="020B0502020104020203" pitchFamily="34" charset="0"/>
                <a:ea typeface="Calibri" panose="020F0502020204030204" pitchFamily="34" charset="0"/>
              </a:rPr>
              <a:t>of </a:t>
            </a:r>
          </a:p>
          <a:p>
            <a:pPr marR="832485" lvl="0">
              <a:lnSpc>
                <a:spcPct val="98000"/>
              </a:lnSpc>
              <a:spcBef>
                <a:spcPts val="70"/>
              </a:spcBef>
              <a:spcAft>
                <a:spcPts val="0"/>
              </a:spcAft>
              <a:buSzPts val="750"/>
              <a:tabLst>
                <a:tab pos="191770" algn="l"/>
                <a:tab pos="5385435" algn="l"/>
                <a:tab pos="5537835" algn="l"/>
              </a:tabLst>
            </a:pPr>
            <a:r>
              <a:rPr lang="en-US" sz="1800" spc="-30" dirty="0">
                <a:solidFill>
                  <a:srgbClr val="404040"/>
                </a:solidFill>
                <a:effectLst/>
                <a:latin typeface="Gill Sans MT" panose="020B0502020104020203" pitchFamily="34" charset="0"/>
                <a:ea typeface="Calibri" panose="020F0502020204030204" pitchFamily="34" charset="0"/>
              </a:rPr>
              <a:t>period and speed</a:t>
            </a:r>
            <a:r>
              <a:rPr lang="en-US" sz="1800" spc="0" dirty="0">
                <a:solidFill>
                  <a:srgbClr val="404040"/>
                </a:solidFill>
                <a:effectLst/>
                <a:latin typeface="Gill Sans MT" panose="020B0502020104020203" pitchFamily="34" charset="0"/>
                <a:ea typeface="Calibri" panose="020F0502020204030204" pitchFamily="34" charset="0"/>
              </a:rPr>
              <a:t> of</a:t>
            </a:r>
            <a:r>
              <a:rPr lang="en-US" sz="1800" spc="10" dirty="0">
                <a:solidFill>
                  <a:srgbClr val="404040"/>
                </a:solidFill>
                <a:effectLst/>
                <a:latin typeface="Gill Sans MT" panose="020B0502020104020203" pitchFamily="34" charset="0"/>
                <a:ea typeface="Calibri" panose="020F0502020204030204" pitchFamily="34" charset="0"/>
              </a:rPr>
              <a:t> </a:t>
            </a:r>
            <a:r>
              <a:rPr lang="en-US" sz="1800" spc="0" dirty="0">
                <a:solidFill>
                  <a:srgbClr val="404040"/>
                </a:solidFill>
                <a:effectLst/>
                <a:latin typeface="Gill Sans MT" panose="020B0502020104020203" pitchFamily="34" charset="0"/>
                <a:ea typeface="Calibri" panose="020F0502020204030204" pitchFamily="34" charset="0"/>
              </a:rPr>
              <a:t>growth</a:t>
            </a:r>
            <a:r>
              <a:rPr lang="en-US" sz="1800" spc="10" dirty="0">
                <a:solidFill>
                  <a:srgbClr val="404040"/>
                </a:solidFill>
                <a:effectLst/>
                <a:latin typeface="Gill Sans MT" panose="020B0502020104020203" pitchFamily="34" charset="0"/>
                <a:ea typeface="Calibri" panose="020F0502020204030204" pitchFamily="34" charset="0"/>
              </a:rPr>
              <a:t> </a:t>
            </a:r>
            <a:r>
              <a:rPr lang="en-US" sz="1800" spc="0" dirty="0">
                <a:solidFill>
                  <a:srgbClr val="404040"/>
                </a:solidFill>
                <a:effectLst/>
                <a:latin typeface="Gill Sans MT" panose="020B0502020104020203" pitchFamily="34" charset="0"/>
                <a:ea typeface="Calibri" panose="020F0502020204030204" pitchFamily="34" charset="0"/>
              </a:rPr>
              <a:t>varies</a:t>
            </a:r>
          </a:p>
          <a:p>
            <a:pPr marL="17145" marR="0">
              <a:lnSpc>
                <a:spcPts val="910"/>
              </a:lnSpc>
              <a:spcBef>
                <a:spcPts val="0"/>
              </a:spcBef>
              <a:spcAft>
                <a:spcPts val="0"/>
              </a:spcAft>
            </a:pPr>
            <a:endParaRPr lang="en-US" sz="3200" dirty="0">
              <a:effectLst/>
              <a:latin typeface="Calibri" panose="020F0502020204030204" pitchFamily="34" charset="0"/>
              <a:ea typeface="Calibri" panose="020F0502020204030204" pitchFamily="34" charset="0"/>
            </a:endParaRPr>
          </a:p>
        </p:txBody>
      </p:sp>
      <p:sp>
        <p:nvSpPr>
          <p:cNvPr id="17" name="TextBox 16">
            <a:extLst>
              <a:ext uri="{FF2B5EF4-FFF2-40B4-BE49-F238E27FC236}">
                <a16:creationId xmlns:a16="http://schemas.microsoft.com/office/drawing/2014/main" id="{F8763BA0-EE49-99B3-0C7A-245221006B3E}"/>
              </a:ext>
            </a:extLst>
          </p:cNvPr>
          <p:cNvSpPr txBox="1"/>
          <p:nvPr/>
        </p:nvSpPr>
        <p:spPr>
          <a:xfrm>
            <a:off x="295619" y="6560486"/>
            <a:ext cx="2843058" cy="276999"/>
          </a:xfrm>
          <a:prstGeom prst="rect">
            <a:avLst/>
          </a:prstGeom>
          <a:noFill/>
        </p:spPr>
        <p:txBody>
          <a:bodyPr wrap="square" rtlCol="0">
            <a:spAutoFit/>
          </a:bodyPr>
          <a:lstStyle/>
          <a:p>
            <a:r>
              <a:rPr lang="en-US" sz="1200" dirty="0"/>
              <a:t>Source: 2022 Track 20 Nepal</a:t>
            </a:r>
          </a:p>
        </p:txBody>
      </p:sp>
      <p:pic>
        <p:nvPicPr>
          <p:cNvPr id="5" name="object 6">
            <a:extLst>
              <a:ext uri="{FF2B5EF4-FFF2-40B4-BE49-F238E27FC236}">
                <a16:creationId xmlns:a16="http://schemas.microsoft.com/office/drawing/2014/main" id="{DB9B1561-8329-4AD3-F0B7-3C8BDE89877A}"/>
              </a:ext>
            </a:extLst>
          </p:cNvPr>
          <p:cNvPicPr>
            <a:picLocks/>
          </p:cNvPicPr>
          <p:nvPr/>
        </p:nvPicPr>
        <p:blipFill>
          <a:blip r:embed="rId3" cstate="print"/>
          <a:stretch>
            <a:fillRect/>
          </a:stretch>
        </p:blipFill>
        <p:spPr>
          <a:xfrm>
            <a:off x="5585717" y="3624154"/>
            <a:ext cx="5695184" cy="2860801"/>
          </a:xfrm>
          <a:prstGeom prst="rect">
            <a:avLst/>
          </a:prstGeom>
        </p:spPr>
      </p:pic>
    </p:spTree>
    <p:extLst>
      <p:ext uri="{BB962C8B-B14F-4D97-AF65-F5344CB8AC3E}">
        <p14:creationId xmlns:p14="http://schemas.microsoft.com/office/powerpoint/2010/main" val="36832699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5E8A17-31FA-32AE-1F93-14A76205E473}"/>
              </a:ext>
            </a:extLst>
          </p:cNvPr>
          <p:cNvSpPr>
            <a:spLocks noGrp="1"/>
          </p:cNvSpPr>
          <p:nvPr>
            <p:ph type="title"/>
          </p:nvPr>
        </p:nvSpPr>
        <p:spPr/>
        <p:txBody>
          <a:bodyPr/>
          <a:lstStyle/>
          <a:p>
            <a:r>
              <a:rPr lang="en-US" dirty="0"/>
              <a:t>Policy Making in Nepal: Barriers </a:t>
            </a:r>
          </a:p>
        </p:txBody>
      </p:sp>
      <p:sp>
        <p:nvSpPr>
          <p:cNvPr id="3" name="Slide Number Placeholder 2">
            <a:extLst>
              <a:ext uri="{FF2B5EF4-FFF2-40B4-BE49-F238E27FC236}">
                <a16:creationId xmlns:a16="http://schemas.microsoft.com/office/drawing/2014/main" id="{2A44B972-FA75-3742-C263-6248BACD5060}"/>
              </a:ext>
            </a:extLst>
          </p:cNvPr>
          <p:cNvSpPr>
            <a:spLocks noGrp="1"/>
          </p:cNvSpPr>
          <p:nvPr>
            <p:ph type="sldNum" sz="quarter" idx="4"/>
          </p:nvPr>
        </p:nvSpPr>
        <p:spPr/>
        <p:txBody>
          <a:bodyPr/>
          <a:lstStyle/>
          <a:p>
            <a:fld id="{4755468B-C2BA-8B42-ABD6-597061763577}" type="slidenum">
              <a:rPr lang="en-US" smtClean="0"/>
              <a:pPr/>
              <a:t>50</a:t>
            </a:fld>
            <a:endParaRPr lang="en-US" dirty="0"/>
          </a:p>
        </p:txBody>
      </p:sp>
      <p:grpSp>
        <p:nvGrpSpPr>
          <p:cNvPr id="4" name="Group 3">
            <a:extLst>
              <a:ext uri="{FF2B5EF4-FFF2-40B4-BE49-F238E27FC236}">
                <a16:creationId xmlns:a16="http://schemas.microsoft.com/office/drawing/2014/main" id="{2179952C-5B1E-A5A3-F677-537078ED1F74}"/>
              </a:ext>
            </a:extLst>
          </p:cNvPr>
          <p:cNvGrpSpPr/>
          <p:nvPr/>
        </p:nvGrpSpPr>
        <p:grpSpPr>
          <a:xfrm>
            <a:off x="762637" y="2536498"/>
            <a:ext cx="5046345" cy="2522570"/>
            <a:chOff x="713651" y="5271534"/>
            <a:chExt cx="5046345" cy="2522570"/>
          </a:xfrm>
        </p:grpSpPr>
        <p:grpSp>
          <p:nvGrpSpPr>
            <p:cNvPr id="5" name="object 10">
              <a:extLst>
                <a:ext uri="{FF2B5EF4-FFF2-40B4-BE49-F238E27FC236}">
                  <a16:creationId xmlns:a16="http://schemas.microsoft.com/office/drawing/2014/main" id="{DA7E3C9A-F0B2-0AEF-D18E-DB2F90837B35}"/>
                </a:ext>
              </a:extLst>
            </p:cNvPr>
            <p:cNvGrpSpPr/>
            <p:nvPr/>
          </p:nvGrpSpPr>
          <p:grpSpPr>
            <a:xfrm>
              <a:off x="791569" y="5527062"/>
              <a:ext cx="4742180" cy="1859280"/>
              <a:chOff x="791569" y="5527062"/>
              <a:chExt cx="4742180" cy="1859280"/>
            </a:xfrm>
          </p:grpSpPr>
          <p:sp>
            <p:nvSpPr>
              <p:cNvPr id="34" name="object 11">
                <a:extLst>
                  <a:ext uri="{FF2B5EF4-FFF2-40B4-BE49-F238E27FC236}">
                    <a16:creationId xmlns:a16="http://schemas.microsoft.com/office/drawing/2014/main" id="{FA8681DF-7906-AFDD-3714-6F5573E31BFD}"/>
                  </a:ext>
                </a:extLst>
              </p:cNvPr>
              <p:cNvSpPr/>
              <p:nvPr/>
            </p:nvSpPr>
            <p:spPr>
              <a:xfrm>
                <a:off x="3701547" y="5532146"/>
                <a:ext cx="1370330" cy="1849120"/>
              </a:xfrm>
              <a:custGeom>
                <a:avLst/>
                <a:gdLst/>
                <a:ahLst/>
                <a:cxnLst/>
                <a:rect l="l" t="t" r="r" b="b"/>
                <a:pathLst>
                  <a:path w="1370329" h="1849120">
                    <a:moveTo>
                      <a:pt x="0" y="1828189"/>
                    </a:moveTo>
                    <a:lnTo>
                      <a:pt x="0" y="1848764"/>
                    </a:lnTo>
                  </a:path>
                  <a:path w="1370329" h="1849120">
                    <a:moveTo>
                      <a:pt x="0" y="1623528"/>
                    </a:moveTo>
                    <a:lnTo>
                      <a:pt x="0" y="1664143"/>
                    </a:lnTo>
                  </a:path>
                  <a:path w="1370329" h="1849120">
                    <a:moveTo>
                      <a:pt x="0" y="1417293"/>
                    </a:moveTo>
                    <a:lnTo>
                      <a:pt x="0" y="1457920"/>
                    </a:lnTo>
                  </a:path>
                  <a:path w="1370329" h="1849120">
                    <a:moveTo>
                      <a:pt x="0" y="1212632"/>
                    </a:moveTo>
                    <a:lnTo>
                      <a:pt x="0" y="1253247"/>
                    </a:lnTo>
                  </a:path>
                  <a:path w="1370329" h="1849120">
                    <a:moveTo>
                      <a:pt x="0" y="1006397"/>
                    </a:moveTo>
                    <a:lnTo>
                      <a:pt x="0" y="1047024"/>
                    </a:lnTo>
                  </a:path>
                  <a:path w="1370329" h="1849120">
                    <a:moveTo>
                      <a:pt x="0" y="801737"/>
                    </a:moveTo>
                    <a:lnTo>
                      <a:pt x="0" y="842351"/>
                    </a:lnTo>
                  </a:path>
                  <a:path w="1370329" h="1849120">
                    <a:moveTo>
                      <a:pt x="0" y="595514"/>
                    </a:moveTo>
                    <a:lnTo>
                      <a:pt x="0" y="636129"/>
                    </a:lnTo>
                  </a:path>
                  <a:path w="1370329" h="1849120">
                    <a:moveTo>
                      <a:pt x="0" y="390841"/>
                    </a:moveTo>
                    <a:lnTo>
                      <a:pt x="0" y="431468"/>
                    </a:lnTo>
                  </a:path>
                  <a:path w="1370329" h="1849120">
                    <a:moveTo>
                      <a:pt x="0" y="103376"/>
                    </a:moveTo>
                    <a:lnTo>
                      <a:pt x="0" y="226795"/>
                    </a:lnTo>
                  </a:path>
                  <a:path w="1370329" h="1849120">
                    <a:moveTo>
                      <a:pt x="0" y="0"/>
                    </a:moveTo>
                    <a:lnTo>
                      <a:pt x="0" y="20572"/>
                    </a:lnTo>
                  </a:path>
                  <a:path w="1370329" h="1849120">
                    <a:moveTo>
                      <a:pt x="456196" y="1828189"/>
                    </a:moveTo>
                    <a:lnTo>
                      <a:pt x="456196" y="1848764"/>
                    </a:lnTo>
                  </a:path>
                  <a:path w="1370329" h="1849120">
                    <a:moveTo>
                      <a:pt x="456196" y="1623528"/>
                    </a:moveTo>
                    <a:lnTo>
                      <a:pt x="456196" y="1745385"/>
                    </a:lnTo>
                  </a:path>
                  <a:path w="1370329" h="1849120">
                    <a:moveTo>
                      <a:pt x="456196" y="1417293"/>
                    </a:moveTo>
                    <a:lnTo>
                      <a:pt x="456196" y="1457920"/>
                    </a:lnTo>
                  </a:path>
                  <a:path w="1370329" h="1849120">
                    <a:moveTo>
                      <a:pt x="456196" y="1212632"/>
                    </a:moveTo>
                    <a:lnTo>
                      <a:pt x="456196" y="1253247"/>
                    </a:lnTo>
                  </a:path>
                  <a:path w="1370329" h="1849120">
                    <a:moveTo>
                      <a:pt x="456196" y="925155"/>
                    </a:moveTo>
                    <a:lnTo>
                      <a:pt x="456196" y="1047024"/>
                    </a:lnTo>
                  </a:path>
                  <a:path w="1370329" h="1849120">
                    <a:moveTo>
                      <a:pt x="456196" y="801737"/>
                    </a:moveTo>
                    <a:lnTo>
                      <a:pt x="456196" y="842351"/>
                    </a:lnTo>
                  </a:path>
                  <a:path w="1370329" h="1849120">
                    <a:moveTo>
                      <a:pt x="456196" y="595514"/>
                    </a:moveTo>
                    <a:lnTo>
                      <a:pt x="456196" y="636129"/>
                    </a:lnTo>
                  </a:path>
                  <a:path w="1370329" h="1849120">
                    <a:moveTo>
                      <a:pt x="456196" y="390841"/>
                    </a:moveTo>
                    <a:lnTo>
                      <a:pt x="456196" y="514272"/>
                    </a:lnTo>
                  </a:path>
                  <a:path w="1370329" h="1849120">
                    <a:moveTo>
                      <a:pt x="456196" y="103376"/>
                    </a:moveTo>
                    <a:lnTo>
                      <a:pt x="456196" y="226795"/>
                    </a:lnTo>
                  </a:path>
                  <a:path w="1370329" h="1849120">
                    <a:moveTo>
                      <a:pt x="456196" y="0"/>
                    </a:moveTo>
                    <a:lnTo>
                      <a:pt x="456196" y="20572"/>
                    </a:lnTo>
                  </a:path>
                  <a:path w="1370329" h="1849120">
                    <a:moveTo>
                      <a:pt x="912406" y="1828189"/>
                    </a:moveTo>
                    <a:lnTo>
                      <a:pt x="912406" y="1848764"/>
                    </a:lnTo>
                  </a:path>
                  <a:path w="1370329" h="1849120">
                    <a:moveTo>
                      <a:pt x="912406" y="103376"/>
                    </a:moveTo>
                    <a:lnTo>
                      <a:pt x="912406" y="514272"/>
                    </a:lnTo>
                  </a:path>
                  <a:path w="1370329" h="1849120">
                    <a:moveTo>
                      <a:pt x="912406" y="595514"/>
                    </a:moveTo>
                    <a:lnTo>
                      <a:pt x="912406" y="842351"/>
                    </a:lnTo>
                  </a:path>
                  <a:path w="1370329" h="1849120">
                    <a:moveTo>
                      <a:pt x="912406" y="925155"/>
                    </a:moveTo>
                    <a:lnTo>
                      <a:pt x="912406" y="1745385"/>
                    </a:lnTo>
                  </a:path>
                  <a:path w="1370329" h="1849120">
                    <a:moveTo>
                      <a:pt x="912406" y="0"/>
                    </a:moveTo>
                    <a:lnTo>
                      <a:pt x="912406" y="20572"/>
                    </a:lnTo>
                  </a:path>
                  <a:path w="1370329" h="1849120">
                    <a:moveTo>
                      <a:pt x="1370164" y="103376"/>
                    </a:moveTo>
                    <a:lnTo>
                      <a:pt x="1370164" y="1848764"/>
                    </a:lnTo>
                  </a:path>
                  <a:path w="1370329" h="1849120">
                    <a:moveTo>
                      <a:pt x="1370164" y="0"/>
                    </a:moveTo>
                    <a:lnTo>
                      <a:pt x="1370164" y="20572"/>
                    </a:lnTo>
                  </a:path>
                </a:pathLst>
              </a:custGeom>
              <a:ln w="9766">
                <a:solidFill>
                  <a:srgbClr val="D9D9D9"/>
                </a:solidFill>
              </a:ln>
            </p:spPr>
            <p:txBody>
              <a:bodyPr wrap="square" lIns="0" tIns="0" rIns="0" bIns="0" rtlCol="0"/>
              <a:lstStyle/>
              <a:p>
                <a:endParaRPr dirty="0"/>
              </a:p>
            </p:txBody>
          </p:sp>
          <p:sp>
            <p:nvSpPr>
              <p:cNvPr id="35" name="object 12">
                <a:extLst>
                  <a:ext uri="{FF2B5EF4-FFF2-40B4-BE49-F238E27FC236}">
                    <a16:creationId xmlns:a16="http://schemas.microsoft.com/office/drawing/2014/main" id="{71961ADF-2BF5-CCF6-72B2-37B0DF9D0B77}"/>
                  </a:ext>
                </a:extLst>
              </p:cNvPr>
              <p:cNvSpPr/>
              <p:nvPr/>
            </p:nvSpPr>
            <p:spPr>
              <a:xfrm>
                <a:off x="5528048" y="5532146"/>
                <a:ext cx="0" cy="1849120"/>
              </a:xfrm>
              <a:custGeom>
                <a:avLst/>
                <a:gdLst/>
                <a:ahLst/>
                <a:cxnLst/>
                <a:rect l="l" t="t" r="r" b="b"/>
                <a:pathLst>
                  <a:path h="1849120">
                    <a:moveTo>
                      <a:pt x="0" y="0"/>
                    </a:moveTo>
                    <a:lnTo>
                      <a:pt x="0" y="1848764"/>
                    </a:lnTo>
                  </a:path>
                </a:pathLst>
              </a:custGeom>
              <a:ln w="9766">
                <a:solidFill>
                  <a:srgbClr val="D9D9D9"/>
                </a:solidFill>
              </a:ln>
            </p:spPr>
            <p:txBody>
              <a:bodyPr wrap="square" lIns="0" tIns="0" rIns="0" bIns="0" rtlCol="0"/>
              <a:lstStyle/>
              <a:p>
                <a:endParaRPr dirty="0"/>
              </a:p>
            </p:txBody>
          </p:sp>
          <p:sp>
            <p:nvSpPr>
              <p:cNvPr id="36" name="object 13">
                <a:extLst>
                  <a:ext uri="{FF2B5EF4-FFF2-40B4-BE49-F238E27FC236}">
                    <a16:creationId xmlns:a16="http://schemas.microsoft.com/office/drawing/2014/main" id="{C9340F4F-4021-8179-F09D-7B5F87AE312D}"/>
                  </a:ext>
                </a:extLst>
              </p:cNvPr>
              <p:cNvSpPr/>
              <p:nvPr/>
            </p:nvSpPr>
            <p:spPr>
              <a:xfrm>
                <a:off x="3243910" y="5635523"/>
                <a:ext cx="1704975" cy="1725295"/>
              </a:xfrm>
              <a:custGeom>
                <a:avLst/>
                <a:gdLst/>
                <a:ahLst/>
                <a:cxnLst/>
                <a:rect l="l" t="t" r="r" b="b"/>
                <a:pathLst>
                  <a:path w="1704975" h="1725295">
                    <a:moveTo>
                      <a:pt x="32677" y="0"/>
                    </a:moveTo>
                    <a:lnTo>
                      <a:pt x="0" y="0"/>
                    </a:lnTo>
                    <a:lnTo>
                      <a:pt x="0" y="81241"/>
                    </a:lnTo>
                    <a:lnTo>
                      <a:pt x="32677" y="81241"/>
                    </a:lnTo>
                    <a:lnTo>
                      <a:pt x="32677" y="0"/>
                    </a:lnTo>
                    <a:close/>
                  </a:path>
                  <a:path w="1704975" h="1725295">
                    <a:moveTo>
                      <a:pt x="771664" y="821778"/>
                    </a:moveTo>
                    <a:lnTo>
                      <a:pt x="0" y="821778"/>
                    </a:lnTo>
                    <a:lnTo>
                      <a:pt x="0" y="903020"/>
                    </a:lnTo>
                    <a:lnTo>
                      <a:pt x="771664" y="903020"/>
                    </a:lnTo>
                    <a:lnTo>
                      <a:pt x="771664" y="821778"/>
                    </a:lnTo>
                    <a:close/>
                  </a:path>
                  <a:path w="1704975" h="1725295">
                    <a:moveTo>
                      <a:pt x="1093508" y="1437347"/>
                    </a:moveTo>
                    <a:lnTo>
                      <a:pt x="0" y="1437347"/>
                    </a:lnTo>
                    <a:lnTo>
                      <a:pt x="0" y="1520151"/>
                    </a:lnTo>
                    <a:lnTo>
                      <a:pt x="1093508" y="1520151"/>
                    </a:lnTo>
                    <a:lnTo>
                      <a:pt x="1093508" y="1437347"/>
                    </a:lnTo>
                    <a:close/>
                  </a:path>
                  <a:path w="1704975" h="1725295">
                    <a:moveTo>
                      <a:pt x="1190371" y="1231112"/>
                    </a:moveTo>
                    <a:lnTo>
                      <a:pt x="0" y="1231112"/>
                    </a:lnTo>
                    <a:lnTo>
                      <a:pt x="0" y="1313916"/>
                    </a:lnTo>
                    <a:lnTo>
                      <a:pt x="1190371" y="1313916"/>
                    </a:lnTo>
                    <a:lnTo>
                      <a:pt x="1190371" y="1231112"/>
                    </a:lnTo>
                    <a:close/>
                  </a:path>
                  <a:path w="1704975" h="1725295">
                    <a:moveTo>
                      <a:pt x="1190371" y="204660"/>
                    </a:moveTo>
                    <a:lnTo>
                      <a:pt x="0" y="204660"/>
                    </a:lnTo>
                    <a:lnTo>
                      <a:pt x="0" y="287464"/>
                    </a:lnTo>
                    <a:lnTo>
                      <a:pt x="1190371" y="287464"/>
                    </a:lnTo>
                    <a:lnTo>
                      <a:pt x="1190371" y="204660"/>
                    </a:lnTo>
                    <a:close/>
                  </a:path>
                  <a:path w="1704975" h="1725295">
                    <a:moveTo>
                      <a:pt x="1287233" y="615556"/>
                    </a:moveTo>
                    <a:lnTo>
                      <a:pt x="0" y="615556"/>
                    </a:lnTo>
                    <a:lnTo>
                      <a:pt x="0" y="698360"/>
                    </a:lnTo>
                    <a:lnTo>
                      <a:pt x="1287233" y="698360"/>
                    </a:lnTo>
                    <a:lnTo>
                      <a:pt x="1287233" y="615556"/>
                    </a:lnTo>
                    <a:close/>
                  </a:path>
                  <a:path w="1704975" h="1725295">
                    <a:moveTo>
                      <a:pt x="1351292" y="1026452"/>
                    </a:moveTo>
                    <a:lnTo>
                      <a:pt x="0" y="1026452"/>
                    </a:lnTo>
                    <a:lnTo>
                      <a:pt x="0" y="1109256"/>
                    </a:lnTo>
                    <a:lnTo>
                      <a:pt x="1351292" y="1109256"/>
                    </a:lnTo>
                    <a:lnTo>
                      <a:pt x="1351292" y="1026452"/>
                    </a:lnTo>
                    <a:close/>
                  </a:path>
                  <a:path w="1704975" h="1725295">
                    <a:moveTo>
                      <a:pt x="1384096" y="410895"/>
                    </a:moveTo>
                    <a:lnTo>
                      <a:pt x="0" y="410895"/>
                    </a:lnTo>
                    <a:lnTo>
                      <a:pt x="0" y="492137"/>
                    </a:lnTo>
                    <a:lnTo>
                      <a:pt x="1384096" y="492137"/>
                    </a:lnTo>
                    <a:lnTo>
                      <a:pt x="1384096" y="410895"/>
                    </a:lnTo>
                    <a:close/>
                  </a:path>
                  <a:path w="1704975" h="1725295">
                    <a:moveTo>
                      <a:pt x="1704378" y="1642008"/>
                    </a:moveTo>
                    <a:lnTo>
                      <a:pt x="0" y="1642008"/>
                    </a:lnTo>
                    <a:lnTo>
                      <a:pt x="0" y="1724812"/>
                    </a:lnTo>
                    <a:lnTo>
                      <a:pt x="1704378" y="1724812"/>
                    </a:lnTo>
                    <a:lnTo>
                      <a:pt x="1704378" y="1642008"/>
                    </a:lnTo>
                    <a:close/>
                  </a:path>
                </a:pathLst>
              </a:custGeom>
              <a:solidFill>
                <a:srgbClr val="92D050"/>
              </a:solidFill>
            </p:spPr>
            <p:txBody>
              <a:bodyPr wrap="square" lIns="0" tIns="0" rIns="0" bIns="0" rtlCol="0"/>
              <a:lstStyle/>
              <a:p>
                <a:endParaRPr dirty="0"/>
              </a:p>
            </p:txBody>
          </p:sp>
          <p:sp>
            <p:nvSpPr>
              <p:cNvPr id="37" name="object 14">
                <a:extLst>
                  <a:ext uri="{FF2B5EF4-FFF2-40B4-BE49-F238E27FC236}">
                    <a16:creationId xmlns:a16="http://schemas.microsoft.com/office/drawing/2014/main" id="{B44F0BAD-DD28-D492-B122-7E36BF7EEEC5}"/>
                  </a:ext>
                </a:extLst>
              </p:cNvPr>
              <p:cNvSpPr/>
              <p:nvPr/>
            </p:nvSpPr>
            <p:spPr>
              <a:xfrm>
                <a:off x="3243910" y="5552719"/>
                <a:ext cx="2251710" cy="1725295"/>
              </a:xfrm>
              <a:custGeom>
                <a:avLst/>
                <a:gdLst/>
                <a:ahLst/>
                <a:cxnLst/>
                <a:rect l="l" t="t" r="r" b="b"/>
                <a:pathLst>
                  <a:path w="2251710" h="1725295">
                    <a:moveTo>
                      <a:pt x="579501" y="1643570"/>
                    </a:moveTo>
                    <a:lnTo>
                      <a:pt x="0" y="1643570"/>
                    </a:lnTo>
                    <a:lnTo>
                      <a:pt x="0" y="1724812"/>
                    </a:lnTo>
                    <a:lnTo>
                      <a:pt x="579501" y="1724812"/>
                    </a:lnTo>
                    <a:lnTo>
                      <a:pt x="579501" y="1643570"/>
                    </a:lnTo>
                    <a:close/>
                  </a:path>
                  <a:path w="2251710" h="1725295">
                    <a:moveTo>
                      <a:pt x="901344" y="410895"/>
                    </a:moveTo>
                    <a:lnTo>
                      <a:pt x="12" y="410895"/>
                    </a:lnTo>
                    <a:lnTo>
                      <a:pt x="12" y="493699"/>
                    </a:lnTo>
                    <a:lnTo>
                      <a:pt x="901344" y="493699"/>
                    </a:lnTo>
                    <a:lnTo>
                      <a:pt x="901344" y="410895"/>
                    </a:lnTo>
                    <a:close/>
                  </a:path>
                  <a:path w="2251710" h="1725295">
                    <a:moveTo>
                      <a:pt x="932586" y="1026452"/>
                    </a:moveTo>
                    <a:lnTo>
                      <a:pt x="0" y="1026452"/>
                    </a:lnTo>
                    <a:lnTo>
                      <a:pt x="0" y="1109256"/>
                    </a:lnTo>
                    <a:lnTo>
                      <a:pt x="932586" y="1109256"/>
                    </a:lnTo>
                    <a:lnTo>
                      <a:pt x="932586" y="1026452"/>
                    </a:lnTo>
                    <a:close/>
                  </a:path>
                  <a:path w="2251710" h="1725295">
                    <a:moveTo>
                      <a:pt x="996645" y="615556"/>
                    </a:moveTo>
                    <a:lnTo>
                      <a:pt x="12" y="615556"/>
                    </a:lnTo>
                    <a:lnTo>
                      <a:pt x="12" y="698360"/>
                    </a:lnTo>
                    <a:lnTo>
                      <a:pt x="996645" y="698360"/>
                    </a:lnTo>
                    <a:lnTo>
                      <a:pt x="996645" y="615556"/>
                    </a:lnTo>
                    <a:close/>
                  </a:path>
                  <a:path w="2251710" h="1725295">
                    <a:moveTo>
                      <a:pt x="1093508" y="1232674"/>
                    </a:moveTo>
                    <a:lnTo>
                      <a:pt x="0" y="1232674"/>
                    </a:lnTo>
                    <a:lnTo>
                      <a:pt x="0" y="1313916"/>
                    </a:lnTo>
                    <a:lnTo>
                      <a:pt x="1093508" y="1313916"/>
                    </a:lnTo>
                    <a:lnTo>
                      <a:pt x="1093508" y="1232674"/>
                    </a:lnTo>
                    <a:close/>
                  </a:path>
                  <a:path w="2251710" h="1725295">
                    <a:moveTo>
                      <a:pt x="1093508" y="206222"/>
                    </a:moveTo>
                    <a:lnTo>
                      <a:pt x="0" y="206222"/>
                    </a:lnTo>
                    <a:lnTo>
                      <a:pt x="0" y="287464"/>
                    </a:lnTo>
                    <a:lnTo>
                      <a:pt x="1093508" y="287464"/>
                    </a:lnTo>
                    <a:lnTo>
                      <a:pt x="1093508" y="206222"/>
                    </a:lnTo>
                    <a:close/>
                  </a:path>
                  <a:path w="2251710" h="1725295">
                    <a:moveTo>
                      <a:pt x="1190371" y="1437347"/>
                    </a:moveTo>
                    <a:lnTo>
                      <a:pt x="0" y="1437347"/>
                    </a:lnTo>
                    <a:lnTo>
                      <a:pt x="0" y="1520151"/>
                    </a:lnTo>
                    <a:lnTo>
                      <a:pt x="1190371" y="1520151"/>
                    </a:lnTo>
                    <a:lnTo>
                      <a:pt x="1190371" y="1437347"/>
                    </a:lnTo>
                    <a:close/>
                  </a:path>
                  <a:path w="2251710" h="1725295">
                    <a:moveTo>
                      <a:pt x="1512214" y="821778"/>
                    </a:moveTo>
                    <a:lnTo>
                      <a:pt x="0" y="821778"/>
                    </a:lnTo>
                    <a:lnTo>
                      <a:pt x="0" y="904582"/>
                    </a:lnTo>
                    <a:lnTo>
                      <a:pt x="1512214" y="904582"/>
                    </a:lnTo>
                    <a:lnTo>
                      <a:pt x="1512214" y="821778"/>
                    </a:lnTo>
                    <a:close/>
                  </a:path>
                  <a:path w="2251710" h="1725295">
                    <a:moveTo>
                      <a:pt x="2251189" y="0"/>
                    </a:moveTo>
                    <a:lnTo>
                      <a:pt x="0" y="0"/>
                    </a:lnTo>
                    <a:lnTo>
                      <a:pt x="0" y="82804"/>
                    </a:lnTo>
                    <a:lnTo>
                      <a:pt x="2251189" y="82804"/>
                    </a:lnTo>
                    <a:lnTo>
                      <a:pt x="2251189" y="0"/>
                    </a:lnTo>
                    <a:close/>
                  </a:path>
                </a:pathLst>
              </a:custGeom>
              <a:solidFill>
                <a:srgbClr val="EC7C30"/>
              </a:solidFill>
            </p:spPr>
            <p:txBody>
              <a:bodyPr wrap="square" lIns="0" tIns="0" rIns="0" bIns="0" rtlCol="0"/>
              <a:lstStyle/>
              <a:p>
                <a:endParaRPr dirty="0"/>
              </a:p>
            </p:txBody>
          </p:sp>
          <p:sp>
            <p:nvSpPr>
              <p:cNvPr id="38" name="object 15">
                <a:extLst>
                  <a:ext uri="{FF2B5EF4-FFF2-40B4-BE49-F238E27FC236}">
                    <a16:creationId xmlns:a16="http://schemas.microsoft.com/office/drawing/2014/main" id="{39104C47-92C5-4060-0C7B-3449444D1152}"/>
                  </a:ext>
                </a:extLst>
              </p:cNvPr>
              <p:cNvSpPr/>
              <p:nvPr/>
            </p:nvSpPr>
            <p:spPr>
              <a:xfrm>
                <a:off x="3243912" y="5532142"/>
                <a:ext cx="0" cy="1849120"/>
              </a:xfrm>
              <a:custGeom>
                <a:avLst/>
                <a:gdLst/>
                <a:ahLst/>
                <a:cxnLst/>
                <a:rect l="l" t="t" r="r" b="b"/>
                <a:pathLst>
                  <a:path h="1849120">
                    <a:moveTo>
                      <a:pt x="0" y="1848764"/>
                    </a:moveTo>
                    <a:lnTo>
                      <a:pt x="0" y="0"/>
                    </a:lnTo>
                  </a:path>
                </a:pathLst>
              </a:custGeom>
              <a:ln w="9766">
                <a:solidFill>
                  <a:srgbClr val="D9D9D9"/>
                </a:solidFill>
              </a:ln>
            </p:spPr>
            <p:txBody>
              <a:bodyPr wrap="square" lIns="0" tIns="0" rIns="0" bIns="0" rtlCol="0"/>
              <a:lstStyle/>
              <a:p>
                <a:endParaRPr dirty="0"/>
              </a:p>
            </p:txBody>
          </p:sp>
          <p:sp>
            <p:nvSpPr>
              <p:cNvPr id="39" name="object 16">
                <a:extLst>
                  <a:ext uri="{FF2B5EF4-FFF2-40B4-BE49-F238E27FC236}">
                    <a16:creationId xmlns:a16="http://schemas.microsoft.com/office/drawing/2014/main" id="{357620E8-674B-4F42-5179-885493D0888E}"/>
                  </a:ext>
                </a:extLst>
              </p:cNvPr>
              <p:cNvSpPr/>
              <p:nvPr/>
            </p:nvSpPr>
            <p:spPr>
              <a:xfrm>
                <a:off x="1058130" y="5532142"/>
                <a:ext cx="2186305" cy="1849120"/>
              </a:xfrm>
              <a:custGeom>
                <a:avLst/>
                <a:gdLst/>
                <a:ahLst/>
                <a:cxnLst/>
                <a:rect l="l" t="t" r="r" b="b"/>
                <a:pathLst>
                  <a:path w="2186305" h="1849120">
                    <a:moveTo>
                      <a:pt x="0" y="1848764"/>
                    </a:moveTo>
                    <a:lnTo>
                      <a:pt x="2185784" y="1848764"/>
                    </a:lnTo>
                  </a:path>
                  <a:path w="2186305" h="1849120">
                    <a:moveTo>
                      <a:pt x="0" y="0"/>
                    </a:moveTo>
                    <a:lnTo>
                      <a:pt x="2185784" y="0"/>
                    </a:lnTo>
                  </a:path>
                </a:pathLst>
              </a:custGeom>
              <a:ln w="9766">
                <a:solidFill>
                  <a:srgbClr val="D9D9D9"/>
                </a:solidFill>
              </a:ln>
            </p:spPr>
            <p:txBody>
              <a:bodyPr wrap="square" lIns="0" tIns="0" rIns="0" bIns="0" rtlCol="0"/>
              <a:lstStyle/>
              <a:p>
                <a:endParaRPr dirty="0"/>
              </a:p>
            </p:txBody>
          </p:sp>
          <p:sp>
            <p:nvSpPr>
              <p:cNvPr id="40" name="object 17">
                <a:extLst>
                  <a:ext uri="{FF2B5EF4-FFF2-40B4-BE49-F238E27FC236}">
                    <a16:creationId xmlns:a16="http://schemas.microsoft.com/office/drawing/2014/main" id="{F040DC48-1202-E569-D11A-6E93490FC580}"/>
                  </a:ext>
                </a:extLst>
              </p:cNvPr>
              <p:cNvSpPr/>
              <p:nvPr/>
            </p:nvSpPr>
            <p:spPr>
              <a:xfrm>
                <a:off x="796649" y="5532142"/>
                <a:ext cx="261620" cy="1849120"/>
              </a:xfrm>
              <a:custGeom>
                <a:avLst/>
                <a:gdLst/>
                <a:ahLst/>
                <a:cxnLst/>
                <a:rect l="l" t="t" r="r" b="b"/>
                <a:pathLst>
                  <a:path w="261619" h="1849120">
                    <a:moveTo>
                      <a:pt x="0" y="1848764"/>
                    </a:moveTo>
                    <a:lnTo>
                      <a:pt x="261480" y="1848764"/>
                    </a:lnTo>
                  </a:path>
                  <a:path w="261619" h="1849120">
                    <a:moveTo>
                      <a:pt x="0" y="0"/>
                    </a:moveTo>
                    <a:lnTo>
                      <a:pt x="261480" y="0"/>
                    </a:lnTo>
                  </a:path>
                </a:pathLst>
              </a:custGeom>
              <a:ln w="9766">
                <a:solidFill>
                  <a:srgbClr val="D9D9D9"/>
                </a:solidFill>
              </a:ln>
            </p:spPr>
            <p:txBody>
              <a:bodyPr wrap="square" lIns="0" tIns="0" rIns="0" bIns="0" rtlCol="0"/>
              <a:lstStyle/>
              <a:p>
                <a:endParaRPr dirty="0"/>
              </a:p>
            </p:txBody>
          </p:sp>
        </p:grpSp>
        <p:sp>
          <p:nvSpPr>
            <p:cNvPr id="6" name="object 18">
              <a:extLst>
                <a:ext uri="{FF2B5EF4-FFF2-40B4-BE49-F238E27FC236}">
                  <a16:creationId xmlns:a16="http://schemas.microsoft.com/office/drawing/2014/main" id="{220AA6F7-294C-A38C-9A19-95344E4B4768}"/>
                </a:ext>
              </a:extLst>
            </p:cNvPr>
            <p:cNvSpPr txBox="1"/>
            <p:nvPr/>
          </p:nvSpPr>
          <p:spPr>
            <a:xfrm>
              <a:off x="5027966" y="7237361"/>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75</a:t>
              </a:r>
              <a:endParaRPr sz="800" dirty="0">
                <a:latin typeface="Calibri"/>
                <a:cs typeface="Calibri"/>
              </a:endParaRPr>
            </a:p>
          </p:txBody>
        </p:sp>
        <p:sp>
          <p:nvSpPr>
            <p:cNvPr id="7" name="object 19">
              <a:extLst>
                <a:ext uri="{FF2B5EF4-FFF2-40B4-BE49-F238E27FC236}">
                  <a16:creationId xmlns:a16="http://schemas.microsoft.com/office/drawing/2014/main" id="{FB16976C-9474-8453-81B5-B96EC5613CD5}"/>
                </a:ext>
              </a:extLst>
            </p:cNvPr>
            <p:cNvSpPr txBox="1"/>
            <p:nvPr/>
          </p:nvSpPr>
          <p:spPr>
            <a:xfrm>
              <a:off x="4674267" y="6621239"/>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59</a:t>
              </a:r>
              <a:endParaRPr sz="800" dirty="0">
                <a:latin typeface="Calibri"/>
                <a:cs typeface="Calibri"/>
              </a:endParaRPr>
            </a:p>
          </p:txBody>
        </p:sp>
        <p:sp>
          <p:nvSpPr>
            <p:cNvPr id="8" name="object 20">
              <a:extLst>
                <a:ext uri="{FF2B5EF4-FFF2-40B4-BE49-F238E27FC236}">
                  <a16:creationId xmlns:a16="http://schemas.microsoft.com/office/drawing/2014/main" id="{B2030C89-BC55-EE4D-9F0C-589729719ECF}"/>
                </a:ext>
              </a:extLst>
            </p:cNvPr>
            <p:cNvSpPr txBox="1"/>
            <p:nvPr/>
          </p:nvSpPr>
          <p:spPr>
            <a:xfrm>
              <a:off x="4094990" y="6415655"/>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34</a:t>
              </a:r>
              <a:endParaRPr sz="800" dirty="0">
                <a:latin typeface="Calibri"/>
                <a:cs typeface="Calibri"/>
              </a:endParaRPr>
            </a:p>
          </p:txBody>
        </p:sp>
        <p:sp>
          <p:nvSpPr>
            <p:cNvPr id="9" name="object 21">
              <a:extLst>
                <a:ext uri="{FF2B5EF4-FFF2-40B4-BE49-F238E27FC236}">
                  <a16:creationId xmlns:a16="http://schemas.microsoft.com/office/drawing/2014/main" id="{223D8E52-E85D-2D2F-0817-E3DFB515D23F}"/>
                </a:ext>
              </a:extLst>
            </p:cNvPr>
            <p:cNvSpPr txBox="1"/>
            <p:nvPr/>
          </p:nvSpPr>
          <p:spPr>
            <a:xfrm>
              <a:off x="4609913" y="6209684"/>
              <a:ext cx="119380" cy="151765"/>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56</a:t>
              </a:r>
              <a:endParaRPr sz="800" dirty="0">
                <a:latin typeface="Calibri"/>
                <a:cs typeface="Calibri"/>
              </a:endParaRPr>
            </a:p>
          </p:txBody>
        </p:sp>
        <p:sp>
          <p:nvSpPr>
            <p:cNvPr id="10" name="object 22">
              <a:extLst>
                <a:ext uri="{FF2B5EF4-FFF2-40B4-BE49-F238E27FC236}">
                  <a16:creationId xmlns:a16="http://schemas.microsoft.com/office/drawing/2014/main" id="{28218BA8-7246-5A19-C889-93AFB5351E4C}"/>
                </a:ext>
              </a:extLst>
            </p:cNvPr>
            <p:cNvSpPr txBox="1"/>
            <p:nvPr/>
          </p:nvSpPr>
          <p:spPr>
            <a:xfrm>
              <a:off x="4706386" y="6004680"/>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61</a:t>
              </a:r>
              <a:endParaRPr sz="800" dirty="0">
                <a:latin typeface="Calibri"/>
                <a:cs typeface="Calibri"/>
              </a:endParaRPr>
            </a:p>
          </p:txBody>
        </p:sp>
        <p:sp>
          <p:nvSpPr>
            <p:cNvPr id="11" name="object 23">
              <a:extLst>
                <a:ext uri="{FF2B5EF4-FFF2-40B4-BE49-F238E27FC236}">
                  <a16:creationId xmlns:a16="http://schemas.microsoft.com/office/drawing/2014/main" id="{12B06DEE-C22B-5F4E-589D-E4A3A1F87C54}"/>
                </a:ext>
              </a:extLst>
            </p:cNvPr>
            <p:cNvSpPr txBox="1"/>
            <p:nvPr/>
          </p:nvSpPr>
          <p:spPr>
            <a:xfrm>
              <a:off x="3354969" y="5593787"/>
              <a:ext cx="66040" cy="151130"/>
            </a:xfrm>
            <a:prstGeom prst="rect">
              <a:avLst/>
            </a:prstGeom>
          </p:spPr>
          <p:txBody>
            <a:bodyPr vert="horz" wrap="square" lIns="0" tIns="15875" rIns="0" bIns="0" rtlCol="0">
              <a:spAutoFit/>
            </a:bodyPr>
            <a:lstStyle/>
            <a:p>
              <a:pPr>
                <a:lnSpc>
                  <a:spcPct val="100000"/>
                </a:lnSpc>
                <a:spcBef>
                  <a:spcPts val="125"/>
                </a:spcBef>
              </a:pPr>
              <a:r>
                <a:rPr sz="800" spc="-50" dirty="0">
                  <a:latin typeface="Calibri"/>
                  <a:cs typeface="Calibri"/>
                </a:rPr>
                <a:t>1</a:t>
              </a:r>
              <a:endParaRPr sz="800" dirty="0">
                <a:latin typeface="Calibri"/>
                <a:cs typeface="Calibri"/>
              </a:endParaRPr>
            </a:p>
          </p:txBody>
        </p:sp>
        <p:sp>
          <p:nvSpPr>
            <p:cNvPr id="12" name="object 24">
              <a:extLst>
                <a:ext uri="{FF2B5EF4-FFF2-40B4-BE49-F238E27FC236}">
                  <a16:creationId xmlns:a16="http://schemas.microsoft.com/office/drawing/2014/main" id="{7BB5EF1D-2A70-BADE-0CDA-6CE7B159FFC0}"/>
                </a:ext>
              </a:extLst>
            </p:cNvPr>
            <p:cNvSpPr txBox="1"/>
            <p:nvPr/>
          </p:nvSpPr>
          <p:spPr>
            <a:xfrm>
              <a:off x="3901796" y="7155238"/>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25</a:t>
              </a:r>
              <a:endParaRPr sz="800" dirty="0">
                <a:latin typeface="Calibri"/>
                <a:cs typeface="Calibri"/>
              </a:endParaRPr>
            </a:p>
          </p:txBody>
        </p:sp>
        <p:sp>
          <p:nvSpPr>
            <p:cNvPr id="13" name="object 25">
              <a:extLst>
                <a:ext uri="{FF2B5EF4-FFF2-40B4-BE49-F238E27FC236}">
                  <a16:creationId xmlns:a16="http://schemas.microsoft.com/office/drawing/2014/main" id="{73CBDB63-19D1-B7D1-0420-41501552F299}"/>
                </a:ext>
              </a:extLst>
            </p:cNvPr>
            <p:cNvSpPr txBox="1"/>
            <p:nvPr/>
          </p:nvSpPr>
          <p:spPr>
            <a:xfrm>
              <a:off x="4416868" y="6949968"/>
              <a:ext cx="215900" cy="233679"/>
            </a:xfrm>
            <a:prstGeom prst="rect">
              <a:avLst/>
            </a:prstGeom>
          </p:spPr>
          <p:txBody>
            <a:bodyPr vert="horz" wrap="square" lIns="0" tIns="15875" rIns="0" bIns="0" rtlCol="0">
              <a:spAutoFit/>
            </a:bodyPr>
            <a:lstStyle/>
            <a:p>
              <a:pPr marL="95885">
                <a:lnSpc>
                  <a:spcPts val="805"/>
                </a:lnSpc>
                <a:spcBef>
                  <a:spcPts val="125"/>
                </a:spcBef>
              </a:pPr>
              <a:r>
                <a:rPr sz="800" spc="-25" dirty="0">
                  <a:latin typeface="Calibri"/>
                  <a:cs typeface="Calibri"/>
                </a:rPr>
                <a:t>52</a:t>
              </a:r>
              <a:endParaRPr sz="800" dirty="0">
                <a:latin typeface="Calibri"/>
                <a:cs typeface="Calibri"/>
              </a:endParaRPr>
            </a:p>
            <a:p>
              <a:pPr>
                <a:lnSpc>
                  <a:spcPts val="805"/>
                </a:lnSpc>
              </a:pPr>
              <a:r>
                <a:rPr sz="800" spc="-25" dirty="0">
                  <a:latin typeface="Calibri"/>
                  <a:cs typeface="Calibri"/>
                </a:rPr>
                <a:t>48</a:t>
              </a:r>
              <a:endParaRPr sz="800" dirty="0">
                <a:latin typeface="Calibri"/>
                <a:cs typeface="Calibri"/>
              </a:endParaRPr>
            </a:p>
          </p:txBody>
        </p:sp>
        <p:sp>
          <p:nvSpPr>
            <p:cNvPr id="14" name="object 26">
              <a:extLst>
                <a:ext uri="{FF2B5EF4-FFF2-40B4-BE49-F238E27FC236}">
                  <a16:creationId xmlns:a16="http://schemas.microsoft.com/office/drawing/2014/main" id="{9A714BDB-5141-3778-3490-91108BDBF523}"/>
                </a:ext>
              </a:extLst>
            </p:cNvPr>
            <p:cNvSpPr txBox="1"/>
            <p:nvPr/>
          </p:nvSpPr>
          <p:spPr>
            <a:xfrm>
              <a:off x="4416801" y="6744385"/>
              <a:ext cx="215900" cy="233679"/>
            </a:xfrm>
            <a:prstGeom prst="rect">
              <a:avLst/>
            </a:prstGeom>
          </p:spPr>
          <p:txBody>
            <a:bodyPr vert="horz" wrap="square" lIns="0" tIns="15875" rIns="0" bIns="0" rtlCol="0">
              <a:spAutoFit/>
            </a:bodyPr>
            <a:lstStyle/>
            <a:p>
              <a:pPr>
                <a:lnSpc>
                  <a:spcPts val="805"/>
                </a:lnSpc>
                <a:spcBef>
                  <a:spcPts val="125"/>
                </a:spcBef>
              </a:pPr>
              <a:r>
                <a:rPr sz="800" spc="-25" dirty="0">
                  <a:latin typeface="Calibri"/>
                  <a:cs typeface="Calibri"/>
                </a:rPr>
                <a:t>48</a:t>
              </a:r>
              <a:endParaRPr sz="800" dirty="0">
                <a:latin typeface="Calibri"/>
                <a:cs typeface="Calibri"/>
              </a:endParaRPr>
            </a:p>
            <a:p>
              <a:pPr marL="96520">
                <a:lnSpc>
                  <a:spcPts val="805"/>
                </a:lnSpc>
              </a:pPr>
              <a:r>
                <a:rPr sz="800" spc="-25" dirty="0">
                  <a:latin typeface="Calibri"/>
                  <a:cs typeface="Calibri"/>
                </a:rPr>
                <a:t>52</a:t>
              </a:r>
              <a:endParaRPr sz="800" dirty="0">
                <a:latin typeface="Calibri"/>
                <a:cs typeface="Calibri"/>
              </a:endParaRPr>
            </a:p>
          </p:txBody>
        </p:sp>
        <p:sp>
          <p:nvSpPr>
            <p:cNvPr id="15" name="object 27">
              <a:extLst>
                <a:ext uri="{FF2B5EF4-FFF2-40B4-BE49-F238E27FC236}">
                  <a16:creationId xmlns:a16="http://schemas.microsoft.com/office/drawing/2014/main" id="{2BB67605-6A10-E4D8-5093-79E97584938C}"/>
                </a:ext>
              </a:extLst>
            </p:cNvPr>
            <p:cNvSpPr txBox="1"/>
            <p:nvPr/>
          </p:nvSpPr>
          <p:spPr>
            <a:xfrm>
              <a:off x="4255914" y="6538296"/>
              <a:ext cx="119380" cy="151765"/>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41</a:t>
              </a:r>
              <a:endParaRPr sz="800" dirty="0">
                <a:latin typeface="Calibri"/>
                <a:cs typeface="Calibri"/>
              </a:endParaRPr>
            </a:p>
          </p:txBody>
        </p:sp>
        <p:sp>
          <p:nvSpPr>
            <p:cNvPr id="16" name="object 28">
              <a:extLst>
                <a:ext uri="{FF2B5EF4-FFF2-40B4-BE49-F238E27FC236}">
                  <a16:creationId xmlns:a16="http://schemas.microsoft.com/office/drawing/2014/main" id="{EC79273C-C5EA-034B-BA16-59BACCFC4519}"/>
                </a:ext>
              </a:extLst>
            </p:cNvPr>
            <p:cNvSpPr txBox="1"/>
            <p:nvPr/>
          </p:nvSpPr>
          <p:spPr>
            <a:xfrm>
              <a:off x="4834888" y="6333421"/>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66</a:t>
              </a:r>
              <a:endParaRPr sz="800" dirty="0">
                <a:latin typeface="Calibri"/>
                <a:cs typeface="Calibri"/>
              </a:endParaRPr>
            </a:p>
          </p:txBody>
        </p:sp>
        <p:sp>
          <p:nvSpPr>
            <p:cNvPr id="17" name="object 29">
              <a:extLst>
                <a:ext uri="{FF2B5EF4-FFF2-40B4-BE49-F238E27FC236}">
                  <a16:creationId xmlns:a16="http://schemas.microsoft.com/office/drawing/2014/main" id="{07074A49-0DC7-CB2B-CE4F-BD3791B66C14}"/>
                </a:ext>
              </a:extLst>
            </p:cNvPr>
            <p:cNvSpPr txBox="1"/>
            <p:nvPr/>
          </p:nvSpPr>
          <p:spPr>
            <a:xfrm>
              <a:off x="4320230" y="6127401"/>
              <a:ext cx="119380" cy="151765"/>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44</a:t>
              </a:r>
              <a:endParaRPr sz="800" dirty="0">
                <a:latin typeface="Calibri"/>
                <a:cs typeface="Calibri"/>
              </a:endParaRPr>
            </a:p>
          </p:txBody>
        </p:sp>
        <p:sp>
          <p:nvSpPr>
            <p:cNvPr id="18" name="object 30">
              <a:extLst>
                <a:ext uri="{FF2B5EF4-FFF2-40B4-BE49-F238E27FC236}">
                  <a16:creationId xmlns:a16="http://schemas.microsoft.com/office/drawing/2014/main" id="{A34A05D5-E4AB-102D-CE8E-BDA49ECA71FF}"/>
                </a:ext>
              </a:extLst>
            </p:cNvPr>
            <p:cNvSpPr txBox="1"/>
            <p:nvPr/>
          </p:nvSpPr>
          <p:spPr>
            <a:xfrm>
              <a:off x="4223626" y="5922528"/>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39</a:t>
              </a:r>
              <a:endParaRPr sz="800" dirty="0">
                <a:latin typeface="Calibri"/>
                <a:cs typeface="Calibri"/>
              </a:endParaRPr>
            </a:p>
          </p:txBody>
        </p:sp>
        <p:sp>
          <p:nvSpPr>
            <p:cNvPr id="19" name="object 31">
              <a:extLst>
                <a:ext uri="{FF2B5EF4-FFF2-40B4-BE49-F238E27FC236}">
                  <a16:creationId xmlns:a16="http://schemas.microsoft.com/office/drawing/2014/main" id="{AA3DA986-C8D3-1049-CAC7-E6F5BE5A9BBF}"/>
                </a:ext>
              </a:extLst>
            </p:cNvPr>
            <p:cNvSpPr txBox="1"/>
            <p:nvPr/>
          </p:nvSpPr>
          <p:spPr>
            <a:xfrm>
              <a:off x="4416835" y="5716508"/>
              <a:ext cx="215900" cy="233679"/>
            </a:xfrm>
            <a:prstGeom prst="rect">
              <a:avLst/>
            </a:prstGeom>
          </p:spPr>
          <p:txBody>
            <a:bodyPr vert="horz" wrap="square" lIns="0" tIns="15875" rIns="0" bIns="0" rtlCol="0">
              <a:spAutoFit/>
            </a:bodyPr>
            <a:lstStyle/>
            <a:p>
              <a:pPr>
                <a:lnSpc>
                  <a:spcPts val="805"/>
                </a:lnSpc>
                <a:spcBef>
                  <a:spcPts val="125"/>
                </a:spcBef>
              </a:pPr>
              <a:r>
                <a:rPr sz="800" spc="-25" dirty="0">
                  <a:latin typeface="Calibri"/>
                  <a:cs typeface="Calibri"/>
                </a:rPr>
                <a:t>48</a:t>
              </a:r>
              <a:endParaRPr sz="800" dirty="0">
                <a:latin typeface="Calibri"/>
                <a:cs typeface="Calibri"/>
              </a:endParaRPr>
            </a:p>
            <a:p>
              <a:pPr marL="95885">
                <a:lnSpc>
                  <a:spcPts val="805"/>
                </a:lnSpc>
              </a:pPr>
              <a:r>
                <a:rPr sz="800" spc="-25" dirty="0">
                  <a:latin typeface="Calibri"/>
                  <a:cs typeface="Calibri"/>
                </a:rPr>
                <a:t>52</a:t>
              </a:r>
              <a:endParaRPr sz="800" dirty="0">
                <a:latin typeface="Calibri"/>
                <a:cs typeface="Calibri"/>
              </a:endParaRPr>
            </a:p>
          </p:txBody>
        </p:sp>
        <p:sp>
          <p:nvSpPr>
            <p:cNvPr id="20" name="object 32">
              <a:extLst>
                <a:ext uri="{FF2B5EF4-FFF2-40B4-BE49-F238E27FC236}">
                  <a16:creationId xmlns:a16="http://schemas.microsoft.com/office/drawing/2014/main" id="{B8A55A1E-0075-B217-0F83-D816916642EF}"/>
                </a:ext>
              </a:extLst>
            </p:cNvPr>
            <p:cNvSpPr txBox="1"/>
            <p:nvPr/>
          </p:nvSpPr>
          <p:spPr>
            <a:xfrm>
              <a:off x="5575043" y="5511634"/>
              <a:ext cx="119380" cy="151130"/>
            </a:xfrm>
            <a:prstGeom prst="rect">
              <a:avLst/>
            </a:prstGeom>
          </p:spPr>
          <p:txBody>
            <a:bodyPr vert="horz" wrap="square" lIns="0" tIns="15875" rIns="0" bIns="0" rtlCol="0">
              <a:spAutoFit/>
            </a:bodyPr>
            <a:lstStyle/>
            <a:p>
              <a:pPr>
                <a:lnSpc>
                  <a:spcPct val="100000"/>
                </a:lnSpc>
                <a:spcBef>
                  <a:spcPts val="125"/>
                </a:spcBef>
              </a:pPr>
              <a:r>
                <a:rPr sz="800" spc="-25" dirty="0">
                  <a:latin typeface="Calibri"/>
                  <a:cs typeface="Calibri"/>
                </a:rPr>
                <a:t>99</a:t>
              </a:r>
              <a:endParaRPr sz="800" dirty="0">
                <a:latin typeface="Calibri"/>
                <a:cs typeface="Calibri"/>
              </a:endParaRPr>
            </a:p>
          </p:txBody>
        </p:sp>
        <p:sp>
          <p:nvSpPr>
            <p:cNvPr id="21" name="object 33">
              <a:extLst>
                <a:ext uri="{FF2B5EF4-FFF2-40B4-BE49-F238E27FC236}">
                  <a16:creationId xmlns:a16="http://schemas.microsoft.com/office/drawing/2014/main" id="{04F62582-6AEB-DA61-00A4-952CA04F3EF8}"/>
                </a:ext>
              </a:extLst>
            </p:cNvPr>
            <p:cNvSpPr txBox="1"/>
            <p:nvPr/>
          </p:nvSpPr>
          <p:spPr>
            <a:xfrm>
              <a:off x="3215010" y="7436948"/>
              <a:ext cx="72390" cy="166370"/>
            </a:xfrm>
            <a:prstGeom prst="rect">
              <a:avLst/>
            </a:prstGeom>
          </p:spPr>
          <p:txBody>
            <a:bodyPr vert="horz" wrap="square" lIns="0" tIns="15240" rIns="0" bIns="0" rtlCol="0">
              <a:spAutoFit/>
            </a:bodyPr>
            <a:lstStyle/>
            <a:p>
              <a:pPr>
                <a:lnSpc>
                  <a:spcPct val="100000"/>
                </a:lnSpc>
                <a:spcBef>
                  <a:spcPts val="120"/>
                </a:spcBef>
              </a:pPr>
              <a:r>
                <a:rPr sz="900" spc="-50" dirty="0">
                  <a:latin typeface="Calibri"/>
                  <a:cs typeface="Calibri"/>
                </a:rPr>
                <a:t>0</a:t>
              </a:r>
              <a:endParaRPr sz="900" dirty="0">
                <a:latin typeface="Calibri"/>
                <a:cs typeface="Calibri"/>
              </a:endParaRPr>
            </a:p>
          </p:txBody>
        </p:sp>
        <p:sp>
          <p:nvSpPr>
            <p:cNvPr id="22" name="object 34">
              <a:extLst>
                <a:ext uri="{FF2B5EF4-FFF2-40B4-BE49-F238E27FC236}">
                  <a16:creationId xmlns:a16="http://schemas.microsoft.com/office/drawing/2014/main" id="{27170D4F-5F2D-639B-7055-DB6F8D1BFAC1}"/>
                </a:ext>
              </a:extLst>
            </p:cNvPr>
            <p:cNvSpPr txBox="1"/>
            <p:nvPr/>
          </p:nvSpPr>
          <p:spPr>
            <a:xfrm>
              <a:off x="3642231" y="7436948"/>
              <a:ext cx="132080" cy="166370"/>
            </a:xfrm>
            <a:prstGeom prst="rect">
              <a:avLst/>
            </a:prstGeom>
          </p:spPr>
          <p:txBody>
            <a:bodyPr vert="horz" wrap="square" lIns="0" tIns="15240" rIns="0" bIns="0" rtlCol="0">
              <a:spAutoFit/>
            </a:bodyPr>
            <a:lstStyle/>
            <a:p>
              <a:pPr>
                <a:lnSpc>
                  <a:spcPct val="100000"/>
                </a:lnSpc>
                <a:spcBef>
                  <a:spcPts val="120"/>
                </a:spcBef>
              </a:pPr>
              <a:r>
                <a:rPr sz="900" spc="-25" dirty="0">
                  <a:latin typeface="Calibri"/>
                  <a:cs typeface="Calibri"/>
                </a:rPr>
                <a:t>20</a:t>
              </a:r>
              <a:endParaRPr sz="900" dirty="0">
                <a:latin typeface="Calibri"/>
                <a:cs typeface="Calibri"/>
              </a:endParaRPr>
            </a:p>
          </p:txBody>
        </p:sp>
        <p:sp>
          <p:nvSpPr>
            <p:cNvPr id="23" name="object 35">
              <a:extLst>
                <a:ext uri="{FF2B5EF4-FFF2-40B4-BE49-F238E27FC236}">
                  <a16:creationId xmlns:a16="http://schemas.microsoft.com/office/drawing/2014/main" id="{B5D4E87C-BCB8-A380-C8A4-01160821444A}"/>
                </a:ext>
              </a:extLst>
            </p:cNvPr>
            <p:cNvSpPr txBox="1"/>
            <p:nvPr/>
          </p:nvSpPr>
          <p:spPr>
            <a:xfrm>
              <a:off x="5013064" y="7436948"/>
              <a:ext cx="132080" cy="166370"/>
            </a:xfrm>
            <a:prstGeom prst="rect">
              <a:avLst/>
            </a:prstGeom>
          </p:spPr>
          <p:txBody>
            <a:bodyPr vert="horz" wrap="square" lIns="0" tIns="15240" rIns="0" bIns="0" rtlCol="0">
              <a:spAutoFit/>
            </a:bodyPr>
            <a:lstStyle/>
            <a:p>
              <a:pPr>
                <a:lnSpc>
                  <a:spcPct val="100000"/>
                </a:lnSpc>
                <a:spcBef>
                  <a:spcPts val="120"/>
                </a:spcBef>
              </a:pPr>
              <a:r>
                <a:rPr sz="900" spc="-25" dirty="0">
                  <a:latin typeface="Calibri"/>
                  <a:cs typeface="Calibri"/>
                </a:rPr>
                <a:t>80</a:t>
              </a:r>
              <a:endParaRPr sz="900" dirty="0">
                <a:latin typeface="Calibri"/>
                <a:cs typeface="Calibri"/>
              </a:endParaRPr>
            </a:p>
          </p:txBody>
        </p:sp>
        <p:sp>
          <p:nvSpPr>
            <p:cNvPr id="24" name="object 36">
              <a:extLst>
                <a:ext uri="{FF2B5EF4-FFF2-40B4-BE49-F238E27FC236}">
                  <a16:creationId xmlns:a16="http://schemas.microsoft.com/office/drawing/2014/main" id="{0BC1DDA0-CC79-E1F9-6A87-1064ACF2AF9C}"/>
                </a:ext>
              </a:extLst>
            </p:cNvPr>
            <p:cNvSpPr txBox="1"/>
            <p:nvPr/>
          </p:nvSpPr>
          <p:spPr>
            <a:xfrm>
              <a:off x="5440285" y="7436948"/>
              <a:ext cx="191135" cy="166370"/>
            </a:xfrm>
            <a:prstGeom prst="rect">
              <a:avLst/>
            </a:prstGeom>
          </p:spPr>
          <p:txBody>
            <a:bodyPr vert="horz" wrap="square" lIns="0" tIns="15240" rIns="0" bIns="0" rtlCol="0">
              <a:spAutoFit/>
            </a:bodyPr>
            <a:lstStyle/>
            <a:p>
              <a:pPr>
                <a:lnSpc>
                  <a:spcPct val="100000"/>
                </a:lnSpc>
                <a:spcBef>
                  <a:spcPts val="120"/>
                </a:spcBef>
              </a:pPr>
              <a:r>
                <a:rPr sz="900" spc="-25" dirty="0">
                  <a:latin typeface="Calibri"/>
                  <a:cs typeface="Calibri"/>
                </a:rPr>
                <a:t>100</a:t>
              </a:r>
              <a:endParaRPr sz="900" dirty="0">
                <a:latin typeface="Calibri"/>
                <a:cs typeface="Calibri"/>
              </a:endParaRPr>
            </a:p>
          </p:txBody>
        </p:sp>
        <p:sp>
          <p:nvSpPr>
            <p:cNvPr id="25" name="object 37">
              <a:extLst>
                <a:ext uri="{FF2B5EF4-FFF2-40B4-BE49-F238E27FC236}">
                  <a16:creationId xmlns:a16="http://schemas.microsoft.com/office/drawing/2014/main" id="{55109C7E-8743-FC6C-82F2-0AC232FEE7E8}"/>
                </a:ext>
              </a:extLst>
            </p:cNvPr>
            <p:cNvSpPr txBox="1"/>
            <p:nvPr/>
          </p:nvSpPr>
          <p:spPr>
            <a:xfrm>
              <a:off x="816888" y="6279843"/>
              <a:ext cx="142875" cy="353695"/>
            </a:xfrm>
            <a:prstGeom prst="rect">
              <a:avLst/>
            </a:prstGeom>
          </p:spPr>
          <p:txBody>
            <a:bodyPr vert="vert270" wrap="square" lIns="0" tIns="0" rIns="0" bIns="0" rtlCol="0">
              <a:spAutoFit/>
            </a:bodyPr>
            <a:lstStyle/>
            <a:p>
              <a:pPr marL="12700">
                <a:lnSpc>
                  <a:spcPts val="969"/>
                </a:lnSpc>
              </a:pPr>
              <a:r>
                <a:rPr sz="900" spc="-10" dirty="0">
                  <a:latin typeface="Calibri"/>
                  <a:cs typeface="Calibri"/>
                </a:rPr>
                <a:t>Barrier</a:t>
              </a:r>
              <a:endParaRPr sz="900" dirty="0">
                <a:latin typeface="Calibri"/>
                <a:cs typeface="Calibri"/>
              </a:endParaRPr>
            </a:p>
          </p:txBody>
        </p:sp>
        <p:sp>
          <p:nvSpPr>
            <p:cNvPr id="26" name="object 38">
              <a:extLst>
                <a:ext uri="{FF2B5EF4-FFF2-40B4-BE49-F238E27FC236}">
                  <a16:creationId xmlns:a16="http://schemas.microsoft.com/office/drawing/2014/main" id="{3919D7C2-DC0B-C6FE-181D-6F817B24927E}"/>
                </a:ext>
              </a:extLst>
            </p:cNvPr>
            <p:cNvSpPr txBox="1"/>
            <p:nvPr/>
          </p:nvSpPr>
          <p:spPr>
            <a:xfrm>
              <a:off x="3967403" y="7411770"/>
              <a:ext cx="850265" cy="375285"/>
            </a:xfrm>
            <a:prstGeom prst="rect">
              <a:avLst/>
            </a:prstGeom>
          </p:spPr>
          <p:txBody>
            <a:bodyPr vert="horz" wrap="square" lIns="0" tIns="40640" rIns="0" bIns="0" rtlCol="0">
              <a:spAutoFit/>
            </a:bodyPr>
            <a:lstStyle/>
            <a:p>
              <a:pPr marL="131445">
                <a:lnSpc>
                  <a:spcPct val="100000"/>
                </a:lnSpc>
                <a:spcBef>
                  <a:spcPts val="320"/>
                </a:spcBef>
                <a:tabLst>
                  <a:tab pos="588645" algn="l"/>
                </a:tabLst>
              </a:pPr>
              <a:r>
                <a:rPr sz="900" spc="-25" dirty="0">
                  <a:latin typeface="Calibri"/>
                  <a:cs typeface="Calibri"/>
                </a:rPr>
                <a:t>40</a:t>
              </a:r>
              <a:r>
                <a:rPr sz="900" dirty="0">
                  <a:latin typeface="Calibri"/>
                  <a:cs typeface="Calibri"/>
                </a:rPr>
                <a:t>	</a:t>
              </a:r>
              <a:r>
                <a:rPr sz="900" spc="-25" dirty="0">
                  <a:latin typeface="Calibri"/>
                  <a:cs typeface="Calibri"/>
                </a:rPr>
                <a:t>60</a:t>
              </a:r>
              <a:endParaRPr sz="900" dirty="0">
                <a:latin typeface="Calibri"/>
                <a:cs typeface="Calibri"/>
              </a:endParaRPr>
            </a:p>
            <a:p>
              <a:pPr>
                <a:lnSpc>
                  <a:spcPct val="100000"/>
                </a:lnSpc>
                <a:spcBef>
                  <a:spcPts val="245"/>
                </a:spcBef>
              </a:pPr>
              <a:r>
                <a:rPr sz="1000" dirty="0">
                  <a:latin typeface="Calibri"/>
                  <a:cs typeface="Calibri"/>
                </a:rPr>
                <a:t>Respondent</a:t>
              </a:r>
              <a:r>
                <a:rPr sz="1000" spc="75" dirty="0">
                  <a:latin typeface="Calibri"/>
                  <a:cs typeface="Calibri"/>
                </a:rPr>
                <a:t> </a:t>
              </a:r>
              <a:r>
                <a:rPr sz="1000" spc="-25" dirty="0">
                  <a:latin typeface="Calibri"/>
                  <a:cs typeface="Calibri"/>
                </a:rPr>
                <a:t>(%)</a:t>
              </a:r>
              <a:endParaRPr sz="1000" dirty="0">
                <a:latin typeface="Calibri"/>
                <a:cs typeface="Calibri"/>
              </a:endParaRPr>
            </a:p>
          </p:txBody>
        </p:sp>
        <p:grpSp>
          <p:nvGrpSpPr>
            <p:cNvPr id="27" name="object 39">
              <a:extLst>
                <a:ext uri="{FF2B5EF4-FFF2-40B4-BE49-F238E27FC236}">
                  <a16:creationId xmlns:a16="http://schemas.microsoft.com/office/drawing/2014/main" id="{4A10A36F-F800-4D28-DC1F-94D41A5291B8}"/>
                </a:ext>
              </a:extLst>
            </p:cNvPr>
            <p:cNvGrpSpPr/>
            <p:nvPr/>
          </p:nvGrpSpPr>
          <p:grpSpPr>
            <a:xfrm>
              <a:off x="2991332" y="5399303"/>
              <a:ext cx="367665" cy="64769"/>
              <a:chOff x="2991332" y="5399303"/>
              <a:chExt cx="367665" cy="64769"/>
            </a:xfrm>
          </p:grpSpPr>
          <p:sp>
            <p:nvSpPr>
              <p:cNvPr id="32" name="object 40">
                <a:extLst>
                  <a:ext uri="{FF2B5EF4-FFF2-40B4-BE49-F238E27FC236}">
                    <a16:creationId xmlns:a16="http://schemas.microsoft.com/office/drawing/2014/main" id="{9C7FC83B-8F34-C485-422E-54425FDC5034}"/>
                  </a:ext>
                </a:extLst>
              </p:cNvPr>
              <p:cNvSpPr/>
              <p:nvPr/>
            </p:nvSpPr>
            <p:spPr>
              <a:xfrm>
                <a:off x="2991332" y="5399303"/>
                <a:ext cx="64769" cy="64769"/>
              </a:xfrm>
              <a:custGeom>
                <a:avLst/>
                <a:gdLst/>
                <a:ahLst/>
                <a:cxnLst/>
                <a:rect l="l" t="t" r="r" b="b"/>
                <a:pathLst>
                  <a:path w="64769" h="64770">
                    <a:moveTo>
                      <a:pt x="64363" y="0"/>
                    </a:moveTo>
                    <a:lnTo>
                      <a:pt x="0" y="0"/>
                    </a:lnTo>
                    <a:lnTo>
                      <a:pt x="0" y="64363"/>
                    </a:lnTo>
                    <a:lnTo>
                      <a:pt x="64363" y="64363"/>
                    </a:lnTo>
                    <a:lnTo>
                      <a:pt x="64363" y="0"/>
                    </a:lnTo>
                    <a:close/>
                  </a:path>
                </a:pathLst>
              </a:custGeom>
              <a:solidFill>
                <a:srgbClr val="EC7C30"/>
              </a:solidFill>
            </p:spPr>
            <p:txBody>
              <a:bodyPr wrap="square" lIns="0" tIns="0" rIns="0" bIns="0" rtlCol="0"/>
              <a:lstStyle/>
              <a:p>
                <a:endParaRPr dirty="0"/>
              </a:p>
            </p:txBody>
          </p:sp>
          <p:sp>
            <p:nvSpPr>
              <p:cNvPr id="33" name="object 41">
                <a:extLst>
                  <a:ext uri="{FF2B5EF4-FFF2-40B4-BE49-F238E27FC236}">
                    <a16:creationId xmlns:a16="http://schemas.microsoft.com/office/drawing/2014/main" id="{6FCCE38A-5D71-71CA-D70F-B309339E005E}"/>
                  </a:ext>
                </a:extLst>
              </p:cNvPr>
              <p:cNvSpPr/>
              <p:nvPr/>
            </p:nvSpPr>
            <p:spPr>
              <a:xfrm>
                <a:off x="3294557" y="5399303"/>
                <a:ext cx="64769" cy="64769"/>
              </a:xfrm>
              <a:custGeom>
                <a:avLst/>
                <a:gdLst/>
                <a:ahLst/>
                <a:cxnLst/>
                <a:rect l="l" t="t" r="r" b="b"/>
                <a:pathLst>
                  <a:path w="64770" h="64770">
                    <a:moveTo>
                      <a:pt x="64363" y="0"/>
                    </a:moveTo>
                    <a:lnTo>
                      <a:pt x="0" y="0"/>
                    </a:lnTo>
                    <a:lnTo>
                      <a:pt x="0" y="64363"/>
                    </a:lnTo>
                    <a:lnTo>
                      <a:pt x="64363" y="64363"/>
                    </a:lnTo>
                    <a:lnTo>
                      <a:pt x="64363" y="0"/>
                    </a:lnTo>
                    <a:close/>
                  </a:path>
                </a:pathLst>
              </a:custGeom>
              <a:solidFill>
                <a:srgbClr val="92D050"/>
              </a:solidFill>
            </p:spPr>
            <p:txBody>
              <a:bodyPr wrap="square" lIns="0" tIns="0" rIns="0" bIns="0" rtlCol="0"/>
              <a:lstStyle/>
              <a:p>
                <a:endParaRPr dirty="0"/>
              </a:p>
            </p:txBody>
          </p:sp>
        </p:grpSp>
        <p:sp>
          <p:nvSpPr>
            <p:cNvPr id="28" name="object 42">
              <a:extLst>
                <a:ext uri="{FF2B5EF4-FFF2-40B4-BE49-F238E27FC236}">
                  <a16:creationId xmlns:a16="http://schemas.microsoft.com/office/drawing/2014/main" id="{35BF528B-FB9E-47ED-082F-A002FC879D44}"/>
                </a:ext>
              </a:extLst>
            </p:cNvPr>
            <p:cNvSpPr txBox="1"/>
            <p:nvPr/>
          </p:nvSpPr>
          <p:spPr>
            <a:xfrm>
              <a:off x="1068241" y="5271534"/>
              <a:ext cx="2492375" cy="2076450"/>
            </a:xfrm>
            <a:prstGeom prst="rect">
              <a:avLst/>
            </a:prstGeom>
          </p:spPr>
          <p:txBody>
            <a:bodyPr vert="horz" wrap="square" lIns="0" tIns="12065" rIns="0" bIns="0" rtlCol="0">
              <a:spAutoFit/>
            </a:bodyPr>
            <a:lstStyle/>
            <a:p>
              <a:pPr marL="1393190" marR="5080" indent="621665">
                <a:lnSpc>
                  <a:spcPct val="148600"/>
                </a:lnSpc>
                <a:spcBef>
                  <a:spcPts val="95"/>
                </a:spcBef>
                <a:tabLst>
                  <a:tab pos="2318385" algn="l"/>
                </a:tabLst>
              </a:pPr>
              <a:r>
                <a:rPr sz="900" spc="-25" dirty="0">
                  <a:latin typeface="Calibri"/>
                  <a:cs typeface="Calibri"/>
                </a:rPr>
                <a:t>No</a:t>
              </a:r>
              <a:r>
                <a:rPr sz="900" dirty="0">
                  <a:latin typeface="Calibri"/>
                  <a:cs typeface="Calibri"/>
                </a:rPr>
                <a:t>	</a:t>
              </a:r>
              <a:r>
                <a:rPr sz="900" spc="-25" dirty="0">
                  <a:latin typeface="Calibri"/>
                  <a:cs typeface="Calibri"/>
                </a:rPr>
                <a:t>Yes</a:t>
              </a:r>
              <a:r>
                <a:rPr sz="900" spc="500" dirty="0">
                  <a:latin typeface="Calibri"/>
                  <a:cs typeface="Calibri"/>
                </a:rPr>
                <a:t> </a:t>
              </a:r>
              <a:r>
                <a:rPr sz="900" dirty="0">
                  <a:latin typeface="Calibri"/>
                  <a:cs typeface="Calibri"/>
                </a:rPr>
                <a:t>Other</a:t>
              </a:r>
              <a:r>
                <a:rPr sz="900" spc="30" dirty="0">
                  <a:latin typeface="Calibri"/>
                  <a:cs typeface="Calibri"/>
                </a:rPr>
                <a:t> </a:t>
              </a:r>
              <a:r>
                <a:rPr sz="900" spc="-10" dirty="0">
                  <a:latin typeface="Calibri"/>
                  <a:cs typeface="Calibri"/>
                </a:rPr>
                <a:t>reasons</a:t>
              </a:r>
              <a:endParaRPr sz="900" dirty="0">
                <a:latin typeface="Calibri"/>
                <a:cs typeface="Calibri"/>
              </a:endParaRPr>
            </a:p>
            <a:p>
              <a:pPr marR="417830" algn="r">
                <a:lnSpc>
                  <a:spcPct val="100000"/>
                </a:lnSpc>
                <a:spcBef>
                  <a:spcPts val="535"/>
                </a:spcBef>
              </a:pPr>
              <a:r>
                <a:rPr sz="900" dirty="0">
                  <a:latin typeface="Calibri"/>
                  <a:cs typeface="Calibri"/>
                </a:rPr>
                <a:t>Lack</a:t>
              </a:r>
              <a:r>
                <a:rPr sz="900" spc="30" dirty="0">
                  <a:latin typeface="Calibri"/>
                  <a:cs typeface="Calibri"/>
                </a:rPr>
                <a:t> </a:t>
              </a:r>
              <a:r>
                <a:rPr sz="900" dirty="0">
                  <a:latin typeface="Calibri"/>
                  <a:cs typeface="Calibri"/>
                </a:rPr>
                <a:t>of</a:t>
              </a:r>
              <a:r>
                <a:rPr sz="900" spc="30" dirty="0">
                  <a:latin typeface="Calibri"/>
                  <a:cs typeface="Calibri"/>
                </a:rPr>
                <a:t> </a:t>
              </a:r>
              <a:r>
                <a:rPr sz="900" dirty="0">
                  <a:latin typeface="Calibri"/>
                  <a:cs typeface="Calibri"/>
                </a:rPr>
                <a:t>public</a:t>
              </a:r>
              <a:r>
                <a:rPr sz="900" spc="35" dirty="0">
                  <a:latin typeface="Calibri"/>
                  <a:cs typeface="Calibri"/>
                </a:rPr>
                <a:t> </a:t>
              </a:r>
              <a:r>
                <a:rPr sz="900" dirty="0">
                  <a:latin typeface="Calibri"/>
                  <a:cs typeface="Calibri"/>
                </a:rPr>
                <a:t>trust</a:t>
              </a:r>
              <a:r>
                <a:rPr sz="900" spc="30" dirty="0">
                  <a:latin typeface="Calibri"/>
                  <a:cs typeface="Calibri"/>
                </a:rPr>
                <a:t> </a:t>
              </a:r>
              <a:r>
                <a:rPr sz="900" dirty="0">
                  <a:latin typeface="Calibri"/>
                  <a:cs typeface="Calibri"/>
                </a:rPr>
                <a:t>on</a:t>
              </a:r>
              <a:r>
                <a:rPr sz="900" spc="30" dirty="0">
                  <a:latin typeface="Calibri"/>
                  <a:cs typeface="Calibri"/>
                </a:rPr>
                <a:t> </a:t>
              </a:r>
              <a:r>
                <a:rPr sz="900" dirty="0">
                  <a:latin typeface="Calibri"/>
                  <a:cs typeface="Calibri"/>
                </a:rPr>
                <a:t>government</a:t>
              </a:r>
              <a:r>
                <a:rPr sz="900" spc="35" dirty="0">
                  <a:latin typeface="Calibri"/>
                  <a:cs typeface="Calibri"/>
                </a:rPr>
                <a:t> </a:t>
              </a:r>
              <a:r>
                <a:rPr sz="900" spc="-10" dirty="0">
                  <a:latin typeface="Calibri"/>
                  <a:cs typeface="Calibri"/>
                </a:rPr>
                <a:t>policies</a:t>
              </a:r>
              <a:endParaRPr sz="900" dirty="0">
                <a:latin typeface="Calibri"/>
                <a:cs typeface="Calibri"/>
              </a:endParaRPr>
            </a:p>
            <a:p>
              <a:pPr marL="703580" marR="417830" indent="113664" algn="r">
                <a:lnSpc>
                  <a:spcPts val="1620"/>
                </a:lnSpc>
                <a:spcBef>
                  <a:spcPts val="140"/>
                </a:spcBef>
              </a:pPr>
              <a:r>
                <a:rPr sz="900" dirty="0">
                  <a:latin typeface="Calibri"/>
                  <a:cs typeface="Calibri"/>
                </a:rPr>
                <a:t>Lack</a:t>
              </a:r>
              <a:r>
                <a:rPr sz="900" spc="30" dirty="0">
                  <a:latin typeface="Calibri"/>
                  <a:cs typeface="Calibri"/>
                </a:rPr>
                <a:t> </a:t>
              </a:r>
              <a:r>
                <a:rPr sz="900" dirty="0">
                  <a:latin typeface="Calibri"/>
                  <a:cs typeface="Calibri"/>
                </a:rPr>
                <a:t>of</a:t>
              </a:r>
              <a:r>
                <a:rPr sz="900" spc="20" dirty="0">
                  <a:latin typeface="Calibri"/>
                  <a:cs typeface="Calibri"/>
                </a:rPr>
                <a:t> </a:t>
              </a:r>
              <a:r>
                <a:rPr sz="900" dirty="0">
                  <a:latin typeface="Calibri"/>
                  <a:cs typeface="Calibri"/>
                </a:rPr>
                <a:t>financial</a:t>
              </a:r>
              <a:r>
                <a:rPr sz="900" spc="30" dirty="0">
                  <a:latin typeface="Calibri"/>
                  <a:cs typeface="Calibri"/>
                </a:rPr>
                <a:t> </a:t>
              </a:r>
              <a:r>
                <a:rPr sz="900" spc="-10" dirty="0">
                  <a:latin typeface="Calibri"/>
                  <a:cs typeface="Calibri"/>
                </a:rPr>
                <a:t>resources</a:t>
              </a:r>
              <a:r>
                <a:rPr sz="900" spc="500" dirty="0">
                  <a:latin typeface="Calibri"/>
                  <a:cs typeface="Calibri"/>
                </a:rPr>
                <a:t> </a:t>
              </a:r>
              <a:r>
                <a:rPr sz="900" dirty="0">
                  <a:latin typeface="Calibri"/>
                  <a:cs typeface="Calibri"/>
                </a:rPr>
                <a:t>Lack</a:t>
              </a:r>
              <a:r>
                <a:rPr sz="900" spc="30" dirty="0">
                  <a:latin typeface="Calibri"/>
                  <a:cs typeface="Calibri"/>
                </a:rPr>
                <a:t> </a:t>
              </a:r>
              <a:r>
                <a:rPr sz="900" dirty="0">
                  <a:latin typeface="Calibri"/>
                  <a:cs typeface="Calibri"/>
                </a:rPr>
                <a:t>of</a:t>
              </a:r>
              <a:r>
                <a:rPr sz="900" spc="30" dirty="0">
                  <a:latin typeface="Calibri"/>
                  <a:cs typeface="Calibri"/>
                </a:rPr>
                <a:t> </a:t>
              </a:r>
              <a:r>
                <a:rPr sz="900" dirty="0">
                  <a:latin typeface="Calibri"/>
                  <a:cs typeface="Calibri"/>
                </a:rPr>
                <a:t>knowledge</a:t>
              </a:r>
              <a:r>
                <a:rPr sz="900" spc="30" dirty="0">
                  <a:latin typeface="Calibri"/>
                  <a:cs typeface="Calibri"/>
                </a:rPr>
                <a:t> </a:t>
              </a:r>
              <a:r>
                <a:rPr sz="900" dirty="0">
                  <a:latin typeface="Calibri"/>
                  <a:cs typeface="Calibri"/>
                </a:rPr>
                <a:t>and</a:t>
              </a:r>
              <a:r>
                <a:rPr sz="900" spc="40" dirty="0">
                  <a:latin typeface="Calibri"/>
                  <a:cs typeface="Calibri"/>
                </a:rPr>
                <a:t> </a:t>
              </a:r>
              <a:r>
                <a:rPr sz="900" spc="-10" dirty="0">
                  <a:latin typeface="Calibri"/>
                  <a:cs typeface="Calibri"/>
                </a:rPr>
                <a:t>skills</a:t>
              </a:r>
              <a:endParaRPr sz="900" dirty="0">
                <a:latin typeface="Calibri"/>
                <a:cs typeface="Calibri"/>
              </a:endParaRPr>
            </a:p>
            <a:p>
              <a:pPr marR="443230" algn="r">
                <a:lnSpc>
                  <a:spcPct val="100000"/>
                </a:lnSpc>
                <a:spcBef>
                  <a:spcPts val="395"/>
                </a:spcBef>
              </a:pPr>
              <a:r>
                <a:rPr sz="900" dirty="0">
                  <a:latin typeface="Calibri"/>
                  <a:cs typeface="Calibri"/>
                </a:rPr>
                <a:t>External</a:t>
              </a:r>
              <a:r>
                <a:rPr sz="900" spc="40" dirty="0">
                  <a:latin typeface="Calibri"/>
                  <a:cs typeface="Calibri"/>
                </a:rPr>
                <a:t> </a:t>
              </a:r>
              <a:r>
                <a:rPr sz="900" spc="-10" dirty="0">
                  <a:latin typeface="Calibri"/>
                  <a:cs typeface="Calibri"/>
                </a:rPr>
                <a:t>influence</a:t>
              </a:r>
              <a:endParaRPr sz="900" dirty="0">
                <a:latin typeface="Calibri"/>
                <a:cs typeface="Calibri"/>
              </a:endParaRPr>
            </a:p>
            <a:p>
              <a:pPr marL="475615" marR="417195" indent="311150" algn="r">
                <a:lnSpc>
                  <a:spcPct val="149800"/>
                </a:lnSpc>
              </a:pPr>
              <a:r>
                <a:rPr sz="900" dirty="0">
                  <a:latin typeface="Calibri"/>
                  <a:cs typeface="Calibri"/>
                </a:rPr>
                <a:t>Lack</a:t>
              </a:r>
              <a:r>
                <a:rPr sz="900" spc="30" dirty="0">
                  <a:latin typeface="Calibri"/>
                  <a:cs typeface="Calibri"/>
                </a:rPr>
                <a:t> </a:t>
              </a:r>
              <a:r>
                <a:rPr sz="900" dirty="0">
                  <a:latin typeface="Calibri"/>
                  <a:cs typeface="Calibri"/>
                </a:rPr>
                <a:t>of</a:t>
              </a:r>
              <a:r>
                <a:rPr sz="900" spc="25" dirty="0">
                  <a:latin typeface="Calibri"/>
                  <a:cs typeface="Calibri"/>
                </a:rPr>
                <a:t> </a:t>
              </a:r>
              <a:r>
                <a:rPr sz="900" dirty="0">
                  <a:latin typeface="Calibri"/>
                  <a:cs typeface="Calibri"/>
                </a:rPr>
                <a:t>political</a:t>
              </a:r>
              <a:r>
                <a:rPr sz="900" spc="30" dirty="0">
                  <a:latin typeface="Calibri"/>
                  <a:cs typeface="Calibri"/>
                </a:rPr>
                <a:t> </a:t>
              </a:r>
              <a:r>
                <a:rPr sz="900" spc="-10" dirty="0">
                  <a:latin typeface="Calibri"/>
                  <a:cs typeface="Calibri"/>
                </a:rPr>
                <a:t>willingness</a:t>
              </a:r>
              <a:r>
                <a:rPr sz="900" spc="500" dirty="0">
                  <a:latin typeface="Calibri"/>
                  <a:cs typeface="Calibri"/>
                </a:rPr>
                <a:t> </a:t>
              </a:r>
              <a:r>
                <a:rPr sz="900" dirty="0">
                  <a:latin typeface="Calibri"/>
                  <a:cs typeface="Calibri"/>
                </a:rPr>
                <a:t>Attitude</a:t>
              </a:r>
              <a:r>
                <a:rPr sz="900" spc="25" dirty="0">
                  <a:latin typeface="Calibri"/>
                  <a:cs typeface="Calibri"/>
                </a:rPr>
                <a:t> </a:t>
              </a:r>
              <a:r>
                <a:rPr sz="900" dirty="0">
                  <a:latin typeface="Calibri"/>
                  <a:cs typeface="Calibri"/>
                </a:rPr>
                <a:t>of</a:t>
              </a:r>
              <a:r>
                <a:rPr sz="900" spc="25" dirty="0">
                  <a:latin typeface="Calibri"/>
                  <a:cs typeface="Calibri"/>
                </a:rPr>
                <a:t> </a:t>
              </a:r>
              <a:r>
                <a:rPr lang="en-US" sz="900" spc="-10" dirty="0">
                  <a:latin typeface="Calibri"/>
                  <a:cs typeface="Calibri"/>
                </a:rPr>
                <a:t>bureaucrats'</a:t>
              </a:r>
              <a:r>
                <a:rPr sz="900" spc="500" dirty="0">
                  <a:latin typeface="Calibri"/>
                  <a:cs typeface="Calibri"/>
                </a:rPr>
                <a:t> </a:t>
              </a:r>
              <a:r>
                <a:rPr sz="900" dirty="0">
                  <a:latin typeface="Calibri"/>
                  <a:cs typeface="Calibri"/>
                </a:rPr>
                <a:t>Organizational</a:t>
              </a:r>
              <a:r>
                <a:rPr sz="900" spc="40" dirty="0">
                  <a:latin typeface="Calibri"/>
                  <a:cs typeface="Calibri"/>
                </a:rPr>
                <a:t> </a:t>
              </a:r>
              <a:r>
                <a:rPr sz="900" dirty="0">
                  <a:latin typeface="Calibri"/>
                  <a:cs typeface="Calibri"/>
                </a:rPr>
                <a:t>culture</a:t>
              </a:r>
              <a:r>
                <a:rPr sz="900" spc="35" dirty="0">
                  <a:latin typeface="Calibri"/>
                  <a:cs typeface="Calibri"/>
                </a:rPr>
                <a:t> </a:t>
              </a:r>
              <a:r>
                <a:rPr sz="900" dirty="0">
                  <a:latin typeface="Calibri"/>
                  <a:cs typeface="Calibri"/>
                </a:rPr>
                <a:t>and</a:t>
              </a:r>
              <a:r>
                <a:rPr sz="900" spc="40" dirty="0">
                  <a:latin typeface="Calibri"/>
                  <a:cs typeface="Calibri"/>
                </a:rPr>
                <a:t> </a:t>
              </a:r>
              <a:r>
                <a:rPr sz="900" spc="-10" dirty="0">
                  <a:latin typeface="Calibri"/>
                  <a:cs typeface="Calibri"/>
                </a:rPr>
                <a:t>values</a:t>
              </a:r>
              <a:endParaRPr sz="900" dirty="0">
                <a:latin typeface="Calibri"/>
                <a:cs typeface="Calibri"/>
              </a:endParaRPr>
            </a:p>
            <a:p>
              <a:pPr marR="418465" algn="r">
                <a:lnSpc>
                  <a:spcPct val="100000"/>
                </a:lnSpc>
                <a:spcBef>
                  <a:spcPts val="535"/>
                </a:spcBef>
              </a:pPr>
              <a:r>
                <a:rPr sz="900" dirty="0">
                  <a:latin typeface="Calibri"/>
                  <a:cs typeface="Calibri"/>
                </a:rPr>
                <a:t>Limited</a:t>
              </a:r>
              <a:r>
                <a:rPr sz="900" spc="45" dirty="0">
                  <a:latin typeface="Calibri"/>
                  <a:cs typeface="Calibri"/>
                </a:rPr>
                <a:t> </a:t>
              </a:r>
              <a:r>
                <a:rPr sz="900" dirty="0">
                  <a:latin typeface="Calibri"/>
                  <a:cs typeface="Calibri"/>
                </a:rPr>
                <a:t>access</a:t>
              </a:r>
              <a:r>
                <a:rPr sz="900" spc="30" dirty="0">
                  <a:latin typeface="Calibri"/>
                  <a:cs typeface="Calibri"/>
                </a:rPr>
                <a:t> </a:t>
              </a:r>
              <a:r>
                <a:rPr sz="900" dirty="0">
                  <a:latin typeface="Calibri"/>
                  <a:cs typeface="Calibri"/>
                </a:rPr>
                <a:t>to</a:t>
              </a:r>
              <a:r>
                <a:rPr sz="900" spc="40" dirty="0">
                  <a:latin typeface="Calibri"/>
                  <a:cs typeface="Calibri"/>
                </a:rPr>
                <a:t> </a:t>
              </a:r>
              <a:r>
                <a:rPr sz="900" dirty="0">
                  <a:latin typeface="Calibri"/>
                  <a:cs typeface="Calibri"/>
                </a:rPr>
                <a:t>information</a:t>
              </a:r>
              <a:r>
                <a:rPr sz="900" spc="35" dirty="0">
                  <a:latin typeface="Calibri"/>
                  <a:cs typeface="Calibri"/>
                </a:rPr>
                <a:t> </a:t>
              </a:r>
              <a:r>
                <a:rPr sz="900" dirty="0">
                  <a:latin typeface="Calibri"/>
                  <a:cs typeface="Calibri"/>
                </a:rPr>
                <a:t>and</a:t>
              </a:r>
              <a:r>
                <a:rPr sz="900" spc="45" dirty="0">
                  <a:latin typeface="Calibri"/>
                  <a:cs typeface="Calibri"/>
                </a:rPr>
                <a:t> </a:t>
              </a:r>
              <a:r>
                <a:rPr sz="900" spc="-10" dirty="0">
                  <a:latin typeface="Calibri"/>
                  <a:cs typeface="Calibri"/>
                </a:rPr>
                <a:t>evidence</a:t>
              </a:r>
              <a:endParaRPr sz="900" dirty="0">
                <a:latin typeface="Calibri"/>
                <a:cs typeface="Calibri"/>
              </a:endParaRPr>
            </a:p>
          </p:txBody>
        </p:sp>
        <p:grpSp>
          <p:nvGrpSpPr>
            <p:cNvPr id="29" name="object 43">
              <a:extLst>
                <a:ext uri="{FF2B5EF4-FFF2-40B4-BE49-F238E27FC236}">
                  <a16:creationId xmlns:a16="http://schemas.microsoft.com/office/drawing/2014/main" id="{66D1274A-63D9-BBCE-9AE4-CAFC1FD9A6D3}"/>
                </a:ext>
              </a:extLst>
            </p:cNvPr>
            <p:cNvGrpSpPr/>
            <p:nvPr/>
          </p:nvGrpSpPr>
          <p:grpSpPr>
            <a:xfrm>
              <a:off x="713651" y="5309984"/>
              <a:ext cx="5046345" cy="2484120"/>
              <a:chOff x="713651" y="5309984"/>
              <a:chExt cx="5046345" cy="2484120"/>
            </a:xfrm>
          </p:grpSpPr>
          <p:sp>
            <p:nvSpPr>
              <p:cNvPr id="30" name="object 44">
                <a:extLst>
                  <a:ext uri="{FF2B5EF4-FFF2-40B4-BE49-F238E27FC236}">
                    <a16:creationId xmlns:a16="http://schemas.microsoft.com/office/drawing/2014/main" id="{F08BB361-AC1D-CCC2-691E-B585B52B6221}"/>
                  </a:ext>
                </a:extLst>
              </p:cNvPr>
              <p:cNvSpPr/>
              <p:nvPr/>
            </p:nvSpPr>
            <p:spPr>
              <a:xfrm>
                <a:off x="731551" y="5313184"/>
                <a:ext cx="0" cy="2477770"/>
              </a:xfrm>
              <a:custGeom>
                <a:avLst/>
                <a:gdLst/>
                <a:ahLst/>
                <a:cxnLst/>
                <a:rect l="l" t="t" r="r" b="b"/>
                <a:pathLst>
                  <a:path h="2477770">
                    <a:moveTo>
                      <a:pt x="0" y="0"/>
                    </a:moveTo>
                    <a:lnTo>
                      <a:pt x="0" y="2477642"/>
                    </a:lnTo>
                  </a:path>
                </a:pathLst>
              </a:custGeom>
              <a:ln w="9766">
                <a:solidFill>
                  <a:srgbClr val="D9D9D9"/>
                </a:solidFill>
              </a:ln>
            </p:spPr>
            <p:txBody>
              <a:bodyPr wrap="square" lIns="0" tIns="0" rIns="0" bIns="0" rtlCol="0"/>
              <a:lstStyle/>
              <a:p>
                <a:endParaRPr dirty="0"/>
              </a:p>
            </p:txBody>
          </p:sp>
          <p:sp>
            <p:nvSpPr>
              <p:cNvPr id="31" name="object 45">
                <a:extLst>
                  <a:ext uri="{FF2B5EF4-FFF2-40B4-BE49-F238E27FC236}">
                    <a16:creationId xmlns:a16="http://schemas.microsoft.com/office/drawing/2014/main" id="{33FD38A5-26B5-30D7-5451-655656F225DF}"/>
                  </a:ext>
                </a:extLst>
              </p:cNvPr>
              <p:cNvSpPr/>
              <p:nvPr/>
            </p:nvSpPr>
            <p:spPr>
              <a:xfrm>
                <a:off x="716826" y="5313159"/>
                <a:ext cx="5039995" cy="2477770"/>
              </a:xfrm>
              <a:custGeom>
                <a:avLst/>
                <a:gdLst/>
                <a:ahLst/>
                <a:cxnLst/>
                <a:rect l="l" t="t" r="r" b="b"/>
                <a:pathLst>
                  <a:path w="5039995" h="2477770">
                    <a:moveTo>
                      <a:pt x="0" y="2477655"/>
                    </a:moveTo>
                    <a:lnTo>
                      <a:pt x="5039995" y="2477655"/>
                    </a:lnTo>
                    <a:lnTo>
                      <a:pt x="5039995" y="0"/>
                    </a:lnTo>
                    <a:lnTo>
                      <a:pt x="0" y="0"/>
                    </a:lnTo>
                    <a:lnTo>
                      <a:pt x="0" y="2477655"/>
                    </a:lnTo>
                    <a:close/>
                  </a:path>
                </a:pathLst>
              </a:custGeom>
              <a:ln w="6350">
                <a:solidFill>
                  <a:srgbClr val="231F20"/>
                </a:solidFill>
              </a:ln>
            </p:spPr>
            <p:txBody>
              <a:bodyPr wrap="square" lIns="0" tIns="0" rIns="0" bIns="0" rtlCol="0"/>
              <a:lstStyle/>
              <a:p>
                <a:endParaRPr dirty="0"/>
              </a:p>
            </p:txBody>
          </p:sp>
        </p:grpSp>
      </p:grpSp>
      <p:sp>
        <p:nvSpPr>
          <p:cNvPr id="42" name="TextBox 41">
            <a:extLst>
              <a:ext uri="{FF2B5EF4-FFF2-40B4-BE49-F238E27FC236}">
                <a16:creationId xmlns:a16="http://schemas.microsoft.com/office/drawing/2014/main" id="{37AEB609-2B95-9277-E649-6EF7D74E5848}"/>
              </a:ext>
            </a:extLst>
          </p:cNvPr>
          <p:cNvSpPr txBox="1"/>
          <p:nvPr/>
        </p:nvSpPr>
        <p:spPr>
          <a:xfrm>
            <a:off x="389656" y="6428599"/>
            <a:ext cx="6094638" cy="369332"/>
          </a:xfrm>
          <a:prstGeom prst="rect">
            <a:avLst/>
          </a:prstGeom>
          <a:noFill/>
        </p:spPr>
        <p:txBody>
          <a:bodyPr wrap="square">
            <a:spAutoFit/>
          </a:bodyPr>
          <a:lstStyle/>
          <a:p>
            <a:pPr marL="48260" marR="5080" algn="just"/>
            <a:r>
              <a:rPr lang="en-US" sz="900" dirty="0"/>
              <a:t>A</a:t>
            </a:r>
            <a:r>
              <a:rPr lang="en-US" sz="900" spc="-225" dirty="0"/>
              <a:t> </a:t>
            </a:r>
            <a:r>
              <a:rPr lang="en-US" sz="900" spc="-45" dirty="0"/>
              <a:t>Study</a:t>
            </a:r>
            <a:r>
              <a:rPr lang="en-US" sz="900" spc="-120" dirty="0"/>
              <a:t> </a:t>
            </a:r>
            <a:r>
              <a:rPr lang="en-US" sz="900" dirty="0"/>
              <a:t>of</a:t>
            </a:r>
            <a:r>
              <a:rPr lang="en-US" sz="900" spc="-114" dirty="0"/>
              <a:t> </a:t>
            </a:r>
            <a:r>
              <a:rPr lang="en-US" sz="900" spc="-45" dirty="0"/>
              <a:t>Nepal’s</a:t>
            </a:r>
            <a:r>
              <a:rPr lang="en-US" sz="900" spc="-110" dirty="0"/>
              <a:t> </a:t>
            </a:r>
            <a:r>
              <a:rPr lang="en-US" sz="900" spc="-40" dirty="0"/>
              <a:t>Public</a:t>
            </a:r>
            <a:r>
              <a:rPr lang="en-US" sz="900" spc="-105" dirty="0"/>
              <a:t> </a:t>
            </a:r>
            <a:r>
              <a:rPr lang="en-US" sz="900" spc="-25" dirty="0"/>
              <a:t>Policy</a:t>
            </a:r>
            <a:r>
              <a:rPr lang="en-US" sz="900" spc="-110" dirty="0"/>
              <a:t> </a:t>
            </a:r>
            <a:r>
              <a:rPr lang="en-US" sz="900" spc="-35" dirty="0"/>
              <a:t>Processes: </a:t>
            </a:r>
            <a:r>
              <a:rPr lang="en-US" sz="900" spc="-45" dirty="0"/>
              <a:t>Policymakers’</a:t>
            </a:r>
            <a:r>
              <a:rPr lang="en-US" sz="900" spc="-275" dirty="0"/>
              <a:t> </a:t>
            </a:r>
            <a:r>
              <a:rPr lang="en-US" sz="900" spc="-40" dirty="0"/>
              <a:t>Perception</a:t>
            </a:r>
            <a:r>
              <a:rPr lang="en-US" sz="900" spc="-105" dirty="0"/>
              <a:t> </a:t>
            </a:r>
            <a:r>
              <a:rPr lang="en-US" sz="900" spc="-20" dirty="0"/>
              <a:t>and</a:t>
            </a:r>
            <a:r>
              <a:rPr lang="en-US" sz="900" spc="-90" dirty="0"/>
              <a:t> </a:t>
            </a:r>
            <a:r>
              <a:rPr lang="en-US" sz="900" dirty="0"/>
              <a:t>Use</a:t>
            </a:r>
            <a:r>
              <a:rPr lang="en-US" sz="900" spc="-95" dirty="0"/>
              <a:t> </a:t>
            </a:r>
            <a:r>
              <a:rPr lang="en-US" sz="900" spc="-25" dirty="0"/>
              <a:t>of </a:t>
            </a:r>
            <a:r>
              <a:rPr lang="en-US" sz="900" spc="-35" dirty="0"/>
              <a:t>Information</a:t>
            </a:r>
            <a:r>
              <a:rPr lang="en-US" sz="900" spc="-80" dirty="0"/>
              <a:t> </a:t>
            </a:r>
            <a:r>
              <a:rPr lang="en-US" sz="900" dirty="0"/>
              <a:t>in</a:t>
            </a:r>
            <a:r>
              <a:rPr lang="en-US" sz="900" spc="-80" dirty="0"/>
              <a:t> </a:t>
            </a:r>
            <a:r>
              <a:rPr lang="en-US" sz="900" spc="-60" dirty="0"/>
              <a:t>Decision-</a:t>
            </a:r>
            <a:r>
              <a:rPr lang="en-US" sz="900" spc="-10" dirty="0"/>
              <a:t>Making </a:t>
            </a:r>
            <a:r>
              <a:rPr lang="en-US" sz="900" spc="-40" dirty="0"/>
              <a:t>during</a:t>
            </a:r>
            <a:r>
              <a:rPr lang="en-US" sz="900" spc="-125" dirty="0"/>
              <a:t> </a:t>
            </a:r>
            <a:r>
              <a:rPr lang="en-US" sz="900" dirty="0"/>
              <a:t>the</a:t>
            </a:r>
            <a:r>
              <a:rPr lang="en-US" sz="900" spc="-140" dirty="0"/>
              <a:t> </a:t>
            </a:r>
            <a:r>
              <a:rPr lang="en-US" sz="900" spc="-40" dirty="0"/>
              <a:t>COVID-</a:t>
            </a:r>
            <a:r>
              <a:rPr lang="en-US" sz="900" dirty="0"/>
              <a:t>19 </a:t>
            </a:r>
            <a:r>
              <a:rPr lang="en-US" sz="900" spc="-10" dirty="0"/>
              <a:t>Pandemic</a:t>
            </a:r>
            <a:endParaRPr lang="en-US" sz="900" dirty="0"/>
          </a:p>
        </p:txBody>
      </p:sp>
      <p:graphicFrame>
        <p:nvGraphicFramePr>
          <p:cNvPr id="44" name="Content Placeholder 2">
            <a:extLst>
              <a:ext uri="{FF2B5EF4-FFF2-40B4-BE49-F238E27FC236}">
                <a16:creationId xmlns:a16="http://schemas.microsoft.com/office/drawing/2014/main" id="{66598255-4DB7-F861-0C94-5312EAECD1D5}"/>
              </a:ext>
            </a:extLst>
          </p:cNvPr>
          <p:cNvGraphicFramePr/>
          <p:nvPr/>
        </p:nvGraphicFramePr>
        <p:xfrm>
          <a:off x="6778526" y="1825625"/>
          <a:ext cx="4575273"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6854713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D0626B-301E-08B9-ED29-4ADB409CFBD4}"/>
              </a:ext>
            </a:extLst>
          </p:cNvPr>
          <p:cNvSpPr>
            <a:spLocks noGrp="1"/>
          </p:cNvSpPr>
          <p:nvPr>
            <p:ph type="title"/>
          </p:nvPr>
        </p:nvSpPr>
        <p:spPr/>
        <p:txBody>
          <a:bodyPr>
            <a:normAutofit/>
          </a:bodyPr>
          <a:lstStyle/>
          <a:p>
            <a:r>
              <a:rPr lang="en-US" dirty="0"/>
              <a:t>DDA : Key regulatory actions &amp; implications for FP Private sector</a:t>
            </a:r>
          </a:p>
        </p:txBody>
      </p:sp>
      <p:sp>
        <p:nvSpPr>
          <p:cNvPr id="3" name="Slide Number Placeholder 2">
            <a:extLst>
              <a:ext uri="{FF2B5EF4-FFF2-40B4-BE49-F238E27FC236}">
                <a16:creationId xmlns:a16="http://schemas.microsoft.com/office/drawing/2014/main" id="{55D6DA1D-DA05-427A-D3FA-8A5A362B1A15}"/>
              </a:ext>
            </a:extLst>
          </p:cNvPr>
          <p:cNvSpPr>
            <a:spLocks noGrp="1"/>
          </p:cNvSpPr>
          <p:nvPr>
            <p:ph type="sldNum" sz="quarter" idx="4"/>
          </p:nvPr>
        </p:nvSpPr>
        <p:spPr/>
        <p:txBody>
          <a:bodyPr/>
          <a:lstStyle/>
          <a:p>
            <a:fld id="{4755468B-C2BA-8B42-ABD6-597061763577}" type="slidenum">
              <a:rPr lang="en-US" smtClean="0"/>
              <a:pPr/>
              <a:t>51</a:t>
            </a:fld>
            <a:endParaRPr lang="en-US" dirty="0"/>
          </a:p>
        </p:txBody>
      </p:sp>
      <p:pic>
        <p:nvPicPr>
          <p:cNvPr id="4" name="Content Placeholder 4">
            <a:extLst>
              <a:ext uri="{FF2B5EF4-FFF2-40B4-BE49-F238E27FC236}">
                <a16:creationId xmlns:a16="http://schemas.microsoft.com/office/drawing/2014/main" id="{517DB5F8-A340-309E-A066-9DCE70121827}"/>
              </a:ext>
            </a:extLst>
          </p:cNvPr>
          <p:cNvPicPr>
            <a:picLocks noChangeAspect="1"/>
          </p:cNvPicPr>
          <p:nvPr/>
        </p:nvPicPr>
        <p:blipFill>
          <a:blip r:embed="rId2"/>
          <a:stretch>
            <a:fillRect/>
          </a:stretch>
        </p:blipFill>
        <p:spPr>
          <a:xfrm>
            <a:off x="226751" y="1485394"/>
            <a:ext cx="4801107" cy="4908121"/>
          </a:xfrm>
          <a:prstGeom prst="rect">
            <a:avLst/>
          </a:prstGeom>
        </p:spPr>
      </p:pic>
      <p:graphicFrame>
        <p:nvGraphicFramePr>
          <p:cNvPr id="6" name="Content Placeholder 3">
            <a:extLst>
              <a:ext uri="{FF2B5EF4-FFF2-40B4-BE49-F238E27FC236}">
                <a16:creationId xmlns:a16="http://schemas.microsoft.com/office/drawing/2014/main" id="{7FDBEFAC-6DD4-0561-660B-701F00D05475}"/>
              </a:ext>
            </a:extLst>
          </p:cNvPr>
          <p:cNvGraphicFramePr>
            <a:graphicFrameLocks/>
          </p:cNvGraphicFramePr>
          <p:nvPr>
            <p:extLst>
              <p:ext uri="{D42A27DB-BD31-4B8C-83A1-F6EECF244321}">
                <p14:modId xmlns:p14="http://schemas.microsoft.com/office/powerpoint/2010/main" val="1436789564"/>
              </p:ext>
            </p:extLst>
          </p:nvPr>
        </p:nvGraphicFramePr>
        <p:xfrm>
          <a:off x="5147128" y="1524021"/>
          <a:ext cx="6958502" cy="4901685"/>
        </p:xfrm>
        <a:graphic>
          <a:graphicData uri="http://schemas.openxmlformats.org/drawingml/2006/table">
            <a:tbl>
              <a:tblPr firstRow="1" firstCol="1" lastRow="1" lastCol="1" bandRow="1" bandCol="1"/>
              <a:tblGrid>
                <a:gridCol w="3407098">
                  <a:extLst>
                    <a:ext uri="{9D8B030D-6E8A-4147-A177-3AD203B41FA5}">
                      <a16:colId xmlns:a16="http://schemas.microsoft.com/office/drawing/2014/main" val="1628034275"/>
                    </a:ext>
                  </a:extLst>
                </a:gridCol>
                <a:gridCol w="3551404">
                  <a:extLst>
                    <a:ext uri="{9D8B030D-6E8A-4147-A177-3AD203B41FA5}">
                      <a16:colId xmlns:a16="http://schemas.microsoft.com/office/drawing/2014/main" val="796933420"/>
                    </a:ext>
                  </a:extLst>
                </a:gridCol>
              </a:tblGrid>
              <a:tr h="705796">
                <a:tc>
                  <a:txBody>
                    <a:bodyPr/>
                    <a:lstStyle/>
                    <a:p>
                      <a:pPr marL="118745" marR="0" algn="ctr">
                        <a:spcBef>
                          <a:spcPts val="190"/>
                        </a:spcBef>
                        <a:spcAft>
                          <a:spcPts val="0"/>
                        </a:spcAft>
                      </a:pPr>
                      <a:r>
                        <a:rPr lang="en-US" sz="1400" b="1" dirty="0">
                          <a:solidFill>
                            <a:srgbClr val="FFFFFF"/>
                          </a:solidFill>
                          <a:effectLst/>
                          <a:latin typeface="Gill Sans"/>
                          <a:ea typeface="Calibri" panose="020F0502020204030204" pitchFamily="34" charset="0"/>
                          <a:cs typeface="Times New Roman" panose="02020603050405020304" pitchFamily="18" charset="0"/>
                        </a:rPr>
                        <a:t>Regulatory Action</a:t>
                      </a:r>
                      <a:endParaRPr lang="en-US" sz="1400" dirty="0">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tc>
                  <a:txBody>
                    <a:bodyPr/>
                    <a:lstStyle/>
                    <a:p>
                      <a:pPr marL="12700" marR="0" algn="ctr">
                        <a:spcBef>
                          <a:spcPts val="190"/>
                        </a:spcBef>
                        <a:spcAft>
                          <a:spcPts val="0"/>
                        </a:spcAft>
                      </a:pPr>
                      <a:r>
                        <a:rPr lang="en-US" sz="1400" b="1" spc="-10" dirty="0">
                          <a:solidFill>
                            <a:srgbClr val="FFFFFF"/>
                          </a:solidFill>
                          <a:effectLst/>
                          <a:latin typeface="Gill Sans"/>
                          <a:ea typeface="Calibri" panose="020F0502020204030204" pitchFamily="34" charset="0"/>
                          <a:cs typeface="Times New Roman" panose="02020603050405020304" pitchFamily="18" charset="0"/>
                        </a:rPr>
                        <a:t>Implication/Externalities </a:t>
                      </a:r>
                      <a:endParaRPr lang="en-US" sz="1400" dirty="0">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847695405"/>
                  </a:ext>
                </a:extLst>
              </a:tr>
              <a:tr h="385839">
                <a:tc>
                  <a:txBody>
                    <a:bodyPr/>
                    <a:lstStyle/>
                    <a:p>
                      <a:pPr marL="10795" marR="0" algn="l">
                        <a:spcBef>
                          <a:spcPts val="90"/>
                        </a:spcBef>
                        <a:spcAft>
                          <a:spcPts val="0"/>
                        </a:spcAft>
                      </a:pPr>
                      <a:r>
                        <a:rPr lang="en-US" sz="1400" dirty="0">
                          <a:effectLst/>
                          <a:latin typeface="Gill Sans"/>
                          <a:ea typeface="Calibri" panose="020F0502020204030204" pitchFamily="34" charset="0"/>
                          <a:cs typeface="Times New Roman" panose="02020603050405020304" pitchFamily="18" charset="0"/>
                        </a:rPr>
                        <a:t>Import and registration of Products and Brands licensing requirements: New provisions </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67945" marR="0" algn="l">
                        <a:spcBef>
                          <a:spcPts val="90"/>
                        </a:spcBef>
                        <a:spcAft>
                          <a:spcPts val="0"/>
                        </a:spcAft>
                      </a:pPr>
                      <a:r>
                        <a:rPr lang="en-US" sz="1400" dirty="0">
                          <a:effectLst/>
                          <a:latin typeface="Gill Sans"/>
                          <a:ea typeface="Calibri" panose="020F0502020204030204" pitchFamily="34" charset="0"/>
                          <a:cs typeface="Times New Roman" panose="02020603050405020304" pitchFamily="18" charset="0"/>
                        </a:rPr>
                        <a:t>SMOs and commercial players registration delays and route to market will jump through more prerequisites.</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4190617543"/>
                  </a:ext>
                </a:extLst>
              </a:tr>
              <a:tr h="782239">
                <a:tc>
                  <a:txBody>
                    <a:bodyPr/>
                    <a:lstStyle/>
                    <a:p>
                      <a:pPr marL="10795" marR="0" algn="l">
                        <a:spcBef>
                          <a:spcPts val="190"/>
                        </a:spcBef>
                        <a:spcAft>
                          <a:spcPts val="0"/>
                        </a:spcAft>
                      </a:pPr>
                      <a:r>
                        <a:rPr lang="en-US" sz="1400" dirty="0">
                          <a:effectLst/>
                          <a:latin typeface="Gill Sans"/>
                          <a:ea typeface="Calibri" panose="020F0502020204030204" pitchFamily="34" charset="0"/>
                          <a:cs typeface="Times New Roman" panose="02020603050405020304" pitchFamily="18" charset="0"/>
                        </a:rPr>
                        <a:t>NLEM price regulation and proposed dynamic price regulation </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67945" marR="0" algn="l">
                        <a:lnSpc>
                          <a:spcPts val="2420"/>
                        </a:lnSpc>
                        <a:spcBef>
                          <a:spcPts val="190"/>
                        </a:spcBef>
                        <a:spcAft>
                          <a:spcPts val="0"/>
                        </a:spcAft>
                      </a:pPr>
                      <a:r>
                        <a:rPr lang="en-US" sz="1400" dirty="0">
                          <a:effectLst/>
                          <a:latin typeface="Gill Sans"/>
                          <a:ea typeface="Calibri" panose="020F0502020204030204" pitchFamily="34" charset="0"/>
                          <a:cs typeface="Times New Roman" panose="02020603050405020304" pitchFamily="18" charset="0"/>
                        </a:rPr>
                        <a:t>All ECs are at NPR 75, Imported Condoms at NPR 150,OCPS at NPR 75 ( 2</a:t>
                      </a:r>
                      <a:r>
                        <a:rPr lang="en-US" sz="1400" baseline="30000" dirty="0">
                          <a:effectLst/>
                          <a:latin typeface="Gill Sans"/>
                          <a:ea typeface="Calibri" panose="020F0502020204030204" pitchFamily="34" charset="0"/>
                          <a:cs typeface="Times New Roman" panose="02020603050405020304" pitchFamily="18" charset="0"/>
                        </a:rPr>
                        <a:t>nd</a:t>
                      </a:r>
                      <a:r>
                        <a:rPr lang="en-US" sz="1400" dirty="0">
                          <a:effectLst/>
                          <a:latin typeface="Gill Sans"/>
                          <a:ea typeface="Calibri" panose="020F0502020204030204" pitchFamily="34" charset="0"/>
                          <a:cs typeface="Times New Roman" panose="02020603050405020304" pitchFamily="18" charset="0"/>
                        </a:rPr>
                        <a:t> gen). </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2364824539"/>
                  </a:ext>
                </a:extLst>
              </a:tr>
              <a:tr h="385839">
                <a:tc>
                  <a:txBody>
                    <a:bodyPr/>
                    <a:lstStyle/>
                    <a:p>
                      <a:pPr marL="10795" marR="0" algn="ctr">
                        <a:spcBef>
                          <a:spcPts val="195"/>
                        </a:spcBef>
                        <a:spcAft>
                          <a:spcPts val="0"/>
                        </a:spcAft>
                      </a:pPr>
                      <a:r>
                        <a:rPr lang="en-US" sz="1400" dirty="0">
                          <a:effectLst/>
                          <a:latin typeface="Gill Sans"/>
                          <a:ea typeface="Calibri" panose="020F0502020204030204" pitchFamily="34" charset="0"/>
                          <a:cs typeface="Times New Roman" panose="02020603050405020304" pitchFamily="18" charset="0"/>
                        </a:rPr>
                        <a:t>One Agency: One product for Public tendering</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a:txBody>
                    <a:bodyPr/>
                    <a:lstStyle/>
                    <a:p>
                      <a:pPr marL="67945" marR="0">
                        <a:spcBef>
                          <a:spcPts val="195"/>
                        </a:spcBef>
                        <a:spcAft>
                          <a:spcPts val="0"/>
                        </a:spcAft>
                      </a:pPr>
                      <a:r>
                        <a:rPr lang="en-US" sz="1400" dirty="0">
                          <a:effectLst/>
                          <a:latin typeface="Gill Sans"/>
                          <a:ea typeface="Calibri" panose="020F0502020204030204" pitchFamily="34" charset="0"/>
                          <a:cs typeface="Times New Roman" panose="02020603050405020304" pitchFamily="18" charset="0"/>
                        </a:rPr>
                        <a:t>Elite Cartels set up with same distributors under different names for Public sector procurements</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1474203402"/>
                  </a:ext>
                </a:extLst>
              </a:tr>
              <a:tr h="2346850">
                <a:tc gridSpan="2">
                  <a:txBody>
                    <a:bodyPr/>
                    <a:lstStyle/>
                    <a:p>
                      <a:pPr marL="10795" marR="0" algn="ctr">
                        <a:spcBef>
                          <a:spcPts val="195"/>
                        </a:spcBef>
                        <a:spcAft>
                          <a:spcPts val="0"/>
                        </a:spcAft>
                      </a:pPr>
                      <a:r>
                        <a:rPr lang="en-US" sz="2000" dirty="0">
                          <a:effectLst/>
                          <a:latin typeface="Gill Sans"/>
                          <a:ea typeface="Calibri" panose="020F0502020204030204" pitchFamily="34" charset="0"/>
                          <a:cs typeface="Times New Roman" panose="02020603050405020304" pitchFamily="18" charset="0"/>
                        </a:rPr>
                        <a:t>Overall </a:t>
                      </a:r>
                    </a:p>
                    <a:p>
                      <a:pPr marL="353695" marR="0" indent="-342900" algn="l">
                        <a:spcBef>
                          <a:spcPts val="195"/>
                        </a:spcBef>
                        <a:spcAft>
                          <a:spcPts val="0"/>
                        </a:spcAft>
                        <a:buFont typeface="Arial" panose="020B0604020202020204" pitchFamily="34" charset="0"/>
                        <a:buChar char="•"/>
                      </a:pPr>
                      <a:r>
                        <a:rPr lang="en-US" sz="2400" dirty="0">
                          <a:effectLst/>
                          <a:latin typeface="Gill Sans"/>
                          <a:ea typeface="Calibri" panose="020F0502020204030204" pitchFamily="34" charset="0"/>
                          <a:cs typeface="Times New Roman" panose="02020603050405020304" pitchFamily="18" charset="0"/>
                        </a:rPr>
                        <a:t>Pharma industry and importers anticipate an increase of 6-8% in cost of doing business in Nepal.</a:t>
                      </a:r>
                    </a:p>
                    <a:p>
                      <a:pPr marL="353695" marR="0" indent="-342900" algn="l">
                        <a:spcBef>
                          <a:spcPts val="195"/>
                        </a:spcBef>
                        <a:spcAft>
                          <a:spcPts val="0"/>
                        </a:spcAft>
                        <a:buFont typeface="Arial" panose="020B0604020202020204" pitchFamily="34" charset="0"/>
                        <a:buChar char="•"/>
                      </a:pPr>
                      <a:r>
                        <a:rPr lang="en-US" sz="2400" dirty="0">
                          <a:effectLst/>
                          <a:latin typeface="Gill Sans"/>
                          <a:ea typeface="Calibri" panose="020F0502020204030204" pitchFamily="34" charset="0"/>
                          <a:cs typeface="Times New Roman" panose="02020603050405020304" pitchFamily="18" charset="0"/>
                        </a:rPr>
                        <a:t>No incentive for New product pipeline introduction: Both in country partnerships for marketing and Production.</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tc hMerge="1">
                  <a:txBody>
                    <a:bodyPr/>
                    <a:lstStyle/>
                    <a:p>
                      <a:pPr marL="67945" marR="0">
                        <a:lnSpc>
                          <a:spcPts val="2420"/>
                        </a:lnSpc>
                        <a:spcBef>
                          <a:spcPts val="195"/>
                        </a:spcBef>
                        <a:spcAft>
                          <a:spcPts val="0"/>
                        </a:spcAft>
                      </a:pPr>
                      <a:endParaRPr lang="en-US" sz="1400" dirty="0">
                        <a:effectLst/>
                        <a:latin typeface="Gill Sans"/>
                        <a:ea typeface="Calibri" panose="020F0502020204030204" pitchFamily="34"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1359390753"/>
                  </a:ext>
                </a:extLst>
              </a:tr>
            </a:tbl>
          </a:graphicData>
        </a:graphic>
      </p:graphicFrame>
    </p:spTree>
    <p:extLst>
      <p:ext uri="{BB962C8B-B14F-4D97-AF65-F5344CB8AC3E}">
        <p14:creationId xmlns:p14="http://schemas.microsoft.com/office/powerpoint/2010/main" val="400112446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209DC9A-EAF4-9E2A-6AA1-68417F3C41B8}"/>
              </a:ext>
            </a:extLst>
          </p:cNvPr>
          <p:cNvSpPr>
            <a:spLocks noGrp="1"/>
          </p:cNvSpPr>
          <p:nvPr>
            <p:ph type="ctrTitle"/>
          </p:nvPr>
        </p:nvSpPr>
        <p:spPr>
          <a:xfrm>
            <a:off x="2577214" y="2245519"/>
            <a:ext cx="7416800" cy="23669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r>
              <a:rPr lang="en-US" sz="3200" b="1" dirty="0">
                <a:latin typeface="Gill Sans ( Body) "/>
              </a:rPr>
              <a:t>06.Market Constraints</a:t>
            </a:r>
          </a:p>
          <a:p>
            <a:r>
              <a:rPr lang="en-US" sz="3200" dirty="0">
                <a:latin typeface="Gill Sans ( Body) "/>
              </a:rPr>
              <a:t>A summary of key constraints identified by market function using the AIM framework</a:t>
            </a:r>
          </a:p>
        </p:txBody>
      </p:sp>
    </p:spTree>
    <p:extLst>
      <p:ext uri="{BB962C8B-B14F-4D97-AF65-F5344CB8AC3E}">
        <p14:creationId xmlns:p14="http://schemas.microsoft.com/office/powerpoint/2010/main" val="30842374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B7AE14-D067-05C2-A26D-A224CC680739}"/>
              </a:ext>
            </a:extLst>
          </p:cNvPr>
          <p:cNvSpPr>
            <a:spLocks noGrp="1"/>
          </p:cNvSpPr>
          <p:nvPr>
            <p:ph type="title"/>
          </p:nvPr>
        </p:nvSpPr>
        <p:spPr/>
        <p:txBody>
          <a:bodyPr>
            <a:noAutofit/>
          </a:bodyPr>
          <a:lstStyle/>
          <a:p>
            <a:r>
              <a:rPr lang="en-US" sz="2400" dirty="0"/>
              <a:t>Key Market Constraints: Core Market</a:t>
            </a:r>
            <a:br>
              <a:rPr lang="en-US" sz="2400" dirty="0"/>
            </a:br>
            <a:r>
              <a:rPr lang="en-US" sz="2400" b="1" noProof="0" dirty="0">
                <a:latin typeface="Gill Sans MT"/>
                <a:cs typeface="Poppins Light"/>
              </a:rPr>
              <a:t>AIM Analysis for market system performance for Nepal</a:t>
            </a:r>
            <a:br>
              <a:rPr lang="en-US" sz="2400" b="1" noProof="0" dirty="0">
                <a:latin typeface="Gill Sans MT"/>
                <a:cs typeface="Poppins Light"/>
              </a:rPr>
            </a:br>
            <a:endParaRPr lang="en-US" sz="2400" dirty="0"/>
          </a:p>
        </p:txBody>
      </p:sp>
      <p:sp>
        <p:nvSpPr>
          <p:cNvPr id="3" name="Slide Number Placeholder 2">
            <a:extLst>
              <a:ext uri="{FF2B5EF4-FFF2-40B4-BE49-F238E27FC236}">
                <a16:creationId xmlns:a16="http://schemas.microsoft.com/office/drawing/2014/main" id="{3E4A9565-AB58-7709-2EF7-91C87F2D9021}"/>
              </a:ext>
            </a:extLst>
          </p:cNvPr>
          <p:cNvSpPr>
            <a:spLocks noGrp="1"/>
          </p:cNvSpPr>
          <p:nvPr>
            <p:ph type="sldNum" sz="quarter" idx="4"/>
          </p:nvPr>
        </p:nvSpPr>
        <p:spPr/>
        <p:txBody>
          <a:bodyPr/>
          <a:lstStyle/>
          <a:p>
            <a:fld id="{4755468B-C2BA-8B42-ABD6-597061763577}" type="slidenum">
              <a:rPr lang="en-US" smtClean="0"/>
              <a:pPr/>
              <a:t>53</a:t>
            </a:fld>
            <a:endParaRPr lang="en-US" dirty="0"/>
          </a:p>
        </p:txBody>
      </p:sp>
      <p:graphicFrame>
        <p:nvGraphicFramePr>
          <p:cNvPr id="6" name="Table 5">
            <a:extLst>
              <a:ext uri="{FF2B5EF4-FFF2-40B4-BE49-F238E27FC236}">
                <a16:creationId xmlns:a16="http://schemas.microsoft.com/office/drawing/2014/main" id="{D0C41968-D591-722D-DE8B-193C25D786F6}"/>
              </a:ext>
            </a:extLst>
          </p:cNvPr>
          <p:cNvGraphicFramePr>
            <a:graphicFrameLocks noGrp="1"/>
          </p:cNvGraphicFramePr>
          <p:nvPr>
            <p:extLst>
              <p:ext uri="{D42A27DB-BD31-4B8C-83A1-F6EECF244321}">
                <p14:modId xmlns:p14="http://schemas.microsoft.com/office/powerpoint/2010/main" val="2712024082"/>
              </p:ext>
            </p:extLst>
          </p:nvPr>
        </p:nvGraphicFramePr>
        <p:xfrm>
          <a:off x="318978" y="920702"/>
          <a:ext cx="11738344" cy="5883307"/>
        </p:xfrm>
        <a:graphic>
          <a:graphicData uri="http://schemas.openxmlformats.org/drawingml/2006/table">
            <a:tbl>
              <a:tblPr firstRow="1" bandRow="1">
                <a:tableStyleId>{5C22544A-7EE6-4342-B048-85BDC9FD1C3A}</a:tableStyleId>
              </a:tblPr>
              <a:tblGrid>
                <a:gridCol w="439490">
                  <a:extLst>
                    <a:ext uri="{9D8B030D-6E8A-4147-A177-3AD203B41FA5}">
                      <a16:colId xmlns:a16="http://schemas.microsoft.com/office/drawing/2014/main" val="171669210"/>
                    </a:ext>
                  </a:extLst>
                </a:gridCol>
                <a:gridCol w="1597078">
                  <a:extLst>
                    <a:ext uri="{9D8B030D-6E8A-4147-A177-3AD203B41FA5}">
                      <a16:colId xmlns:a16="http://schemas.microsoft.com/office/drawing/2014/main" val="3580911924"/>
                    </a:ext>
                  </a:extLst>
                </a:gridCol>
                <a:gridCol w="426593">
                  <a:extLst>
                    <a:ext uri="{9D8B030D-6E8A-4147-A177-3AD203B41FA5}">
                      <a16:colId xmlns:a16="http://schemas.microsoft.com/office/drawing/2014/main" val="2475868262"/>
                    </a:ext>
                  </a:extLst>
                </a:gridCol>
                <a:gridCol w="550709">
                  <a:extLst>
                    <a:ext uri="{9D8B030D-6E8A-4147-A177-3AD203B41FA5}">
                      <a16:colId xmlns:a16="http://schemas.microsoft.com/office/drawing/2014/main" val="3357470775"/>
                    </a:ext>
                  </a:extLst>
                </a:gridCol>
                <a:gridCol w="429693">
                  <a:extLst>
                    <a:ext uri="{9D8B030D-6E8A-4147-A177-3AD203B41FA5}">
                      <a16:colId xmlns:a16="http://schemas.microsoft.com/office/drawing/2014/main" val="1025516285"/>
                    </a:ext>
                  </a:extLst>
                </a:gridCol>
                <a:gridCol w="8294781">
                  <a:extLst>
                    <a:ext uri="{9D8B030D-6E8A-4147-A177-3AD203B41FA5}">
                      <a16:colId xmlns:a16="http://schemas.microsoft.com/office/drawing/2014/main" val="191171639"/>
                    </a:ext>
                  </a:extLst>
                </a:gridCol>
              </a:tblGrid>
              <a:tr h="477125">
                <a:tc gridSpan="6">
                  <a:txBody>
                    <a:bodyPr/>
                    <a:lstStyle/>
                    <a:p>
                      <a:pPr algn="ctr"/>
                      <a:endParaRPr lang="en-US" sz="1600" b="1" noProof="0" dirty="0">
                        <a:solidFill>
                          <a:srgbClr val="267881"/>
                        </a:solidFill>
                        <a:latin typeface="Gill Sans MT"/>
                        <a:cs typeface="Poppins Light"/>
                      </a:endParaRPr>
                    </a:p>
                  </a:txBody>
                  <a:tcPr>
                    <a:lnL w="12700" cmpd="sng">
                      <a:noFill/>
                    </a:lnL>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a:p>
                  </a:txBody>
                  <a:tcPr/>
                </a:tc>
                <a:tc hMerge="1">
                  <a:txBody>
                    <a:bodyPr/>
                    <a:lstStyle/>
                    <a:p>
                      <a:pPr algn="ctr"/>
                      <a:endParaRPr lang="en-US" sz="1400" b="0" noProof="0">
                        <a:latin typeface="Arial" panose="020B0604020202020204" pitchFamily="34" charset="0"/>
                        <a:cs typeface="Arial" panose="020B0604020202020204" pitchFamily="34" charset="0"/>
                      </a:endParaRPr>
                    </a:p>
                  </a:txBody>
                  <a:tcPr>
                    <a:solidFill>
                      <a:srgbClr val="B0D7E1"/>
                    </a:solidFill>
                  </a:tcPr>
                </a:tc>
                <a:tc hMerge="1">
                  <a:txBody>
                    <a:bodyPr/>
                    <a:lstStyle/>
                    <a:p>
                      <a:pPr algn="ctr"/>
                      <a:endParaRPr lang="en-US" sz="1400" b="0" noProof="0">
                        <a:latin typeface="Arial" panose="020B0604020202020204" pitchFamily="34" charset="0"/>
                        <a:cs typeface="Arial" panose="020B0604020202020204" pitchFamily="34" charset="0"/>
                      </a:endParaRPr>
                    </a:p>
                  </a:txBody>
                  <a:tcPr>
                    <a:solidFill>
                      <a:srgbClr val="2F8CA8"/>
                    </a:solidFill>
                  </a:tcPr>
                </a:tc>
                <a:tc hMerge="1">
                  <a:txBody>
                    <a:bodyPr/>
                    <a:lstStyle/>
                    <a:p>
                      <a:pPr algn="ctr"/>
                      <a:endParaRPr lang="en-US" sz="1400" b="0" noProof="0">
                        <a:latin typeface="Arial" panose="020B0604020202020204" pitchFamily="34" charset="0"/>
                        <a:cs typeface="Arial" panose="020B0604020202020204" pitchFamily="34" charset="0"/>
                      </a:endParaRPr>
                    </a:p>
                  </a:txBody>
                  <a:tcPr>
                    <a:solidFill>
                      <a:srgbClr val="B0D7E1"/>
                    </a:solidFill>
                  </a:tcPr>
                </a:tc>
                <a:tc hMerge="1">
                  <a:txBody>
                    <a:bodyPr/>
                    <a:lstStyle/>
                    <a:p>
                      <a:endParaRPr lang="en-US" sz="1400" b="0" noProof="0">
                        <a:latin typeface="Arial" panose="020B0604020202020204" pitchFamily="34" charset="0"/>
                        <a:cs typeface="Arial" panose="020B0604020202020204" pitchFamily="34" charset="0"/>
                      </a:endParaRPr>
                    </a:p>
                  </a:txBody>
                  <a:tcPr>
                    <a:solidFill>
                      <a:srgbClr val="4BA3BA"/>
                    </a:solidFill>
                  </a:tcPr>
                </a:tc>
                <a:extLst>
                  <a:ext uri="{0D108BD9-81ED-4DB2-BD59-A6C34878D82A}">
                    <a16:rowId xmlns:a16="http://schemas.microsoft.com/office/drawing/2014/main" val="2651529084"/>
                  </a:ext>
                </a:extLst>
              </a:tr>
              <a:tr h="381701">
                <a:tc gridSpan="2">
                  <a:txBody>
                    <a:bodyPr/>
                    <a:lstStyle/>
                    <a:p>
                      <a:pPr algn="ctr"/>
                      <a:r>
                        <a:rPr lang="en-US" sz="1600" b="0" noProof="0" dirty="0">
                          <a:solidFill>
                            <a:schemeClr val="bg1"/>
                          </a:solidFill>
                          <a:latin typeface="Gill Sans MT" panose="020B0502020104020203" pitchFamily="34" charset="0"/>
                          <a:cs typeface="Poppins Light" panose="00000400000000000000" pitchFamily="50" charset="0"/>
                        </a:rPr>
                        <a:t>Market characters</a:t>
                      </a:r>
                    </a:p>
                  </a:txBody>
                  <a:tcPr anchor="ctr">
                    <a:lnL w="12700" cmpd="sng">
                      <a:noFill/>
                    </a:lnL>
                    <a:lnR w="12700" cmpd="sng">
                      <a:noFill/>
                    </a:lnR>
                    <a:lnT w="12700"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4AA19E"/>
                    </a:solidFill>
                  </a:tcPr>
                </a:tc>
                <a:tc hMerge="1">
                  <a:txBody>
                    <a:bodyPr/>
                    <a:lstStyle/>
                    <a:p>
                      <a:endParaRPr lang="en-US">
                        <a:latin typeface="Poppins Medium"/>
                      </a:endParaRPr>
                    </a:p>
                  </a:txBody>
                  <a:tcPr/>
                </a:tc>
                <a:tc>
                  <a:txBody>
                    <a:bodyPr/>
                    <a:lstStyle/>
                    <a:p>
                      <a:pPr algn="ctr"/>
                      <a:r>
                        <a:rPr lang="en-US" sz="1600" b="0" noProof="0" dirty="0">
                          <a:solidFill>
                            <a:schemeClr val="bg1"/>
                          </a:solidFill>
                          <a:latin typeface="Gill Sans MT" panose="020B0502020104020203" pitchFamily="34" charset="0"/>
                          <a:cs typeface="Poppins Light" panose="00000400000000000000" pitchFamily="50" charset="0"/>
                        </a:rPr>
                        <a:t>A</a:t>
                      </a:r>
                    </a:p>
                  </a:txBody>
                  <a:tcPr anchor="ct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600" b="0" noProof="0" dirty="0">
                          <a:solidFill>
                            <a:schemeClr val="bg1"/>
                          </a:solidFill>
                          <a:latin typeface="Gill Sans MT" panose="020B0502020104020203" pitchFamily="34" charset="0"/>
                          <a:cs typeface="Poppins Light" panose="00000400000000000000" pitchFamily="50" charset="0"/>
                        </a:rPr>
                        <a:t>I</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600" b="0" noProof="0" dirty="0">
                          <a:solidFill>
                            <a:schemeClr val="bg1"/>
                          </a:solidFill>
                          <a:latin typeface="Gill Sans MT" panose="020B0502020104020203" pitchFamily="34" charset="0"/>
                          <a:cs typeface="Poppins Light" panose="00000400000000000000" pitchFamily="50" charset="0"/>
                        </a:rPr>
                        <a:t>M</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l"/>
                      <a:r>
                        <a:rPr lang="en-US" sz="1600" b="0" noProof="0" dirty="0">
                          <a:solidFill>
                            <a:schemeClr val="bg1"/>
                          </a:solidFill>
                          <a:latin typeface="Gill Sans MT" panose="020B0502020104020203" pitchFamily="34" charset="0"/>
                          <a:cs typeface="Poppins Light" panose="00000400000000000000" pitchFamily="50" charset="0"/>
                        </a:rPr>
                        <a:t>Observations</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1920556">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noProof="0" dirty="0">
                          <a:solidFill>
                            <a:schemeClr val="bg1"/>
                          </a:solidFill>
                          <a:latin typeface="Gill Sans MT" panose="020B0502020104020203" pitchFamily="34" charset="0"/>
                          <a:cs typeface="Poppins" panose="00000500000000000000" pitchFamily="50" charset="0"/>
                        </a:rPr>
                        <a:t>Core Market</a:t>
                      </a:r>
                    </a:p>
                  </a:txBody>
                  <a:tcPr vert="vert270" anchor="ctr">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a:txBody>
                    <a:bodyPr/>
                    <a:lstStyle/>
                    <a:p>
                      <a:pPr algn="l"/>
                      <a:r>
                        <a:rPr lang="en-US" sz="1600" b="1" dirty="0">
                          <a:solidFill>
                            <a:schemeClr val="tx1"/>
                          </a:solidFill>
                          <a:latin typeface="Gill Sans MT" panose="020B0502020104020203" pitchFamily="34" charset="0"/>
                          <a:cs typeface="Poppins Light" panose="00000400000000000000" pitchFamily="50" charset="0"/>
                        </a:rPr>
                        <a:t>Supply</a:t>
                      </a:r>
                      <a:endParaRPr lang="fr-FR" sz="1600" b="1"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lang="en-US" sz="1600" b="1" noProof="0" dirty="0">
                          <a:solidFill>
                            <a:srgbClr val="0099CC"/>
                          </a:solidFill>
                          <a:latin typeface="Gill Sans MT" panose="020B0502020104020203" pitchFamily="34" charset="0"/>
                          <a:cs typeface="Poppins Light" panose="00000400000000000000" pitchFamily="50" charset="0"/>
                        </a:rPr>
                        <a:t>X</a:t>
                      </a:r>
                    </a:p>
                    <a:p>
                      <a:pPr algn="ctr"/>
                      <a:endParaRPr lang="fr-FR" sz="160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285750" indent="-285750">
                        <a:buFont typeface="Wingdings" panose="05000000000000000000" pitchFamily="2" charset="2"/>
                        <a:buChar char="§"/>
                      </a:pPr>
                      <a:endParaRPr lang="en-US" sz="1600" noProof="0" dirty="0">
                        <a:solidFill>
                          <a:schemeClr val="tx1"/>
                        </a:solidFill>
                        <a:latin typeface="Gill Sans MT"/>
                        <a:cs typeface="Poppins Light"/>
                      </a:endParaRPr>
                    </a:p>
                    <a:p>
                      <a:pPr marL="285750" indent="-285750">
                        <a:buFont typeface="Wingdings" panose="05000000000000000000" pitchFamily="2" charset="2"/>
                        <a:buChar char="§"/>
                      </a:pPr>
                      <a:r>
                        <a:rPr lang="en-US" sz="1600" b="0" u="none" noProof="0" dirty="0">
                          <a:solidFill>
                            <a:schemeClr val="tx1"/>
                          </a:solidFill>
                          <a:latin typeface="Gill Sans MT"/>
                          <a:cs typeface="Poppins Light"/>
                        </a:rPr>
                        <a:t>Both the Public sector and social marketing are </a:t>
                      </a:r>
                      <a:r>
                        <a:rPr lang="en-US" sz="1600" b="1" u="none" noProof="0" dirty="0">
                          <a:solidFill>
                            <a:schemeClr val="tx1"/>
                          </a:solidFill>
                          <a:latin typeface="Gill Sans MT"/>
                          <a:cs typeface="Poppins Light"/>
                        </a:rPr>
                        <a:t>misallocating resources </a:t>
                      </a:r>
                      <a:r>
                        <a:rPr lang="en-US" sz="1600" b="0" u="none" noProof="0" dirty="0">
                          <a:solidFill>
                            <a:schemeClr val="tx1"/>
                          </a:solidFill>
                          <a:latin typeface="Gill Sans MT"/>
                          <a:cs typeface="Poppins Light"/>
                        </a:rPr>
                        <a:t>for free and subsidized towards the higher wealth quintiles, while vulnerable populations in rural Nepal, in the Terai region, remain underserved.</a:t>
                      </a:r>
                    </a:p>
                    <a:p>
                      <a:pPr marL="285750" indent="-285750">
                        <a:buFont typeface="Wingdings" panose="05000000000000000000" pitchFamily="2" charset="2"/>
                        <a:buChar char="§"/>
                      </a:pPr>
                      <a:r>
                        <a:rPr lang="en-US" sz="1600" b="0" u="none" noProof="0" dirty="0">
                          <a:solidFill>
                            <a:schemeClr val="tx1"/>
                          </a:solidFill>
                          <a:latin typeface="Gill Sans MT"/>
                          <a:cs typeface="Poppins Light"/>
                        </a:rPr>
                        <a:t> Inefficiency is compounded as the </a:t>
                      </a:r>
                      <a:r>
                        <a:rPr lang="en-US" sz="1600" b="1" u="none" noProof="0" dirty="0">
                          <a:solidFill>
                            <a:schemeClr val="tx1"/>
                          </a:solidFill>
                          <a:latin typeface="Gill Sans MT"/>
                          <a:cs typeface="Poppins Light"/>
                        </a:rPr>
                        <a:t>private sector market does not appear to serve the needs of higher wealth quintile WRA</a:t>
                      </a:r>
                      <a:r>
                        <a:rPr lang="en-US" sz="1600" b="0" u="none" noProof="0" dirty="0">
                          <a:solidFill>
                            <a:schemeClr val="tx1"/>
                          </a:solidFill>
                          <a:latin typeface="Gill Sans MT"/>
                          <a:cs typeface="Poppins Light"/>
                        </a:rPr>
                        <a:t> as more of them are adopting traditional methods. </a:t>
                      </a:r>
                    </a:p>
                    <a:p>
                      <a:pPr marL="285750" indent="-285750">
                        <a:buFont typeface="Wingdings" panose="05000000000000000000" pitchFamily="2" charset="2"/>
                        <a:buChar char="§"/>
                      </a:pPr>
                      <a:r>
                        <a:rPr lang="en-US" sz="1600" b="0" u="none" noProof="0" dirty="0">
                          <a:solidFill>
                            <a:schemeClr val="tx1"/>
                          </a:solidFill>
                          <a:latin typeface="Gill Sans MT"/>
                          <a:cs typeface="Poppins Light"/>
                        </a:rPr>
                        <a:t> Nepal’s pvt sector is dominated by CRS and that </a:t>
                      </a:r>
                      <a:r>
                        <a:rPr lang="en-US" sz="1600" b="1" u="none" noProof="0" dirty="0">
                          <a:solidFill>
                            <a:schemeClr val="tx1"/>
                          </a:solidFill>
                          <a:latin typeface="Gill Sans MT"/>
                          <a:cs typeface="Poppins Light"/>
                        </a:rPr>
                        <a:t>monopoly poses challenges </a:t>
                      </a:r>
                      <a:r>
                        <a:rPr lang="en-US" sz="1600" b="0" u="none" noProof="0" dirty="0">
                          <a:solidFill>
                            <a:schemeClr val="tx1"/>
                          </a:solidFill>
                          <a:latin typeface="Gill Sans MT"/>
                          <a:cs typeface="Poppins Light"/>
                        </a:rPr>
                        <a:t>for the future when subsidies go away. This </a:t>
                      </a:r>
                      <a:r>
                        <a:rPr lang="en-US" sz="1600" b="1" u="none" noProof="0" dirty="0">
                          <a:solidFill>
                            <a:schemeClr val="tx1"/>
                          </a:solidFill>
                          <a:latin typeface="Gill Sans MT"/>
                          <a:cs typeface="Poppins Light"/>
                        </a:rPr>
                        <a:t>market concentration also distorts markets</a:t>
                      </a:r>
                      <a:r>
                        <a:rPr lang="en-US" sz="1600" b="0" u="none" noProof="0" dirty="0">
                          <a:solidFill>
                            <a:schemeClr val="tx1"/>
                          </a:solidFill>
                          <a:latin typeface="Gill Sans MT"/>
                          <a:cs typeface="Poppins Light"/>
                        </a:rPr>
                        <a:t> for commercial and other private sector.</a:t>
                      </a:r>
                    </a:p>
                    <a:p>
                      <a:pPr marL="0" indent="0">
                        <a:buFont typeface="Wingdings" panose="05000000000000000000" pitchFamily="2" charset="2"/>
                        <a:buNone/>
                      </a:pPr>
                      <a:endParaRPr lang="en-US" sz="1600" noProof="0" dirty="0">
                        <a:solidFill>
                          <a:schemeClr val="tx1"/>
                        </a:solidFill>
                        <a:latin typeface="Gill Sans MT"/>
                        <a:cs typeface="Poppins Ligh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67088093"/>
                  </a:ext>
                </a:extLst>
              </a:tr>
              <a:tr h="249464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noProof="0">
                        <a:solidFill>
                          <a:schemeClr val="bg1"/>
                        </a:solidFill>
                        <a:latin typeface="Gill Sans MT" panose="020B0502020104020203" pitchFamily="34" charset="0"/>
                        <a:cs typeface="Poppins" panose="00000500000000000000" pitchFamily="50" charset="0"/>
                      </a:endParaRPr>
                    </a:p>
                  </a:txBody>
                  <a:tcPr vert="vert270">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a:txBody>
                    <a:bodyPr/>
                    <a:lstStyle/>
                    <a:p>
                      <a:pPr algn="l"/>
                      <a:r>
                        <a:rPr lang="en-US" sz="1600" b="1" dirty="0">
                          <a:solidFill>
                            <a:schemeClr val="tx1"/>
                          </a:solidFill>
                          <a:latin typeface="Gill Sans MT" panose="020B0502020104020203" pitchFamily="34" charset="0"/>
                          <a:cs typeface="Poppins Light" panose="00000400000000000000" pitchFamily="50" charset="0"/>
                        </a:rPr>
                        <a:t>Demand</a:t>
                      </a:r>
                      <a:endParaRPr lang="fr-FR" sz="1600" b="1"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dirty="0">
                          <a:solidFill>
                            <a:srgbClr val="0099CC"/>
                          </a:solidFill>
                          <a:latin typeface="Gill Sans MT" panose="020B0502020104020203" pitchFamily="34" charset="0"/>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600" b="1"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285750" indent="-285750">
                        <a:buFont typeface="Wingdings" panose="05000000000000000000" pitchFamily="2" charset="2"/>
                        <a:buChar char="§"/>
                      </a:pPr>
                      <a:r>
                        <a:rPr lang="en-US" sz="1600" b="1" u="sng" noProof="0" dirty="0">
                          <a:solidFill>
                            <a:schemeClr val="tx1"/>
                          </a:solidFill>
                          <a:latin typeface="Gill Sans MT" panose="020B0502020104020203" pitchFamily="34" charset="0"/>
                          <a:cs typeface="Poppins Light" panose="00000400000000000000" pitchFamily="50" charset="0"/>
                        </a:rPr>
                        <a:t>Lack of a segmented approach to ARH/youth markets </a:t>
                      </a:r>
                      <a:r>
                        <a:rPr lang="en-US" sz="1600" b="0" noProof="0" dirty="0">
                          <a:solidFill>
                            <a:schemeClr val="tx1"/>
                          </a:solidFill>
                          <a:latin typeface="Gill Sans MT" panose="020B0502020104020203" pitchFamily="34" charset="0"/>
                          <a:cs typeface="Poppins Light" panose="00000400000000000000" pitchFamily="50" charset="0"/>
                        </a:rPr>
                        <a:t>prevents addressing their unique needs across both public and private sector marketing.</a:t>
                      </a:r>
                    </a:p>
                    <a:p>
                      <a:pPr marL="285750" indent="-285750">
                        <a:buFont typeface="Wingdings" panose="05000000000000000000" pitchFamily="2" charset="2"/>
                        <a:buChar char="§"/>
                      </a:pPr>
                      <a:r>
                        <a:rPr lang="en-US" sz="1600" b="0" noProof="0" dirty="0">
                          <a:solidFill>
                            <a:schemeClr val="tx1"/>
                          </a:solidFill>
                          <a:latin typeface="Gill Sans MT" panose="020B0502020104020203" pitchFamily="34" charset="0"/>
                          <a:cs typeface="Poppins Light" panose="00000400000000000000" pitchFamily="50" charset="0"/>
                        </a:rPr>
                        <a:t> Out-of-home channels are predominant and are </a:t>
                      </a:r>
                      <a:r>
                        <a:rPr lang="en-US" sz="1600" b="1" u="sng" noProof="0" dirty="0">
                          <a:solidFill>
                            <a:schemeClr val="tx1"/>
                          </a:solidFill>
                          <a:latin typeface="Gill Sans MT" panose="020B0502020104020203" pitchFamily="34" charset="0"/>
                          <a:cs typeface="Poppins Light" panose="00000400000000000000" pitchFamily="50" charset="0"/>
                        </a:rPr>
                        <a:t>not in sync </a:t>
                      </a:r>
                      <a:r>
                        <a:rPr lang="en-US" sz="1600" b="0" noProof="0" dirty="0">
                          <a:solidFill>
                            <a:schemeClr val="tx1"/>
                          </a:solidFill>
                          <a:latin typeface="Gill Sans MT" panose="020B0502020104020203" pitchFamily="34" charset="0"/>
                          <a:cs typeface="Poppins Light" panose="00000400000000000000" pitchFamily="50" charset="0"/>
                        </a:rPr>
                        <a:t>with how these segments seek and consume information. Most demand creation is through NGO or DP investments. Private sector marketing is dominantly PoS merchandising.</a:t>
                      </a:r>
                    </a:p>
                    <a:p>
                      <a:pPr marL="285750" indent="-285750">
                        <a:buFont typeface="Wingdings" panose="05000000000000000000" pitchFamily="2" charset="2"/>
                        <a:buChar char="§"/>
                      </a:pPr>
                      <a:r>
                        <a:rPr lang="en-US" sz="1600" b="0" noProof="0" dirty="0">
                          <a:solidFill>
                            <a:schemeClr val="tx1"/>
                          </a:solidFill>
                          <a:latin typeface="Gill Sans MT" panose="020B0502020104020203" pitchFamily="34" charset="0"/>
                          <a:cs typeface="Poppins Light" panose="00000400000000000000" pitchFamily="50" charset="0"/>
                        </a:rPr>
                        <a:t>Discontinuation systems are high and no concerted efforts appear to be in place on the FP continuum of care for Hormonal methods. </a:t>
                      </a:r>
                      <a:endParaRPr lang="en-US" sz="1600" b="1" noProof="0" dirty="0">
                        <a:solidFill>
                          <a:schemeClr val="tx1"/>
                        </a:solidFill>
                        <a:latin typeface="Gill Sans MT" panose="020B0502020104020203" pitchFamily="34" charset="0"/>
                        <a:cs typeface="Poppins Light" panose="00000400000000000000" pitchFamily="50" charset="0"/>
                      </a:endParaRPr>
                    </a:p>
                    <a:p>
                      <a:pPr marL="0" indent="0">
                        <a:buFont typeface="Wingdings" panose="05000000000000000000" pitchFamily="2" charset="2"/>
                        <a:buNone/>
                      </a:pPr>
                      <a:r>
                        <a:rPr lang="en-US" sz="1600" b="0" noProof="0" dirty="0">
                          <a:solidFill>
                            <a:schemeClr val="tx1"/>
                          </a:solidFill>
                          <a:latin typeface="Gill Sans MT" panose="020B0502020104020203" pitchFamily="34" charset="0"/>
                          <a:cs typeface="Poppins Light" panose="00000400000000000000" pitchFamily="50" charset="0"/>
                        </a:rPr>
                        <a:t> </a:t>
                      </a:r>
                    </a:p>
                    <a:p>
                      <a:pPr marL="0" indent="0">
                        <a:buFont typeface="Wingdings" panose="05000000000000000000" pitchFamily="2" charset="2"/>
                        <a:buNone/>
                      </a:pPr>
                      <a:endParaRPr lang="en-US" sz="16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95175893"/>
                  </a:ext>
                </a:extLst>
              </a:tr>
            </a:tbl>
          </a:graphicData>
        </a:graphic>
      </p:graphicFrame>
    </p:spTree>
    <p:extLst>
      <p:ext uri="{BB962C8B-B14F-4D97-AF65-F5344CB8AC3E}">
        <p14:creationId xmlns:p14="http://schemas.microsoft.com/office/powerpoint/2010/main" val="382249870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E4A9565-AB58-7709-2EF7-91C87F2D9021}"/>
              </a:ext>
            </a:extLst>
          </p:cNvPr>
          <p:cNvSpPr>
            <a:spLocks noGrp="1"/>
          </p:cNvSpPr>
          <p:nvPr>
            <p:ph type="sldNum" sz="quarter" idx="4"/>
          </p:nvPr>
        </p:nvSpPr>
        <p:spPr/>
        <p:txBody>
          <a:bodyPr/>
          <a:lstStyle/>
          <a:p>
            <a:fld id="{4755468B-C2BA-8B42-ABD6-597061763577}" type="slidenum">
              <a:rPr lang="en-US" smtClean="0"/>
              <a:pPr/>
              <a:t>54</a:t>
            </a:fld>
            <a:endParaRPr lang="en-US" dirty="0"/>
          </a:p>
        </p:txBody>
      </p:sp>
      <p:graphicFrame>
        <p:nvGraphicFramePr>
          <p:cNvPr id="4" name="Table 3">
            <a:extLst>
              <a:ext uri="{FF2B5EF4-FFF2-40B4-BE49-F238E27FC236}">
                <a16:creationId xmlns:a16="http://schemas.microsoft.com/office/drawing/2014/main" id="{EB46BDB0-AD1B-7B7B-422C-18DED62370A3}"/>
              </a:ext>
            </a:extLst>
          </p:cNvPr>
          <p:cNvGraphicFramePr>
            <a:graphicFrameLocks noGrp="1"/>
          </p:cNvGraphicFramePr>
          <p:nvPr>
            <p:extLst>
              <p:ext uri="{D42A27DB-BD31-4B8C-83A1-F6EECF244321}">
                <p14:modId xmlns:p14="http://schemas.microsoft.com/office/powerpoint/2010/main" val="3175968625"/>
              </p:ext>
            </p:extLst>
          </p:nvPr>
        </p:nvGraphicFramePr>
        <p:xfrm>
          <a:off x="36442" y="1123199"/>
          <a:ext cx="12079359" cy="5596923"/>
        </p:xfrm>
        <a:graphic>
          <a:graphicData uri="http://schemas.openxmlformats.org/drawingml/2006/table">
            <a:tbl>
              <a:tblPr firstRow="1" bandRow="1">
                <a:tableStyleId>{5C22544A-7EE6-4342-B048-85BDC9FD1C3A}</a:tableStyleId>
              </a:tblPr>
              <a:tblGrid>
                <a:gridCol w="410158">
                  <a:extLst>
                    <a:ext uri="{9D8B030D-6E8A-4147-A177-3AD203B41FA5}">
                      <a16:colId xmlns:a16="http://schemas.microsoft.com/office/drawing/2014/main" val="171669210"/>
                    </a:ext>
                  </a:extLst>
                </a:gridCol>
                <a:gridCol w="452740">
                  <a:extLst>
                    <a:ext uri="{9D8B030D-6E8A-4147-A177-3AD203B41FA5}">
                      <a16:colId xmlns:a16="http://schemas.microsoft.com/office/drawing/2014/main" val="3580911924"/>
                    </a:ext>
                  </a:extLst>
                </a:gridCol>
                <a:gridCol w="1106179">
                  <a:extLst>
                    <a:ext uri="{9D8B030D-6E8A-4147-A177-3AD203B41FA5}">
                      <a16:colId xmlns:a16="http://schemas.microsoft.com/office/drawing/2014/main" val="4264102312"/>
                    </a:ext>
                  </a:extLst>
                </a:gridCol>
                <a:gridCol w="471132">
                  <a:extLst>
                    <a:ext uri="{9D8B030D-6E8A-4147-A177-3AD203B41FA5}">
                      <a16:colId xmlns:a16="http://schemas.microsoft.com/office/drawing/2014/main" val="2475868262"/>
                    </a:ext>
                  </a:extLst>
                </a:gridCol>
                <a:gridCol w="471132">
                  <a:extLst>
                    <a:ext uri="{9D8B030D-6E8A-4147-A177-3AD203B41FA5}">
                      <a16:colId xmlns:a16="http://schemas.microsoft.com/office/drawing/2014/main" val="3357470775"/>
                    </a:ext>
                  </a:extLst>
                </a:gridCol>
                <a:gridCol w="355313">
                  <a:extLst>
                    <a:ext uri="{9D8B030D-6E8A-4147-A177-3AD203B41FA5}">
                      <a16:colId xmlns:a16="http://schemas.microsoft.com/office/drawing/2014/main" val="1025516285"/>
                    </a:ext>
                  </a:extLst>
                </a:gridCol>
                <a:gridCol w="8812705">
                  <a:extLst>
                    <a:ext uri="{9D8B030D-6E8A-4147-A177-3AD203B41FA5}">
                      <a16:colId xmlns:a16="http://schemas.microsoft.com/office/drawing/2014/main" val="191171639"/>
                    </a:ext>
                  </a:extLst>
                </a:gridCol>
              </a:tblGrid>
              <a:tr h="445803">
                <a:tc gridSpan="3">
                  <a:txBody>
                    <a:bodyPr/>
                    <a:lstStyle/>
                    <a:p>
                      <a:pPr algn="ctr"/>
                      <a:r>
                        <a:rPr lang="en-US" sz="1600" b="0" noProof="0" dirty="0">
                          <a:solidFill>
                            <a:schemeClr val="bg1"/>
                          </a:solidFill>
                          <a:latin typeface="+mn-lt"/>
                          <a:cs typeface="Poppins Light" panose="00000400000000000000" pitchFamily="50" charset="0"/>
                        </a:rPr>
                        <a:t>Market characters</a:t>
                      </a:r>
                    </a:p>
                  </a:txBody>
                  <a:tcPr anchor="ctr">
                    <a:lnL w="12700" cmpd="sng">
                      <a:noFill/>
                    </a:lnL>
                    <a:lnR w="12700" cmpd="sng">
                      <a:noFill/>
                    </a:lnR>
                    <a:lnT w="12700"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4AA19E"/>
                    </a:solidFill>
                  </a:tcPr>
                </a:tc>
                <a:tc hMerge="1">
                  <a:txBody>
                    <a:bodyPr/>
                    <a:lstStyle/>
                    <a:p>
                      <a:endParaRPr lang="en-US">
                        <a:latin typeface="Poppins Medium"/>
                      </a:endParaRPr>
                    </a:p>
                  </a:txBody>
                  <a:tcPr/>
                </a:tc>
                <a:tc hMerge="1">
                  <a:txBody>
                    <a:bodyPr/>
                    <a:lstStyle/>
                    <a:p>
                      <a:endParaRPr lang="fr-FR"/>
                    </a:p>
                  </a:txBody>
                  <a:tcPr>
                    <a:lnL w="12700" cmpd="sng">
                      <a:noFill/>
                    </a:lnL>
                  </a:tcPr>
                </a:tc>
                <a:tc>
                  <a:txBody>
                    <a:bodyPr/>
                    <a:lstStyle/>
                    <a:p>
                      <a:pPr algn="ctr"/>
                      <a:r>
                        <a:rPr lang="en-US" sz="1600" b="0" noProof="0" dirty="0">
                          <a:solidFill>
                            <a:schemeClr val="bg1"/>
                          </a:solidFill>
                          <a:latin typeface="+mn-lt"/>
                          <a:cs typeface="Poppins Light" panose="00000400000000000000" pitchFamily="50" charset="0"/>
                        </a:rPr>
                        <a:t>A</a:t>
                      </a:r>
                    </a:p>
                  </a:txBody>
                  <a:tcPr anchor="ct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600" b="0" noProof="0" dirty="0">
                          <a:solidFill>
                            <a:schemeClr val="bg1"/>
                          </a:solidFill>
                          <a:latin typeface="+mn-lt"/>
                          <a:cs typeface="Poppins Light" panose="00000400000000000000" pitchFamily="50" charset="0"/>
                        </a:rPr>
                        <a:t>I</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600" b="0" noProof="0" dirty="0">
                          <a:solidFill>
                            <a:schemeClr val="bg1"/>
                          </a:solidFill>
                          <a:latin typeface="+mn-lt"/>
                          <a:cs typeface="Poppins Light" panose="00000400000000000000" pitchFamily="50" charset="0"/>
                        </a:rPr>
                        <a:t>M</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r>
                        <a:rPr lang="en-US" sz="1600" b="0" noProof="0" dirty="0">
                          <a:solidFill>
                            <a:schemeClr val="bg1"/>
                          </a:solidFill>
                          <a:latin typeface="+mn-lt"/>
                          <a:cs typeface="Poppins Light" panose="00000400000000000000" pitchFamily="50" charset="0"/>
                        </a:rPr>
                        <a:t>Observations</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1768193">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noProof="0" dirty="0">
                          <a:solidFill>
                            <a:schemeClr val="bg1"/>
                          </a:solidFill>
                          <a:latin typeface="+mn-lt"/>
                          <a:cs typeface="Poppins" panose="00000500000000000000" pitchFamily="50" charset="0"/>
                        </a:rPr>
                        <a:t>Supporting Functions</a:t>
                      </a:r>
                    </a:p>
                  </a:txBody>
                  <a:tcPr vert="vert270" anchor="ctr">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rowSpan="3">
                  <a:txBody>
                    <a:bodyPr/>
                    <a:lstStyle/>
                    <a:p>
                      <a:pPr algn="ctr"/>
                      <a:r>
                        <a:rPr lang="en-US" sz="1600" b="1" dirty="0">
                          <a:solidFill>
                            <a:schemeClr val="tx1"/>
                          </a:solidFill>
                          <a:latin typeface="+mn-lt"/>
                          <a:cs typeface="Poppins Light" panose="00000400000000000000" pitchFamily="50" charset="0"/>
                        </a:rPr>
                        <a:t>Financing</a:t>
                      </a:r>
                      <a:endParaRPr lang="fr-FR" sz="1600" b="1" dirty="0">
                        <a:solidFill>
                          <a:schemeClr val="tx1"/>
                        </a:solidFill>
                        <a:latin typeface="+mn-lt"/>
                        <a:cs typeface="Poppins Light" panose="00000400000000000000" pitchFamily="50" charset="0"/>
                      </a:endParaRPr>
                    </a:p>
                  </a:txBody>
                  <a:tcPr vert="vert27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600" b="1" dirty="0">
                          <a:solidFill>
                            <a:schemeClr val="tx1"/>
                          </a:solidFill>
                          <a:latin typeface="+mn-lt"/>
                          <a:cs typeface="Poppins Light" panose="00000400000000000000" pitchFamily="50" charset="0"/>
                        </a:rPr>
                        <a:t>S &amp; D</a:t>
                      </a:r>
                      <a:endParaRPr lang="fr-FR" sz="1600" b="1" dirty="0">
                        <a:latin typeface="+mn-l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mn-lt"/>
                        <a:cs typeface="Poppins Light" panose="00000400000000000000" pitchFamily="50"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dirty="0">
                          <a:solidFill>
                            <a:srgbClr val="0099CC"/>
                          </a:solidFill>
                          <a:latin typeface="+mn-lt"/>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285750" indent="-285750">
                        <a:buFont typeface="Wingdings" panose="05000000000000000000" pitchFamily="2" charset="2"/>
                        <a:buChar char="§"/>
                      </a:pPr>
                      <a:r>
                        <a:rPr lang="en-US" sz="1600" b="0" u="none" dirty="0">
                          <a:latin typeface="Gill Sans MT" panose="020B0502020104020203" pitchFamily="34" charset="0"/>
                          <a:cs typeface="Poppins Light" panose="00000400000000000000" pitchFamily="50" charset="0"/>
                        </a:rPr>
                        <a:t>Investments in the CRS business model have been predominantly for improving supplies and securing commodity security. Evidence proves that CRS has delivered the Supply and distribution part.</a:t>
                      </a:r>
                    </a:p>
                    <a:p>
                      <a:pPr marL="285750" indent="-285750">
                        <a:buFont typeface="Wingdings" panose="05000000000000000000" pitchFamily="2" charset="2"/>
                        <a:buChar char="§"/>
                      </a:pPr>
                      <a:r>
                        <a:rPr lang="en-US" sz="1600" b="0" u="none" dirty="0">
                          <a:latin typeface="Gill Sans MT" panose="020B0502020104020203" pitchFamily="34" charset="0"/>
                          <a:cs typeface="Poppins Light" panose="00000400000000000000" pitchFamily="50" charset="0"/>
                        </a:rPr>
                        <a:t>Demand grants through ARH &amp; MPHD appear to have been hindered during the pandemic but have established themselves through a TMA approach. Uptake of services and products shows improvements.</a:t>
                      </a:r>
                    </a:p>
                    <a:p>
                      <a:pPr marL="0" indent="0">
                        <a:buFont typeface="Wingdings" panose="05000000000000000000" pitchFamily="2" charset="2"/>
                        <a:buNone/>
                      </a:pPr>
                      <a:r>
                        <a:rPr lang="en-US" sz="1600" b="1" u="none" dirty="0">
                          <a:latin typeface="Gill Sans MT" panose="020B0502020104020203" pitchFamily="34" charset="0"/>
                          <a:cs typeface="Poppins Light" panose="00000400000000000000" pitchFamily="50" charset="0"/>
                        </a:rPr>
                        <a:t>Yet MCPR is stuck and not growing among vulnerable populations. Hence product/promotion/market fit for purpose appears to be a mismatch.</a:t>
                      </a:r>
                    </a:p>
                    <a:p>
                      <a:pPr marL="0" indent="0">
                        <a:buFont typeface="Wingdings" panose="05000000000000000000" pitchFamily="2" charset="2"/>
                        <a:buNone/>
                      </a:pPr>
                      <a:endParaRPr lang="en-US" sz="1600" noProof="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845571868"/>
                  </a:ext>
                </a:extLst>
              </a:tr>
              <a:tr h="1134811">
                <a:tc vMerge="1">
                  <a:txBody>
                    <a:bodyPr/>
                    <a:lstStyle/>
                    <a:p>
                      <a:endParaRPr lang="fr-FR"/>
                    </a:p>
                  </a:txBody>
                  <a:tcPr/>
                </a:tc>
                <a:tc vMerge="1">
                  <a:txBody>
                    <a:bodyPr/>
                    <a:lstStyle/>
                    <a:p>
                      <a:endParaRPr lang="fr-FR" b="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600" b="1" dirty="0">
                          <a:solidFill>
                            <a:schemeClr val="tx1"/>
                          </a:solidFill>
                          <a:latin typeface="+mn-lt"/>
                          <a:cs typeface="Poppins Light" panose="00000400000000000000" pitchFamily="50" charset="0"/>
                        </a:rPr>
                        <a:t>Subsidies</a:t>
                      </a:r>
                      <a:endParaRPr lang="fr-FR" sz="1600" b="1" dirty="0">
                        <a:latin typeface="+mn-l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dirty="0">
                          <a:solidFill>
                            <a:srgbClr val="0099CC"/>
                          </a:solidFill>
                          <a:latin typeface="+mn-lt"/>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fr-FR" sz="1600"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fr-FR" sz="1600" b="1" u="none" dirty="0">
                          <a:latin typeface="Gill Sans MT" panose="020B0502020104020203" pitchFamily="34" charset="0"/>
                          <a:cs typeface="Poppins Light" panose="00000400000000000000" pitchFamily="50" charset="0"/>
                        </a:rPr>
                        <a:t> </a:t>
                      </a:r>
                      <a:r>
                        <a:rPr lang="fr-FR" sz="1600" b="0" u="none" dirty="0">
                          <a:latin typeface="Gill Sans MT" panose="020B0502020104020203" pitchFamily="34" charset="0"/>
                          <a:cs typeface="Poppins Light" panose="00000400000000000000" pitchFamily="50" charset="0"/>
                        </a:rPr>
                        <a:t>DMPA IM is subsidized and sold at COGS. Sangini brand </a:t>
                      </a:r>
                      <a:r>
                        <a:rPr lang="en-US" sz="1600" b="0" u="none" noProof="0" dirty="0">
                          <a:latin typeface="Gill Sans MT" panose="020B0502020104020203" pitchFamily="34" charset="0"/>
                          <a:cs typeface="Poppins Light" panose="00000400000000000000" pitchFamily="50" charset="0"/>
                        </a:rPr>
                        <a:t>is the UoM.</a:t>
                      </a:r>
                      <a:endParaRPr lang="fr-FR" sz="1600" b="0" u="none" dirty="0">
                        <a:latin typeface="Gill Sans MT" panose="020B0502020104020203" pitchFamily="34" charset="0"/>
                        <a:cs typeface="Poppins Light" panose="00000400000000000000" pitchFamily="50" charset="0"/>
                      </a:endParaRPr>
                    </a:p>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fr-FR" sz="1600" b="0" u="none" dirty="0">
                          <a:latin typeface="Gill Sans MT" panose="020B0502020104020203" pitchFamily="34" charset="0"/>
                          <a:cs typeface="Poppins Light" panose="00000400000000000000" pitchFamily="50" charset="0"/>
                        </a:rPr>
                        <a:t>Implants which is 9% of MM use and DMPA SubQ which is at 1%  are supplied free. </a:t>
                      </a:r>
                    </a:p>
                    <a:p>
                      <a:pPr marL="0" marR="0" lvl="0" indent="0" algn="l" defTabSz="914332" rtl="0" eaLnBrk="1" fontAlgn="auto" latinLnBrk="0" hangingPunct="1">
                        <a:lnSpc>
                          <a:spcPct val="100000"/>
                        </a:lnSpc>
                        <a:spcBef>
                          <a:spcPts val="0"/>
                        </a:spcBef>
                        <a:spcAft>
                          <a:spcPts val="0"/>
                        </a:spcAft>
                        <a:buClrTx/>
                        <a:buSzTx/>
                        <a:buFont typeface="Wingdings" panose="05000000000000000000" pitchFamily="2" charset="2"/>
                        <a:buNone/>
                        <a:tabLst/>
                        <a:defRPr/>
                      </a:pPr>
                      <a:r>
                        <a:rPr lang="fr-FR" sz="1600" b="1" u="sng" dirty="0">
                          <a:latin typeface="Gill Sans MT" panose="020B0502020104020203" pitchFamily="34" charset="0"/>
                          <a:cs typeface="Poppins Light" panose="00000400000000000000" pitchFamily="50" charset="0"/>
                        </a:rPr>
                        <a:t>There is no </a:t>
                      </a:r>
                      <a:r>
                        <a:rPr lang="fr-FR" sz="1600" b="1" u="sng" dirty="0" err="1">
                          <a:latin typeface="Gill Sans MT" panose="020B0502020104020203" pitchFamily="34" charset="0"/>
                          <a:cs typeface="Poppins Light" panose="00000400000000000000" pitchFamily="50" charset="0"/>
                        </a:rPr>
                        <a:t>sustainability</a:t>
                      </a:r>
                      <a:r>
                        <a:rPr lang="fr-FR" sz="1600" b="1" u="sng" dirty="0">
                          <a:latin typeface="Gill Sans MT" panose="020B0502020104020203" pitchFamily="34" charset="0"/>
                          <a:cs typeface="Poppins Light" panose="00000400000000000000" pitchFamily="50" charset="0"/>
                        </a:rPr>
                        <a:t> plan when phasing out of subsidies </a:t>
                      </a:r>
                      <a:r>
                        <a:rPr lang="fr-FR" sz="1600" b="1" u="sng" dirty="0" err="1">
                          <a:latin typeface="Gill Sans MT" panose="020B0502020104020203" pitchFamily="34" charset="0"/>
                          <a:cs typeface="Poppins Light" panose="00000400000000000000" pitchFamily="50" charset="0"/>
                        </a:rPr>
                        <a:t>happens</a:t>
                      </a:r>
                      <a:r>
                        <a:rPr lang="fr-FR" sz="1600" b="1" u="sng" dirty="0">
                          <a:latin typeface="Gill Sans MT" panose="020B0502020104020203" pitchFamily="34" charset="0"/>
                          <a:cs typeface="Poppins Light" panose="00000400000000000000" pitchFamily="50" charset="0"/>
                        </a:rPr>
                        <a:t> </a:t>
                      </a:r>
                      <a:r>
                        <a:rPr lang="fr-FR" sz="1600" b="1" u="sng" dirty="0" err="1">
                          <a:latin typeface="Gill Sans MT" panose="020B0502020104020203" pitchFamily="34" charset="0"/>
                          <a:cs typeface="Poppins Light" panose="00000400000000000000" pitchFamily="50" charset="0"/>
                        </a:rPr>
                        <a:t>quickly</a:t>
                      </a:r>
                      <a:r>
                        <a:rPr lang="fr-FR" sz="1600" b="1" u="sng" dirty="0">
                          <a:latin typeface="Gill Sans MT" panose="020B0502020104020203" pitchFamily="34" charset="0"/>
                          <a:cs typeface="Poppins Light" panose="00000400000000000000" pitchFamily="50" charset="0"/>
                        </a:rPr>
                        <a:t> and that is a big challenge for the Market.</a:t>
                      </a:r>
                      <a:endParaRPr lang="fr-FR" sz="1600" dirty="0">
                        <a:latin typeface="Gill Sans MT" panose="020B0502020104020203" pitchFamily="34" charset="0"/>
                        <a:cs typeface="Poppins Light" panose="00000400000000000000" pitchFamily="50" charset="0"/>
                      </a:endParaRPr>
                    </a:p>
                    <a:p>
                      <a:pPr marL="0" indent="0">
                        <a:buFont typeface="Wingdings" panose="05000000000000000000" pitchFamily="2" charset="2"/>
                        <a:buNone/>
                      </a:pPr>
                      <a:endParaRPr lang="en-US" sz="1600" noProof="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777629217"/>
                  </a:ext>
                </a:extLst>
              </a:tr>
              <a:tr h="1738631">
                <a:tc vMerge="1">
                  <a:txBody>
                    <a:bodyPr/>
                    <a:lstStyle/>
                    <a:p>
                      <a:endParaRPr lang="fr-FR"/>
                    </a:p>
                  </a:txBody>
                  <a:tcPr/>
                </a:tc>
                <a:tc vMerge="1">
                  <a:txBody>
                    <a:bodyPr/>
                    <a:lstStyle/>
                    <a:p>
                      <a:endParaRPr lang="fr-FR" b="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600" b="1" dirty="0">
                          <a:solidFill>
                            <a:schemeClr val="tx1"/>
                          </a:solidFill>
                          <a:latin typeface="+mn-lt"/>
                          <a:cs typeface="Poppins Light" panose="00000400000000000000" pitchFamily="50" charset="0"/>
                        </a:rPr>
                        <a:t>Business</a:t>
                      </a:r>
                      <a:endParaRPr lang="fr-FR" sz="1600" b="1" dirty="0">
                        <a:latin typeface="+mn-l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b="1" dirty="0">
                          <a:solidFill>
                            <a:srgbClr val="0099CC"/>
                          </a:solidFill>
                          <a:latin typeface="+mn-lt"/>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1" noProof="0"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600" b="1" dirty="0">
                        <a:solidFill>
                          <a:srgbClr val="0099CC"/>
                        </a:solidFill>
                        <a:latin typeface="+mn-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noProof="0" dirty="0">
                          <a:solidFill>
                            <a:schemeClr val="tx1"/>
                          </a:solidFill>
                          <a:latin typeface="Gill Sans MT" panose="020B0502020104020203" pitchFamily="34" charset="0"/>
                          <a:cs typeface="Poppins Light" panose="00000400000000000000" pitchFamily="50" charset="0"/>
                        </a:rPr>
                        <a:t>Domestic manufacturing shows early promise but Nepal Market capacity for utilization is limited. The current capacity utilization of Manufacturers is around 50%.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noProof="0" dirty="0">
                          <a:solidFill>
                            <a:schemeClr val="tx1"/>
                          </a:solidFill>
                          <a:latin typeface="Gill Sans MT" panose="020B0502020104020203" pitchFamily="34" charset="0"/>
                          <a:cs typeface="Poppins Light" panose="00000400000000000000" pitchFamily="50" charset="0"/>
                        </a:rPr>
                        <a:t>OS and cash conversion for Distributors is delayed by 120 days and more and hence there is a lack of development capital for expanded coverage.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noProof="0" dirty="0">
                          <a:solidFill>
                            <a:schemeClr val="tx1"/>
                          </a:solidFill>
                          <a:latin typeface="Gill Sans MT" panose="020B0502020104020203" pitchFamily="34" charset="0"/>
                          <a:cs typeface="Poppins Light" panose="00000400000000000000" pitchFamily="50" charset="0"/>
                        </a:rPr>
                        <a:t>Financing for market development, Brand Marketing, and S&amp;D are restricted to only SMO for FP and that benefitted very few. Access to formal financing remains restricted for manufacturers and distributors due to underutilized capacity and long cash flow cycles.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425990695"/>
                  </a:ext>
                </a:extLst>
              </a:tr>
            </a:tbl>
          </a:graphicData>
        </a:graphic>
      </p:graphicFrame>
      <p:sp>
        <p:nvSpPr>
          <p:cNvPr id="7" name="Title 1">
            <a:extLst>
              <a:ext uri="{FF2B5EF4-FFF2-40B4-BE49-F238E27FC236}">
                <a16:creationId xmlns:a16="http://schemas.microsoft.com/office/drawing/2014/main" id="{0A03D6FC-2214-0936-1472-65F784DFA4FE}"/>
              </a:ext>
            </a:extLst>
          </p:cNvPr>
          <p:cNvSpPr>
            <a:spLocks noGrp="1"/>
          </p:cNvSpPr>
          <p:nvPr>
            <p:ph type="title"/>
          </p:nvPr>
        </p:nvSpPr>
        <p:spPr>
          <a:xfrm>
            <a:off x="461963" y="296863"/>
            <a:ext cx="11271250" cy="769937"/>
          </a:xfrm>
        </p:spPr>
        <p:txBody>
          <a:bodyPr>
            <a:noAutofit/>
          </a:bodyPr>
          <a:lstStyle/>
          <a:p>
            <a:r>
              <a:rPr lang="en-US" sz="2400" dirty="0"/>
              <a:t>Key Market Constraints: Supporting Functions </a:t>
            </a:r>
            <a:br>
              <a:rPr lang="en-US" sz="2400" dirty="0"/>
            </a:br>
            <a:r>
              <a:rPr lang="en-US" sz="2400" b="1" noProof="0" dirty="0">
                <a:latin typeface="Gill Sans MT"/>
                <a:cs typeface="Poppins Light"/>
              </a:rPr>
              <a:t>AIM Analysis for market system performance for </a:t>
            </a:r>
            <a:r>
              <a:rPr lang="en-US" sz="2400" dirty="0">
                <a:latin typeface="Gill Sans MT"/>
                <a:cs typeface="Poppins Light"/>
              </a:rPr>
              <a:t>Nepal</a:t>
            </a:r>
            <a:br>
              <a:rPr lang="en-US" sz="2400" b="1" noProof="0" dirty="0">
                <a:latin typeface="Gill Sans MT"/>
                <a:cs typeface="Poppins Light"/>
              </a:rPr>
            </a:br>
            <a:endParaRPr lang="en-US" sz="2400" dirty="0"/>
          </a:p>
        </p:txBody>
      </p:sp>
    </p:spTree>
    <p:extLst>
      <p:ext uri="{BB962C8B-B14F-4D97-AF65-F5344CB8AC3E}">
        <p14:creationId xmlns:p14="http://schemas.microsoft.com/office/powerpoint/2010/main" val="113341361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2A0FC44-91AA-8AEF-69D3-64CA49FD62DF}"/>
              </a:ext>
            </a:extLst>
          </p:cNvPr>
          <p:cNvSpPr>
            <a:spLocks noGrp="1"/>
          </p:cNvSpPr>
          <p:nvPr>
            <p:ph type="sldNum" sz="quarter" idx="4"/>
          </p:nvPr>
        </p:nvSpPr>
        <p:spPr/>
        <p:txBody>
          <a:bodyPr/>
          <a:lstStyle/>
          <a:p>
            <a:fld id="{4755468B-C2BA-8B42-ABD6-597061763577}" type="slidenum">
              <a:rPr lang="en-US" smtClean="0"/>
              <a:pPr/>
              <a:t>55</a:t>
            </a:fld>
            <a:endParaRPr lang="en-US" dirty="0"/>
          </a:p>
        </p:txBody>
      </p:sp>
      <p:graphicFrame>
        <p:nvGraphicFramePr>
          <p:cNvPr id="6" name="Table 5">
            <a:extLst>
              <a:ext uri="{FF2B5EF4-FFF2-40B4-BE49-F238E27FC236}">
                <a16:creationId xmlns:a16="http://schemas.microsoft.com/office/drawing/2014/main" id="{03D2B30E-A264-60FF-5139-679389069C6F}"/>
              </a:ext>
            </a:extLst>
          </p:cNvPr>
          <p:cNvGraphicFramePr>
            <a:graphicFrameLocks noGrp="1"/>
          </p:cNvGraphicFramePr>
          <p:nvPr>
            <p:extLst>
              <p:ext uri="{D42A27DB-BD31-4B8C-83A1-F6EECF244321}">
                <p14:modId xmlns:p14="http://schemas.microsoft.com/office/powerpoint/2010/main" val="685899832"/>
              </p:ext>
            </p:extLst>
          </p:nvPr>
        </p:nvGraphicFramePr>
        <p:xfrm>
          <a:off x="114301" y="1219200"/>
          <a:ext cx="11963397" cy="5121772"/>
        </p:xfrm>
        <a:graphic>
          <a:graphicData uri="http://schemas.openxmlformats.org/drawingml/2006/table">
            <a:tbl>
              <a:tblPr firstRow="1" bandRow="1">
                <a:tableStyleId>{5C22544A-7EE6-4342-B048-85BDC9FD1C3A}</a:tableStyleId>
              </a:tblPr>
              <a:tblGrid>
                <a:gridCol w="414510">
                  <a:extLst>
                    <a:ext uri="{9D8B030D-6E8A-4147-A177-3AD203B41FA5}">
                      <a16:colId xmlns:a16="http://schemas.microsoft.com/office/drawing/2014/main" val="171669210"/>
                    </a:ext>
                  </a:extLst>
                </a:gridCol>
                <a:gridCol w="347487">
                  <a:extLst>
                    <a:ext uri="{9D8B030D-6E8A-4147-A177-3AD203B41FA5}">
                      <a16:colId xmlns:a16="http://schemas.microsoft.com/office/drawing/2014/main" val="3580911924"/>
                    </a:ext>
                  </a:extLst>
                </a:gridCol>
                <a:gridCol w="983823">
                  <a:extLst>
                    <a:ext uri="{9D8B030D-6E8A-4147-A177-3AD203B41FA5}">
                      <a16:colId xmlns:a16="http://schemas.microsoft.com/office/drawing/2014/main" val="4264102312"/>
                    </a:ext>
                  </a:extLst>
                </a:gridCol>
                <a:gridCol w="476132">
                  <a:extLst>
                    <a:ext uri="{9D8B030D-6E8A-4147-A177-3AD203B41FA5}">
                      <a16:colId xmlns:a16="http://schemas.microsoft.com/office/drawing/2014/main" val="2475868262"/>
                    </a:ext>
                  </a:extLst>
                </a:gridCol>
                <a:gridCol w="476132">
                  <a:extLst>
                    <a:ext uri="{9D8B030D-6E8A-4147-A177-3AD203B41FA5}">
                      <a16:colId xmlns:a16="http://schemas.microsoft.com/office/drawing/2014/main" val="3357470775"/>
                    </a:ext>
                  </a:extLst>
                </a:gridCol>
                <a:gridCol w="359083">
                  <a:extLst>
                    <a:ext uri="{9D8B030D-6E8A-4147-A177-3AD203B41FA5}">
                      <a16:colId xmlns:a16="http://schemas.microsoft.com/office/drawing/2014/main" val="1025516285"/>
                    </a:ext>
                  </a:extLst>
                </a:gridCol>
                <a:gridCol w="8906230">
                  <a:extLst>
                    <a:ext uri="{9D8B030D-6E8A-4147-A177-3AD203B41FA5}">
                      <a16:colId xmlns:a16="http://schemas.microsoft.com/office/drawing/2014/main" val="191171639"/>
                    </a:ext>
                  </a:extLst>
                </a:gridCol>
              </a:tblGrid>
              <a:tr h="0">
                <a:tc gridSpan="3">
                  <a:txBody>
                    <a:bodyPr/>
                    <a:lstStyle/>
                    <a:p>
                      <a:pPr algn="ctr"/>
                      <a:r>
                        <a:rPr lang="en-US" sz="1400" b="1" noProof="0" dirty="0">
                          <a:solidFill>
                            <a:schemeClr val="bg1"/>
                          </a:solidFill>
                          <a:latin typeface="+mj-lt"/>
                          <a:cs typeface="Poppins Light" panose="00000400000000000000" pitchFamily="50" charset="0"/>
                        </a:rPr>
                        <a:t>Market characters</a:t>
                      </a:r>
                    </a:p>
                  </a:txBody>
                  <a:tcPr anchor="ctr">
                    <a:lnL w="12700" cmpd="sng">
                      <a:noFill/>
                    </a:lnL>
                    <a:lnR w="12700" cmpd="sng">
                      <a:noFill/>
                    </a:lnR>
                    <a:lnT w="12700"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4AA19E"/>
                    </a:solidFill>
                  </a:tcPr>
                </a:tc>
                <a:tc hMerge="1">
                  <a:txBody>
                    <a:bodyPr/>
                    <a:lstStyle/>
                    <a:p>
                      <a:endParaRPr lang="en-US">
                        <a:latin typeface="Poppins Medium"/>
                      </a:endParaRPr>
                    </a:p>
                  </a:txBody>
                  <a:tcPr/>
                </a:tc>
                <a:tc hMerge="1">
                  <a:txBody>
                    <a:bodyPr/>
                    <a:lstStyle/>
                    <a:p>
                      <a:pPr algn="ctr"/>
                      <a:endParaRPr lang="en-US" sz="1400" b="0" noProof="0" dirty="0">
                        <a:solidFill>
                          <a:schemeClr val="bg1"/>
                        </a:solidFill>
                        <a:latin typeface="Gill Sans MT" panose="020B0502020104020203" pitchFamily="34" charset="0"/>
                        <a:cs typeface="Poppins Light" panose="00000400000000000000" pitchFamily="50" charset="0"/>
                      </a:endParaRPr>
                    </a:p>
                  </a:txBody>
                  <a:tcPr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a:txBody>
                    <a:bodyPr/>
                    <a:lstStyle/>
                    <a:p>
                      <a:pPr algn="ctr"/>
                      <a:r>
                        <a:rPr lang="en-US" sz="1400" b="1" noProof="0" dirty="0">
                          <a:solidFill>
                            <a:schemeClr val="bg1"/>
                          </a:solidFill>
                          <a:latin typeface="+mj-lt"/>
                          <a:cs typeface="Poppins Light" panose="00000400000000000000" pitchFamily="50" charset="0"/>
                        </a:rPr>
                        <a:t>A</a:t>
                      </a:r>
                    </a:p>
                  </a:txBody>
                  <a:tcPr anchor="ct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400" b="1" noProof="0" dirty="0">
                          <a:solidFill>
                            <a:schemeClr val="bg1"/>
                          </a:solidFill>
                          <a:latin typeface="+mj-lt"/>
                          <a:cs typeface="Poppins Light" panose="00000400000000000000" pitchFamily="50" charset="0"/>
                        </a:rPr>
                        <a:t>I</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400" b="1" noProof="0" dirty="0">
                          <a:solidFill>
                            <a:schemeClr val="bg1"/>
                          </a:solidFill>
                          <a:latin typeface="+mj-lt"/>
                          <a:cs typeface="Poppins Light" panose="00000400000000000000" pitchFamily="50" charset="0"/>
                        </a:rPr>
                        <a:t>M</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400" b="1" noProof="0" dirty="0">
                          <a:solidFill>
                            <a:schemeClr val="bg1"/>
                          </a:solidFill>
                          <a:latin typeface="+mj-lt"/>
                          <a:cs typeface="Poppins Light" panose="00000400000000000000" pitchFamily="50" charset="0"/>
                        </a:rPr>
                        <a:t>Observations</a:t>
                      </a:r>
                    </a:p>
                  </a:txBody>
                  <a:tcPr anchor="ct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781541">
                <a:tc rowSpan="4">
                  <a:txBody>
                    <a:bodyPr/>
                    <a:lstStyle/>
                    <a:p>
                      <a:pPr algn="ctr"/>
                      <a:r>
                        <a:rPr lang="fr-FR" sz="1400" b="1" baseline="0" dirty="0">
                          <a:solidFill>
                            <a:schemeClr val="bg1"/>
                          </a:solidFill>
                          <a:latin typeface="+mj-lt"/>
                        </a:rPr>
                        <a:t>Supporting Functions </a:t>
                      </a:r>
                    </a:p>
                  </a:txBody>
                  <a:tcPr vert="vert270">
                    <a:lnT w="38100" cmpd="sng">
                      <a:noFill/>
                    </a:lnT>
                    <a:solidFill>
                      <a:schemeClr val="accent1"/>
                    </a:solidFill>
                  </a:tcPr>
                </a:tc>
                <a:tc rowSpan="2">
                  <a:txBody>
                    <a:bodyPr/>
                    <a:lstStyle/>
                    <a:p>
                      <a:pPr algn="ctr">
                        <a:spcAft>
                          <a:spcPts val="0"/>
                        </a:spcAft>
                      </a:pPr>
                      <a:r>
                        <a:rPr lang="en-US" sz="1400" b="1" noProof="0" dirty="0">
                          <a:solidFill>
                            <a:schemeClr val="tx1"/>
                          </a:solidFill>
                          <a:latin typeface="+mj-lt"/>
                          <a:cs typeface="Poppins Light" panose="00000400000000000000" pitchFamily="50" charset="0"/>
                        </a:rPr>
                        <a:t>Info</a:t>
                      </a: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spcAft>
                          <a:spcPts val="600"/>
                        </a:spcAft>
                      </a:pPr>
                      <a:r>
                        <a:rPr lang="en-US" sz="1400" b="1" noProof="0" dirty="0">
                          <a:solidFill>
                            <a:schemeClr val="tx1"/>
                          </a:solidFill>
                          <a:latin typeface="+mj-lt"/>
                          <a:cs typeface="Poppins Light" panose="00000400000000000000" pitchFamily="50" charset="0"/>
                        </a:rPr>
                        <a:t>Supply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endParaRPr lang="en-US" sz="1400" b="1" noProof="0"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indent="-91440" algn="l">
                        <a:buFont typeface="Wingdings" panose="05000000000000000000" pitchFamily="2" charset="2"/>
                        <a:buChar char="§"/>
                      </a:pPr>
                      <a:r>
                        <a:rPr lang="en-US" sz="1400" b="0" u="sng" dirty="0">
                          <a:solidFill>
                            <a:schemeClr val="tx1"/>
                          </a:solidFill>
                          <a:latin typeface="Gill Sans MT" panose="020B0502020104020203" pitchFamily="34" charset="0"/>
                          <a:cs typeface="Poppins Light" panose="00000400000000000000" pitchFamily="50" charset="0"/>
                        </a:rPr>
                        <a:t>ICT is not widely adopted both in public and private. Data and Intelligence on Market value and volume are now available. Import data available but offline and needs a lot of follow-ups.</a:t>
                      </a:r>
                    </a:p>
                    <a:p>
                      <a:pPr marL="0" indent="0" algn="l">
                        <a:buFont typeface="Wingdings" panose="05000000000000000000" pitchFamily="2" charset="2"/>
                        <a:buNone/>
                      </a:pPr>
                      <a:endParaRPr lang="en-US" sz="1400" b="0" u="sng" dirty="0">
                        <a:solidFill>
                          <a:schemeClr val="tx1"/>
                        </a:solidFill>
                        <a:latin typeface="Gill Sans MT" panose="020B0502020104020203" pitchFamily="34" charset="0"/>
                        <a:cs typeface="Poppins Light" panose="00000400000000000000" pitchFamily="50" charset="0"/>
                      </a:endParaRPr>
                    </a:p>
                    <a:p>
                      <a:pPr marL="0" indent="0" algn="l">
                        <a:buFont typeface="Wingdings" panose="05000000000000000000" pitchFamily="2" charset="2"/>
                        <a:buNone/>
                      </a:pPr>
                      <a:endParaRPr lang="en-US" sz="1400" b="1"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133198618"/>
                  </a:ext>
                </a:extLst>
              </a:tr>
              <a:tr h="476424">
                <a:tc vMerge="1">
                  <a:txBody>
                    <a:bodyPr/>
                    <a:lstStyle/>
                    <a:p>
                      <a:endParaRPr lang="en-US">
                        <a:latin typeface="Poppins Medium"/>
                      </a:endParaRPr>
                    </a:p>
                  </a:txBody>
                  <a:tcPr/>
                </a:tc>
                <a:tc vMerge="1">
                  <a:txBody>
                    <a:bodyPr/>
                    <a:lstStyle/>
                    <a:p>
                      <a:pPr>
                        <a:spcAft>
                          <a:spcPts val="600"/>
                        </a:spcAft>
                      </a:pPr>
                      <a:endParaRPr lang="en-US" sz="1400" b="0" noProof="0">
                        <a:solidFill>
                          <a:schemeClr val="tx1"/>
                        </a:solidFill>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spcAft>
                          <a:spcPts val="600"/>
                        </a:spcAft>
                      </a:pPr>
                      <a:r>
                        <a:rPr lang="en-US" sz="1400" b="1" noProof="0" dirty="0">
                          <a:solidFill>
                            <a:schemeClr val="tx1"/>
                          </a:solidFill>
                          <a:latin typeface="+mj-lt"/>
                          <a:cs typeface="Poppins Light" panose="00000400000000000000" pitchFamily="50" charset="0"/>
                        </a:rPr>
                        <a:t>Demand</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algn="ctr"/>
                      <a:endParaRPr lang="en-US" sz="1400" b="1" noProof="0"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1" dirty="0">
                          <a:solidFill>
                            <a:schemeClr val="tx1"/>
                          </a:solidFill>
                          <a:latin typeface="Gill Sans MT" panose="020B0502020104020203" pitchFamily="34" charset="0"/>
                          <a:cs typeface="Poppins Light" panose="00000400000000000000" pitchFamily="50" charset="0"/>
                        </a:rPr>
                        <a:t> </a:t>
                      </a:r>
                      <a:r>
                        <a:rPr lang="en-US" sz="1400" b="0" dirty="0">
                          <a:solidFill>
                            <a:schemeClr val="tx1"/>
                          </a:solidFill>
                          <a:latin typeface="Gill Sans MT" panose="020B0502020104020203" pitchFamily="34" charset="0"/>
                          <a:cs typeface="Poppins Light" panose="00000400000000000000" pitchFamily="50" charset="0"/>
                        </a:rPr>
                        <a:t>Public sector Budgets are not disaggregated and it is hard to ascertain how much spending and type of sends have gone to Demand creation.</a:t>
                      </a:r>
                    </a:p>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0" dirty="0">
                          <a:solidFill>
                            <a:schemeClr val="tx1"/>
                          </a:solidFill>
                          <a:latin typeface="Gill Sans MT" panose="020B0502020104020203" pitchFamily="34" charset="0"/>
                          <a:cs typeface="Poppins Light" panose="00000400000000000000" pitchFamily="50" charset="0"/>
                        </a:rPr>
                        <a:t>Similarly, it’s hard to collect information on demand channels, unit economics, and impact costs by channel from NGOs.</a:t>
                      </a:r>
                    </a:p>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0" dirty="0">
                          <a:solidFill>
                            <a:schemeClr val="tx1"/>
                          </a:solidFill>
                          <a:latin typeface="Gill Sans MT" panose="020B0502020104020203" pitchFamily="34" charset="0"/>
                          <a:cs typeface="Poppins Light" panose="00000400000000000000" pitchFamily="50" charset="0"/>
                        </a:rPr>
                        <a:t>PoS costs can be calibrated from benchmarks.</a:t>
                      </a:r>
                    </a:p>
                    <a:p>
                      <a:pPr marL="0" marR="0" lvl="0" indent="0" algn="l" defTabSz="914332"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sz="1400" b="1" dirty="0">
                        <a:solidFill>
                          <a:schemeClr val="tx1"/>
                        </a:solidFill>
                        <a:latin typeface="Gill Sans MT" panose="020B0502020104020203" pitchFamily="34" charset="0"/>
                        <a:cs typeface="Poppins Light" panose="00000400000000000000" pitchFamily="50" charset="0"/>
                      </a:endParaRPr>
                    </a:p>
                    <a:p>
                      <a:pPr marL="0" marR="0" lvl="0" indent="0" algn="l" defTabSz="914332"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400" b="1" dirty="0">
                          <a:solidFill>
                            <a:schemeClr val="tx1"/>
                          </a:solidFill>
                          <a:latin typeface="Gill Sans MT" panose="020B0502020104020203" pitchFamily="34" charset="0"/>
                          <a:cs typeface="Poppins Light" panose="00000400000000000000" pitchFamily="50" charset="0"/>
                        </a:rPr>
                        <a:t>There is no central platform, clearing house, or repository where data, insights, and intelligence can be collected and coordinated with market actors across supply, demand, and supporting functions. </a:t>
                      </a:r>
                    </a:p>
                    <a:p>
                      <a:pPr marL="0" indent="0" algn="l">
                        <a:buFont typeface="Wingdings" panose="05000000000000000000" pitchFamily="2" charset="2"/>
                        <a:buNone/>
                      </a:pPr>
                      <a:endParaRPr lang="en-US" sz="1400" b="1"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879554"/>
                  </a:ext>
                </a:extLst>
              </a:tr>
              <a:tr h="615382">
                <a:tc vMerge="1">
                  <a:txBody>
                    <a:bodyPr/>
                    <a:lstStyle/>
                    <a:p>
                      <a:pPr algn="ctr">
                        <a:spcBef>
                          <a:spcPts val="0"/>
                        </a:spcBef>
                        <a:spcAft>
                          <a:spcPts val="0"/>
                        </a:spcAft>
                      </a:pPr>
                      <a:endParaRPr lang="en-US" sz="1400" noProof="0">
                        <a:solidFill>
                          <a:schemeClr val="bg1"/>
                        </a:solidFill>
                        <a:latin typeface="Helvetica Light" panose="020B0403020202020204"/>
                        <a:cs typeface="Poppins" panose="00000500000000000000" pitchFamily="50" charset="0"/>
                      </a:endParaRPr>
                    </a:p>
                  </a:txBody>
                  <a:tcPr vert="vert270">
                    <a:solidFill>
                      <a:srgbClr val="4BA3BA"/>
                    </a:solidFill>
                  </a:tcPr>
                </a:tc>
                <a:tc gridSpan="2">
                  <a:txBody>
                    <a:bodyPr/>
                    <a:lstStyle/>
                    <a:p>
                      <a:pPr algn="ctr">
                        <a:spcAft>
                          <a:spcPts val="600"/>
                        </a:spcAft>
                      </a:pPr>
                      <a:r>
                        <a:rPr lang="en-US" sz="1400" b="1" noProof="0" dirty="0">
                          <a:solidFill>
                            <a:schemeClr val="tx1"/>
                          </a:solidFill>
                          <a:latin typeface="+mj-lt"/>
                          <a:cs typeface="Poppins Light"/>
                        </a:rPr>
                        <a:t>Skills, Capacity</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pPr>
                        <a:spcAft>
                          <a:spcPts val="600"/>
                        </a:spcAft>
                      </a:pPr>
                      <a:endParaRPr lang="en-US" sz="1200" b="1" noProof="0" dirty="0">
                        <a:solidFill>
                          <a:schemeClr val="tx1"/>
                        </a:solidFill>
                        <a:latin typeface="Gill Sans MT"/>
                        <a:cs typeface="Poppins Ligh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b="1" noProof="0"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1" noProof="0" dirty="0">
                          <a:solidFill>
                            <a:schemeClr val="tx1"/>
                          </a:solidFill>
                          <a:latin typeface="Gill Sans MT" panose="020B0502020104020203" pitchFamily="34" charset="0"/>
                          <a:cs typeface="Poppins Light"/>
                        </a:rPr>
                        <a:t> </a:t>
                      </a:r>
                      <a:r>
                        <a:rPr lang="en-US" sz="1400" b="0" noProof="0" dirty="0">
                          <a:solidFill>
                            <a:schemeClr val="tx1"/>
                          </a:solidFill>
                          <a:latin typeface="Gill Sans MT" panose="020B0502020104020203" pitchFamily="34" charset="0"/>
                          <a:cs typeface="Poppins Light"/>
                        </a:rPr>
                        <a:t>Good work and lost of investments on building Providers capacity ongoing. Though often conducted by Public sector trainers and often long, there is no  targeted skill building like DISCONTINUITY, MESSAGING WRA WHO HAVE GONE BACK TO TRADITIONAL METHODS.</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sz="1400" b="1" noProof="0" dirty="0">
                        <a:solidFill>
                          <a:schemeClr val="tx1"/>
                        </a:solidFill>
                        <a:latin typeface="Gill Sans MT" panose="020B0502020104020203" pitchFamily="34" charset="0"/>
                        <a:cs typeface="Poppins Light"/>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1560777"/>
                  </a:ext>
                </a:extLst>
              </a:tr>
              <a:tr h="1128892">
                <a:tc vMerge="1">
                  <a:txBody>
                    <a:bodyPr/>
                    <a:lstStyle/>
                    <a:p>
                      <a:pPr algn="ctr">
                        <a:spcBef>
                          <a:spcPts val="0"/>
                        </a:spcBef>
                        <a:spcAft>
                          <a:spcPts val="0"/>
                        </a:spcAft>
                      </a:pPr>
                      <a:endParaRPr lang="en-US" sz="1400" noProof="0">
                        <a:solidFill>
                          <a:schemeClr val="bg1"/>
                        </a:solidFill>
                        <a:latin typeface="Helvetica Light" panose="020B0403020202020204"/>
                        <a:cs typeface="Poppins" panose="00000500000000000000" pitchFamily="50" charset="0"/>
                      </a:endParaRPr>
                    </a:p>
                  </a:txBody>
                  <a:tcPr vert="vert270">
                    <a:lnT w="28575" cap="flat" cmpd="sng" algn="ctr">
                      <a:solidFill>
                        <a:schemeClr val="bg1">
                          <a:lumMod val="75000"/>
                        </a:schemeClr>
                      </a:solidFill>
                      <a:prstDash val="solid"/>
                      <a:round/>
                      <a:headEnd type="none" w="med" len="med"/>
                      <a:tailEnd type="none" w="med" len="med"/>
                    </a:lnT>
                    <a:solidFill>
                      <a:srgbClr val="4BA3BA"/>
                    </a:solidFill>
                  </a:tcPr>
                </a:tc>
                <a:tc gridSpan="2">
                  <a:txBody>
                    <a:bodyPr/>
                    <a:lstStyle/>
                    <a:p>
                      <a:pPr algn="ctr">
                        <a:spcAft>
                          <a:spcPts val="600"/>
                        </a:spcAft>
                      </a:pPr>
                      <a:r>
                        <a:rPr lang="en-US" sz="1400" b="1" noProof="0" dirty="0">
                          <a:solidFill>
                            <a:schemeClr val="tx1"/>
                          </a:solidFill>
                          <a:latin typeface="+mj-lt"/>
                          <a:cs typeface="Poppins Light" panose="00000400000000000000" pitchFamily="50" charset="0"/>
                        </a:rPr>
                        <a:t>Stewardship </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pPr>
                        <a:spcAft>
                          <a:spcPts val="600"/>
                        </a:spcAft>
                      </a:pPr>
                      <a:endParaRPr lang="en-US" sz="1200" b="1"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algn="ctr"/>
                      <a:endParaRPr lang="en-US" sz="1400" b="1" noProof="0"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400" b="1" noProof="0" dirty="0">
                        <a:solidFill>
                          <a:schemeClr val="tx1"/>
                        </a:solidFill>
                        <a:latin typeface="+mj-lt"/>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indent="0" algn="l">
                        <a:buFont typeface="Wingdings" panose="05000000000000000000" pitchFamily="2" charset="2"/>
                        <a:buNone/>
                      </a:pPr>
                      <a:r>
                        <a:rPr lang="en-US" sz="1400" b="1" noProof="0" dirty="0">
                          <a:solidFill>
                            <a:schemeClr val="tx1"/>
                          </a:solidFill>
                          <a:latin typeface="Gill Sans MT" panose="020B0502020104020203" pitchFamily="34" charset="0"/>
                          <a:cs typeface="Poppins Light" panose="00000400000000000000" pitchFamily="50" charset="0"/>
                        </a:rPr>
                        <a:t>Non state Partnership across 3 levels of Governance absent. There are no platforms for informing and involving private sector actors. (Refer Slide 43)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20841256"/>
                  </a:ext>
                </a:extLst>
              </a:tr>
            </a:tbl>
          </a:graphicData>
        </a:graphic>
      </p:graphicFrame>
      <p:sp>
        <p:nvSpPr>
          <p:cNvPr id="7" name="Title 1">
            <a:extLst>
              <a:ext uri="{FF2B5EF4-FFF2-40B4-BE49-F238E27FC236}">
                <a16:creationId xmlns:a16="http://schemas.microsoft.com/office/drawing/2014/main" id="{3C8DAB80-C9C7-0DAA-2CDC-3971441581D9}"/>
              </a:ext>
            </a:extLst>
          </p:cNvPr>
          <p:cNvSpPr>
            <a:spLocks noGrp="1"/>
          </p:cNvSpPr>
          <p:nvPr>
            <p:ph type="title"/>
          </p:nvPr>
        </p:nvSpPr>
        <p:spPr>
          <a:xfrm>
            <a:off x="461963" y="296863"/>
            <a:ext cx="11271250" cy="769937"/>
          </a:xfrm>
        </p:spPr>
        <p:txBody>
          <a:bodyPr>
            <a:noAutofit/>
          </a:bodyPr>
          <a:lstStyle/>
          <a:p>
            <a:r>
              <a:rPr lang="en-US" sz="2400" dirty="0"/>
              <a:t>Key Market Constraints: Supporting Functions  </a:t>
            </a:r>
            <a:br>
              <a:rPr lang="en-US" sz="2400" dirty="0"/>
            </a:br>
            <a:r>
              <a:rPr lang="en-US" sz="2400" b="1" noProof="0" dirty="0">
                <a:latin typeface="Gill Sans MT"/>
                <a:cs typeface="Poppins Light"/>
              </a:rPr>
              <a:t>AIM Analysis for market system performance for </a:t>
            </a:r>
            <a:r>
              <a:rPr lang="en-US" sz="2400" dirty="0">
                <a:latin typeface="Gill Sans MT"/>
                <a:cs typeface="Poppins Light"/>
              </a:rPr>
              <a:t>Nepal</a:t>
            </a:r>
            <a:br>
              <a:rPr lang="en-US" sz="2400" b="1" noProof="0" dirty="0">
                <a:latin typeface="Gill Sans MT"/>
                <a:cs typeface="Poppins Light"/>
              </a:rPr>
            </a:br>
            <a:endParaRPr lang="en-US" sz="2400" dirty="0"/>
          </a:p>
        </p:txBody>
      </p:sp>
    </p:spTree>
    <p:extLst>
      <p:ext uri="{BB962C8B-B14F-4D97-AF65-F5344CB8AC3E}">
        <p14:creationId xmlns:p14="http://schemas.microsoft.com/office/powerpoint/2010/main" val="285420243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E4A9565-AB58-7709-2EF7-91C87F2D9021}"/>
              </a:ext>
            </a:extLst>
          </p:cNvPr>
          <p:cNvSpPr>
            <a:spLocks noGrp="1"/>
          </p:cNvSpPr>
          <p:nvPr>
            <p:ph type="sldNum" sz="quarter" idx="4"/>
          </p:nvPr>
        </p:nvSpPr>
        <p:spPr/>
        <p:txBody>
          <a:bodyPr/>
          <a:lstStyle/>
          <a:p>
            <a:fld id="{4755468B-C2BA-8B42-ABD6-597061763577}" type="slidenum">
              <a:rPr lang="en-US" smtClean="0"/>
              <a:pPr/>
              <a:t>56</a:t>
            </a:fld>
            <a:endParaRPr lang="en-US" dirty="0"/>
          </a:p>
        </p:txBody>
      </p:sp>
      <p:graphicFrame>
        <p:nvGraphicFramePr>
          <p:cNvPr id="5" name="Table 4">
            <a:extLst>
              <a:ext uri="{FF2B5EF4-FFF2-40B4-BE49-F238E27FC236}">
                <a16:creationId xmlns:a16="http://schemas.microsoft.com/office/drawing/2014/main" id="{C0477B9C-6CA2-3590-A098-9663F86F29E5}"/>
              </a:ext>
            </a:extLst>
          </p:cNvPr>
          <p:cNvGraphicFramePr>
            <a:graphicFrameLocks noGrp="1"/>
          </p:cNvGraphicFramePr>
          <p:nvPr>
            <p:extLst>
              <p:ext uri="{D42A27DB-BD31-4B8C-83A1-F6EECF244321}">
                <p14:modId xmlns:p14="http://schemas.microsoft.com/office/powerpoint/2010/main" val="2372667344"/>
              </p:ext>
            </p:extLst>
          </p:nvPr>
        </p:nvGraphicFramePr>
        <p:xfrm>
          <a:off x="76201" y="914222"/>
          <a:ext cx="12039597" cy="5962002"/>
        </p:xfrm>
        <a:graphic>
          <a:graphicData uri="http://schemas.openxmlformats.org/drawingml/2006/table">
            <a:tbl>
              <a:tblPr firstRow="1" bandRow="1">
                <a:tableStyleId>{5C22544A-7EE6-4342-B048-85BDC9FD1C3A}</a:tableStyleId>
              </a:tblPr>
              <a:tblGrid>
                <a:gridCol w="421408">
                  <a:extLst>
                    <a:ext uri="{9D8B030D-6E8A-4147-A177-3AD203B41FA5}">
                      <a16:colId xmlns:a16="http://schemas.microsoft.com/office/drawing/2014/main" val="942034803"/>
                    </a:ext>
                  </a:extLst>
                </a:gridCol>
                <a:gridCol w="417197">
                  <a:extLst>
                    <a:ext uri="{9D8B030D-6E8A-4147-A177-3AD203B41FA5}">
                      <a16:colId xmlns:a16="http://schemas.microsoft.com/office/drawing/2014/main" val="3612990039"/>
                    </a:ext>
                  </a:extLst>
                </a:gridCol>
                <a:gridCol w="1050750">
                  <a:extLst>
                    <a:ext uri="{9D8B030D-6E8A-4147-A177-3AD203B41FA5}">
                      <a16:colId xmlns:a16="http://schemas.microsoft.com/office/drawing/2014/main" val="3455510789"/>
                    </a:ext>
                  </a:extLst>
                </a:gridCol>
                <a:gridCol w="449903">
                  <a:extLst>
                    <a:ext uri="{9D8B030D-6E8A-4147-A177-3AD203B41FA5}">
                      <a16:colId xmlns:a16="http://schemas.microsoft.com/office/drawing/2014/main" val="531797017"/>
                    </a:ext>
                  </a:extLst>
                </a:gridCol>
                <a:gridCol w="431802">
                  <a:extLst>
                    <a:ext uri="{9D8B030D-6E8A-4147-A177-3AD203B41FA5}">
                      <a16:colId xmlns:a16="http://schemas.microsoft.com/office/drawing/2014/main" val="3784824123"/>
                    </a:ext>
                  </a:extLst>
                </a:gridCol>
                <a:gridCol w="456488">
                  <a:extLst>
                    <a:ext uri="{9D8B030D-6E8A-4147-A177-3AD203B41FA5}">
                      <a16:colId xmlns:a16="http://schemas.microsoft.com/office/drawing/2014/main" val="4173017473"/>
                    </a:ext>
                  </a:extLst>
                </a:gridCol>
                <a:gridCol w="8812049">
                  <a:extLst>
                    <a:ext uri="{9D8B030D-6E8A-4147-A177-3AD203B41FA5}">
                      <a16:colId xmlns:a16="http://schemas.microsoft.com/office/drawing/2014/main" val="795946110"/>
                    </a:ext>
                  </a:extLst>
                </a:gridCol>
              </a:tblGrid>
              <a:tr h="294080">
                <a:tc gridSpan="3">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Market characters</a:t>
                      </a:r>
                    </a:p>
                  </a:txBody>
                  <a:tcPr anchor="ctr">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hMerge="1">
                  <a:txBody>
                    <a:bodyPr/>
                    <a:lstStyle/>
                    <a:p>
                      <a:endParaRPr lang="en-US">
                        <a:latin typeface="Poppins Medium"/>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A</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I</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400" b="0" noProof="0" dirty="0">
                          <a:solidFill>
                            <a:schemeClr val="bg1"/>
                          </a:solidFill>
                          <a:latin typeface="Gill Sans MT" panose="020B0502020104020203" pitchFamily="34" charset="0"/>
                          <a:cs typeface="Poppins Light" panose="00000400000000000000" pitchFamily="50" charset="0"/>
                        </a:rPr>
                        <a:t>M</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r>
                        <a:rPr lang="en-US" sz="1400" b="0" noProof="0" dirty="0">
                          <a:solidFill>
                            <a:schemeClr val="bg1"/>
                          </a:solidFill>
                          <a:latin typeface="Gill Sans MT" panose="020B0502020104020203" pitchFamily="34" charset="0"/>
                          <a:cs typeface="Poppins Light" panose="00000400000000000000" pitchFamily="50" charset="0"/>
                        </a:rPr>
                        <a:t>Observations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108918571"/>
                  </a:ext>
                </a:extLst>
              </a:tr>
              <a:tr h="1940929">
                <a:tc rowSpan="5">
                  <a:txBody>
                    <a:bodyPr/>
                    <a:lstStyle/>
                    <a:p>
                      <a:pPr algn="ctr">
                        <a:spcBef>
                          <a:spcPts val="0"/>
                        </a:spcBef>
                        <a:spcAft>
                          <a:spcPts val="0"/>
                        </a:spcAft>
                      </a:pPr>
                      <a:r>
                        <a:rPr lang="en-US" sz="1400" b="0" noProof="0" dirty="0">
                          <a:solidFill>
                            <a:schemeClr val="bg1"/>
                          </a:solidFill>
                          <a:latin typeface="Gill Sans MT" panose="020B0502020104020203" pitchFamily="34" charset="0"/>
                          <a:cs typeface="Poppins" panose="00000500000000000000" pitchFamily="50" charset="0"/>
                        </a:rPr>
                        <a:t>Rules and Regulations</a:t>
                      </a:r>
                    </a:p>
                  </a:txBody>
                  <a:tcPr vert="vert270" anchor="ctr">
                    <a:lnR w="12700" cap="flat" cmpd="sng" algn="ctr">
                      <a:solidFill>
                        <a:schemeClr val="bg1">
                          <a:lumMod val="50000"/>
                        </a:schemeClr>
                      </a:solidFill>
                      <a:prstDash val="solid"/>
                      <a:round/>
                      <a:headEnd type="none" w="med" len="med"/>
                      <a:tailEnd type="none" w="med" len="med"/>
                    </a:lnR>
                    <a:lnT w="28575" cap="flat" cmpd="sng" algn="ctr">
                      <a:solidFill>
                        <a:schemeClr val="bg1">
                          <a:lumMod val="75000"/>
                        </a:schemeClr>
                      </a:solid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gridSpan="2">
                  <a:txBody>
                    <a:bodyPr/>
                    <a:lstStyle/>
                    <a:p>
                      <a:pPr>
                        <a:spcAft>
                          <a:spcPts val="600"/>
                        </a:spcAft>
                      </a:pPr>
                      <a:r>
                        <a:rPr lang="en-US" sz="1400" b="1" noProof="0" dirty="0">
                          <a:solidFill>
                            <a:schemeClr val="tx1"/>
                          </a:solidFill>
                          <a:latin typeface="Gill Sans MT" panose="020B0502020104020203" pitchFamily="34" charset="0"/>
                          <a:cs typeface="Poppins Light" panose="00000400000000000000" pitchFamily="50" charset="0"/>
                        </a:rPr>
                        <a:t>Regulations </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a:txBody>
                    <a:bodyPr/>
                    <a:lstStyle/>
                    <a:p>
                      <a:pPr algn="ct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400" b="0" noProof="0" dirty="0">
                          <a:solidFill>
                            <a:schemeClr val="tx1"/>
                          </a:solidFill>
                          <a:latin typeface="Gill Sans MT" panose="020B0502020104020203" pitchFamily="34" charset="0"/>
                          <a:cs typeface="Poppins Light" panose="00000400000000000000" pitchFamily="50" charset="0"/>
                        </a:rPr>
                        <a:t> In Importation and registries/dossiers of new and international brands, the process is often discretionary and compels actors to adopt costly business practices: CRS imports packed goods and repacks in WH for its own branding.</a:t>
                      </a:r>
                    </a:p>
                    <a:p>
                      <a:pPr marL="91440" indent="-91440">
                        <a:buFont typeface="Wingdings" panose="05000000000000000000" pitchFamily="2" charset="2"/>
                        <a:buChar char="§"/>
                      </a:pPr>
                      <a:r>
                        <a:rPr lang="en-US" sz="1400" b="0" noProof="0" dirty="0">
                          <a:solidFill>
                            <a:schemeClr val="tx1"/>
                          </a:solidFill>
                          <a:latin typeface="Gill Sans MT" panose="020B0502020104020203" pitchFamily="34" charset="0"/>
                          <a:cs typeface="Poppins Light" panose="00000400000000000000" pitchFamily="50" charset="0"/>
                        </a:rPr>
                        <a:t>Public tending under NHIP for medicines has convoluted rules and compels businesses to set up different names for different methods and allows for cartels to be formed.</a:t>
                      </a:r>
                    </a:p>
                    <a:p>
                      <a:pPr marL="91440" indent="-91440">
                        <a:buFont typeface="Wingdings" panose="05000000000000000000" pitchFamily="2" charset="2"/>
                        <a:buChar char="§"/>
                      </a:pPr>
                      <a:r>
                        <a:rPr lang="en-US" sz="1400" b="0" noProof="0" dirty="0">
                          <a:solidFill>
                            <a:schemeClr val="tx1"/>
                          </a:solidFill>
                          <a:latin typeface="Gill Sans MT" panose="020B0502020104020203" pitchFamily="34" charset="0"/>
                          <a:cs typeface="Poppins Light" panose="00000400000000000000" pitchFamily="50" charset="0"/>
                        </a:rPr>
                        <a:t>DDA has great intentions for consumer protection, but Nepal has 22 entry points with India and borders Himachal Pradesh and Sikkim, India's largest FP SEZ manufacturing sites. It may be prudent to see how policies can mean partnerships instead of adversarial.</a:t>
                      </a:r>
                    </a:p>
                    <a:p>
                      <a:pPr marL="91440" indent="-91440">
                        <a:buFont typeface="Wingdings" panose="05000000000000000000" pitchFamily="2" charset="2"/>
                        <a:buChar char="§"/>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985911"/>
                  </a:ext>
                </a:extLst>
              </a:tr>
              <a:tr h="516445">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gridSpan="2">
                  <a:txBody>
                    <a:bodyPr/>
                    <a:lstStyle/>
                    <a:p>
                      <a:pPr>
                        <a:spcAft>
                          <a:spcPts val="600"/>
                        </a:spcAft>
                      </a:pPr>
                      <a:r>
                        <a:rPr lang="en-US" sz="1400" b="1" noProof="0" dirty="0">
                          <a:solidFill>
                            <a:schemeClr val="tx1"/>
                          </a:solidFill>
                          <a:latin typeface="Gill Sans MT" panose="020B0502020104020203" pitchFamily="34" charset="0"/>
                          <a:cs typeface="Poppins Light" panose="00000400000000000000" pitchFamily="50" charset="0"/>
                        </a:rPr>
                        <a:t>Tariffs, Taxes</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0" dirty="0">
                          <a:solidFill>
                            <a:schemeClr val="tx1"/>
                          </a:solidFill>
                          <a:latin typeface="Gill Sans MT" panose="020B0502020104020203" pitchFamily="34" charset="0"/>
                          <a:cs typeface="Poppins Light" panose="00000400000000000000" pitchFamily="50" charset="0"/>
                        </a:rPr>
                        <a:t> </a:t>
                      </a:r>
                      <a:r>
                        <a:rPr lang="en-US" sz="1400" b="0" noProof="0" dirty="0">
                          <a:solidFill>
                            <a:schemeClr val="tx1"/>
                          </a:solidFill>
                          <a:latin typeface="Gill Sans MT" panose="020B0502020104020203" pitchFamily="34" charset="0"/>
                          <a:cs typeface="Poppins Light" panose="00000400000000000000" pitchFamily="50" charset="0"/>
                        </a:rPr>
                        <a:t>Price controls and under the new NLEM proposed dynamic pricing, have sent negative signals to manufacturers and marketers. Price controls in FP have often meant that COGS must be lower for a market where volumes are low and hence there is suspicion that QA and QS are severely compromised. </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sz="1400" noProof="0" dirty="0">
                        <a:effectLst/>
                        <a:latin typeface="Gill Sans MT" panose="020B0502020104020203" pitchFamily="34" charset="0"/>
                        <a:ea typeface="Calibri" panose="020F0502020204030204"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31711842"/>
                  </a:ext>
                </a:extLst>
              </a:tr>
              <a:tr h="1735073">
                <a:tc vMerge="1">
                  <a:txBody>
                    <a:bodyPr/>
                    <a:lstStyle/>
                    <a:p>
                      <a:endParaRPr lang="fr-FR"/>
                    </a:p>
                  </a:txBody>
                  <a:tcPr/>
                </a:tc>
                <a:tc gridSpan="2">
                  <a:txBody>
                    <a:bodyPr/>
                    <a:lstStyle/>
                    <a:p>
                      <a:pPr>
                        <a:spcAft>
                          <a:spcPts val="600"/>
                        </a:spcAft>
                      </a:pPr>
                      <a:r>
                        <a:rPr lang="en-US" sz="1400" b="1" noProof="0" dirty="0">
                          <a:solidFill>
                            <a:schemeClr val="tx1"/>
                          </a:solidFill>
                          <a:latin typeface="Gill Sans MT" panose="020B0502020104020203" pitchFamily="34" charset="0"/>
                          <a:cs typeface="Poppins Light" panose="00000400000000000000" pitchFamily="50" charset="0"/>
                        </a:rPr>
                        <a:t>Standards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algn="ct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1"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0" dirty="0">
                          <a:solidFill>
                            <a:schemeClr val="tx1"/>
                          </a:solidFill>
                          <a:latin typeface="Gill Sans MT" panose="020B0502020104020203" pitchFamily="34" charset="0"/>
                          <a:cs typeface="Poppins Light" panose="00000400000000000000" pitchFamily="50" charset="0"/>
                        </a:rPr>
                        <a:t> Nepal does not have a Pvt sector engagement strategy.</a:t>
                      </a:r>
                    </a:p>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0" u="sng" dirty="0">
                          <a:solidFill>
                            <a:schemeClr val="tx1"/>
                          </a:solidFill>
                          <a:latin typeface="Gill Sans MT" panose="020B0502020104020203" pitchFamily="34" charset="0"/>
                          <a:cs typeface="Poppins Light" panose="00000400000000000000" pitchFamily="50" charset="0"/>
                        </a:rPr>
                        <a:t> Nepal GMP QA and QS standards for domestic sales of commodities are sub-optimal</a:t>
                      </a:r>
                      <a:r>
                        <a:rPr lang="en-US" sz="1400" b="0" dirty="0">
                          <a:solidFill>
                            <a:schemeClr val="tx1"/>
                          </a:solidFill>
                          <a:latin typeface="Gill Sans MT" panose="020B0502020104020203" pitchFamily="34" charset="0"/>
                          <a:cs typeface="Poppins Light" panose="00000400000000000000" pitchFamily="50" charset="0"/>
                        </a:rPr>
                        <a:t>.</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79378171"/>
                  </a:ext>
                </a:extLst>
              </a:tr>
              <a:tr h="499936">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rowSpan="2">
                  <a:txBody>
                    <a:bodyPr/>
                    <a:lstStyle/>
                    <a:p>
                      <a:pPr algn="ctr">
                        <a:spcAft>
                          <a:spcPts val="600"/>
                        </a:spcAft>
                      </a:pPr>
                      <a:r>
                        <a:rPr lang="en-US" sz="1400" b="1" noProof="0" dirty="0">
                          <a:solidFill>
                            <a:schemeClr val="tx1"/>
                          </a:solidFill>
                          <a:latin typeface="Gill Sans MT" panose="020B0502020104020203" pitchFamily="34" charset="0"/>
                          <a:cs typeface="Poppins Light" panose="00000400000000000000" pitchFamily="50" charset="0"/>
                        </a:rPr>
                        <a:t>Norms</a:t>
                      </a:r>
                    </a:p>
                  </a:txBody>
                  <a:tcPr vert="vert27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lang="en-US" sz="1400" b="1" noProof="0" dirty="0">
                          <a:solidFill>
                            <a:schemeClr val="tx1"/>
                          </a:solidFill>
                          <a:latin typeface="Gill Sans MT" panose="020B0502020104020203" pitchFamily="34" charset="0"/>
                          <a:cs typeface="Poppins Light" panose="00000400000000000000" pitchFamily="50" charset="0"/>
                        </a:rPr>
                        <a:t>Supply</a:t>
                      </a:r>
                      <a:endParaRPr lang="fr-FR" sz="1400" b="1"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99CC"/>
                          </a:solidFill>
                          <a:effectLst/>
                          <a:uLnTx/>
                          <a:uFillTx/>
                          <a:latin typeface="Gill Sans MT" panose="020B0502020104020203" pitchFamily="34" charset="0"/>
                          <a:ea typeface="+mn-ea"/>
                          <a:cs typeface="Poppins Light" panose="00000400000000000000" pitchFamily="50" charset="0"/>
                        </a:rPr>
                        <a:t>X</a:t>
                      </a:r>
                    </a:p>
                    <a:p>
                      <a:pPr algn="ctr"/>
                      <a:endParaRPr lang="en-US" sz="1400" noProof="0"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b="1" noProof="0" dirty="0">
                          <a:solidFill>
                            <a:schemeClr val="tx1"/>
                          </a:solidFill>
                          <a:latin typeface="Gill Sans MT" panose="020B0502020104020203" pitchFamily="34" charset="0"/>
                          <a:cs typeface="Poppins Light" panose="00000400000000000000" pitchFamily="50" charset="0"/>
                        </a:rPr>
                        <a:t>Son preference across Nepal mandates poor quality </a:t>
                      </a:r>
                      <a:r>
                        <a:rPr lang="en-US" sz="1400" b="1" noProof="0">
                          <a:solidFill>
                            <a:schemeClr val="tx1"/>
                          </a:solidFill>
                          <a:latin typeface="Gill Sans MT" panose="020B0502020104020203" pitchFamily="34" charset="0"/>
                          <a:cs typeface="Poppins Light" panose="00000400000000000000" pitchFamily="50" charset="0"/>
                        </a:rPr>
                        <a:t>MAK (including </a:t>
                      </a:r>
                      <a:r>
                        <a:rPr lang="en-US" sz="1400" b="1" noProof="0" dirty="0">
                          <a:solidFill>
                            <a:schemeClr val="tx1"/>
                          </a:solidFill>
                          <a:latin typeface="Gill Sans MT" panose="020B0502020104020203" pitchFamily="34" charset="0"/>
                          <a:cs typeface="Poppins Light" panose="00000400000000000000" pitchFamily="50" charset="0"/>
                        </a:rPr>
                        <a:t>expired and counterfeits) and Unsafe abortions are higher.</a:t>
                      </a: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59765979"/>
                  </a:ext>
                </a:extLst>
              </a:tr>
              <a:tr h="499936">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a:p>
                  </a:txBody>
                  <a:tcPr>
                    <a:lnT w="12700" cap="flat" cmpd="sng" algn="ctr">
                      <a:solidFill>
                        <a:schemeClr val="bg1">
                          <a:lumMod val="50000"/>
                        </a:schemeClr>
                      </a:solidFill>
                      <a:prstDash val="solid"/>
                      <a:round/>
                      <a:headEnd type="none" w="med" len="med"/>
                      <a:tailEnd type="none" w="med" len="med"/>
                    </a:lnT>
                  </a:tcPr>
                </a:tc>
                <a:tc>
                  <a:txBody>
                    <a:bodyPr/>
                    <a:lstStyle/>
                    <a:p>
                      <a:r>
                        <a:rPr lang="en-US" sz="1400" b="1" noProof="0" dirty="0">
                          <a:solidFill>
                            <a:schemeClr val="tx1"/>
                          </a:solidFill>
                          <a:latin typeface="Gill Sans MT" panose="020B0502020104020203" pitchFamily="34" charset="0"/>
                          <a:cs typeface="Poppins Light" panose="00000400000000000000" pitchFamily="50" charset="0"/>
                        </a:rPr>
                        <a:t>Demand</a:t>
                      </a:r>
                      <a:endParaRPr lang="fr-FR" sz="1400" b="1"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dirty="0">
                        <a:solidFill>
                          <a:srgbClr val="0099C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400" dirty="0">
                        <a:solidFill>
                          <a:srgbClr val="0099CC"/>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1" dirty="0">
                          <a:solidFill>
                            <a:srgbClr val="0099CC"/>
                          </a:solidFill>
                          <a:latin typeface="Gill Sans MT" panose="020B0502020104020203" pitchFamily="34" charset="0"/>
                          <a:cs typeface="Poppins Light" panose="00000400000000000000" pitchFamily="50" charset="0"/>
                        </a:rPr>
                        <a:t>X</a:t>
                      </a:r>
                    </a:p>
                    <a:p>
                      <a:endParaRPr lang="fr-FR" sz="1400" dirty="0">
                        <a:solidFill>
                          <a:srgbClr val="0099CC"/>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285750" indent="-285750">
                        <a:buFont typeface="Arial" panose="020B0604020202020204" pitchFamily="34" charset="0"/>
                        <a:buChar char="•"/>
                      </a:pPr>
                      <a:r>
                        <a:rPr lang="en-US" sz="1400" noProof="0" dirty="0">
                          <a:latin typeface="Gill Sans MT" panose="020B0502020104020203" pitchFamily="34" charset="0"/>
                        </a:rPr>
                        <a:t>Teenage Marriage customs combined with migration of youth for jobs are changing norms for age at birth, frequency of sex and type of method.</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26966616"/>
                  </a:ext>
                </a:extLst>
              </a:tr>
            </a:tbl>
          </a:graphicData>
        </a:graphic>
      </p:graphicFrame>
      <p:sp>
        <p:nvSpPr>
          <p:cNvPr id="7" name="Title 1">
            <a:extLst>
              <a:ext uri="{FF2B5EF4-FFF2-40B4-BE49-F238E27FC236}">
                <a16:creationId xmlns:a16="http://schemas.microsoft.com/office/drawing/2014/main" id="{534BD48C-D709-FE0E-ED2A-6DE09EEFE945}"/>
              </a:ext>
            </a:extLst>
          </p:cNvPr>
          <p:cNvSpPr>
            <a:spLocks noGrp="1"/>
          </p:cNvSpPr>
          <p:nvPr>
            <p:ph type="title"/>
          </p:nvPr>
        </p:nvSpPr>
        <p:spPr>
          <a:xfrm>
            <a:off x="461963" y="296863"/>
            <a:ext cx="11271250" cy="769937"/>
          </a:xfrm>
        </p:spPr>
        <p:txBody>
          <a:bodyPr>
            <a:noAutofit/>
          </a:bodyPr>
          <a:lstStyle/>
          <a:p>
            <a:r>
              <a:rPr lang="en-US" sz="2400" dirty="0"/>
              <a:t>Key Market Constraints: Rules &amp; Regulations</a:t>
            </a:r>
            <a:br>
              <a:rPr lang="en-US" sz="2400" dirty="0"/>
            </a:br>
            <a:r>
              <a:rPr lang="en-US" sz="2400" b="1" noProof="0" dirty="0">
                <a:latin typeface="Gill Sans MT"/>
                <a:cs typeface="Poppins Light"/>
              </a:rPr>
              <a:t>AIM Analysis for market system performance for India</a:t>
            </a:r>
            <a:br>
              <a:rPr lang="en-US" sz="2400" b="1" noProof="0" dirty="0">
                <a:latin typeface="Gill Sans MT"/>
                <a:cs typeface="Poppins Light"/>
              </a:rPr>
            </a:br>
            <a:endParaRPr lang="en-US" sz="2400" dirty="0"/>
          </a:p>
        </p:txBody>
      </p:sp>
    </p:spTree>
    <p:extLst>
      <p:ext uri="{BB962C8B-B14F-4D97-AF65-F5344CB8AC3E}">
        <p14:creationId xmlns:p14="http://schemas.microsoft.com/office/powerpoint/2010/main" val="336211849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5D308A-7075-53A0-8397-05AEB20CA7A9}"/>
              </a:ext>
            </a:extLst>
          </p:cNvPr>
          <p:cNvSpPr>
            <a:spLocks noGrp="1"/>
          </p:cNvSpPr>
          <p:nvPr>
            <p:ph type="title"/>
          </p:nvPr>
        </p:nvSpPr>
        <p:spPr/>
        <p:txBody>
          <a:bodyPr/>
          <a:lstStyle/>
          <a:p>
            <a:r>
              <a:rPr lang="en-US" dirty="0"/>
              <a:t>Shankar Narayanan</a:t>
            </a:r>
            <a:br>
              <a:rPr lang="en-US" dirty="0"/>
            </a:br>
            <a:r>
              <a:rPr lang="en-US" dirty="0"/>
              <a:t>ssubramaniem</a:t>
            </a:r>
            <a:r>
              <a:rPr lang="en-US" dirty="0">
                <a:hlinkClick r:id="rId2"/>
              </a:rPr>
              <a:t>@fhm-engage.org</a:t>
            </a:r>
            <a:r>
              <a:rPr lang="en-US" dirty="0"/>
              <a:t> </a:t>
            </a:r>
          </a:p>
        </p:txBody>
      </p:sp>
    </p:spTree>
    <p:extLst>
      <p:ext uri="{BB962C8B-B14F-4D97-AF65-F5344CB8AC3E}">
        <p14:creationId xmlns:p14="http://schemas.microsoft.com/office/powerpoint/2010/main" val="42447009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98470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78BDAC7B-4F70-C96A-9A55-22E451C59E24}"/>
              </a:ext>
            </a:extLst>
          </p:cNvPr>
          <p:cNvSpPr txBox="1"/>
          <p:nvPr/>
        </p:nvSpPr>
        <p:spPr>
          <a:xfrm>
            <a:off x="295619" y="2111814"/>
            <a:ext cx="5295015" cy="3268957"/>
          </a:xfrm>
          <a:prstGeom prst="rect">
            <a:avLst/>
          </a:prstGeom>
        </p:spPr>
        <p:txBody>
          <a:bodyPr vert="horz" lIns="91440" tIns="45720" rIns="91440" bIns="45720" rtlCol="0">
            <a:normAutofit fontScale="92500" lnSpcReduction="10000"/>
          </a:bodyPr>
          <a:lstStyle/>
          <a:p>
            <a:pPr marL="849630" marR="0">
              <a:lnSpc>
                <a:spcPct val="90000"/>
              </a:lnSpc>
              <a:spcBef>
                <a:spcPts val="65"/>
              </a:spcBef>
              <a:spcAft>
                <a:spcPts val="0"/>
              </a:spcAft>
            </a:pPr>
            <a:r>
              <a:rPr lang="en-US" sz="2800" dirty="0"/>
              <a:t>7 provinces, segmented by Hills, Valleys, and Terrain</a:t>
            </a:r>
            <a:endParaRPr lang="en-US" sz="2800" dirty="0">
              <a:effectLst/>
            </a:endParaRPr>
          </a:p>
          <a:p>
            <a:pPr marL="1078230" marR="0" indent="-228600">
              <a:lnSpc>
                <a:spcPct val="90000"/>
              </a:lnSpc>
              <a:spcBef>
                <a:spcPts val="65"/>
              </a:spcBef>
              <a:spcAft>
                <a:spcPts val="0"/>
              </a:spcAft>
              <a:buFont typeface="Arial" panose="020B0604020202020204" pitchFamily="34" charset="0"/>
              <a:buChar char="•"/>
            </a:pPr>
            <a:endParaRPr lang="en-US" sz="2800" dirty="0">
              <a:effectLst/>
            </a:endParaRPr>
          </a:p>
          <a:p>
            <a:pPr marL="1306830" marR="0" indent="-457200">
              <a:lnSpc>
                <a:spcPct val="90000"/>
              </a:lnSpc>
              <a:spcBef>
                <a:spcPts val="65"/>
              </a:spcBef>
              <a:spcAft>
                <a:spcPts val="0"/>
              </a:spcAft>
              <a:buFont typeface="+mj-lt"/>
              <a:buAutoNum type="arabicPeriod"/>
            </a:pPr>
            <a:r>
              <a:rPr lang="en-US" sz="2800" dirty="0"/>
              <a:t>Densest in Terrain, bordering India.</a:t>
            </a:r>
          </a:p>
          <a:p>
            <a:pPr marL="1306830" marR="0" indent="-457200">
              <a:lnSpc>
                <a:spcPct val="90000"/>
              </a:lnSpc>
              <a:spcBef>
                <a:spcPts val="65"/>
              </a:spcBef>
              <a:spcAft>
                <a:spcPts val="0"/>
              </a:spcAft>
              <a:buFont typeface="+mj-lt"/>
              <a:buAutoNum type="arabicPeriod"/>
            </a:pPr>
            <a:r>
              <a:rPr lang="en-US" sz="2800" dirty="0">
                <a:effectLst/>
              </a:rPr>
              <a:t>32</a:t>
            </a:r>
            <a:r>
              <a:rPr lang="en-US" sz="2800" dirty="0"/>
              <a:t>%*</a:t>
            </a:r>
            <a:r>
              <a:rPr lang="en-US" sz="2800" dirty="0">
                <a:effectLst/>
              </a:rPr>
              <a:t> </a:t>
            </a:r>
            <a:r>
              <a:rPr lang="en-US" sz="2800" dirty="0"/>
              <a:t>aged between 18-34</a:t>
            </a:r>
          </a:p>
          <a:p>
            <a:pPr marL="1306830" marR="0" indent="-457200">
              <a:lnSpc>
                <a:spcPct val="90000"/>
              </a:lnSpc>
              <a:spcBef>
                <a:spcPts val="65"/>
              </a:spcBef>
              <a:spcAft>
                <a:spcPts val="0"/>
              </a:spcAft>
              <a:buFont typeface="+mj-lt"/>
              <a:buAutoNum type="arabicPeriod"/>
            </a:pPr>
            <a:r>
              <a:rPr lang="en-US" sz="2800" dirty="0">
                <a:effectLst/>
              </a:rPr>
              <a:t>An </a:t>
            </a:r>
            <a:r>
              <a:rPr lang="en-US" sz="2800" b="1" dirty="0">
                <a:effectLst/>
              </a:rPr>
              <a:t>est. 3000 Youth leave Nepal every day for jobs outside</a:t>
            </a:r>
            <a:r>
              <a:rPr lang="en-US" sz="2800" dirty="0">
                <a:effectLst/>
              </a:rPr>
              <a:t>.</a:t>
            </a:r>
          </a:p>
        </p:txBody>
      </p:sp>
      <p:pic>
        <p:nvPicPr>
          <p:cNvPr id="32" name="Content Placeholder 5" descr="A black background with a black square&#10;&#10;Description automatically generated with medium confidence">
            <a:extLst>
              <a:ext uri="{FF2B5EF4-FFF2-40B4-BE49-F238E27FC236}">
                <a16:creationId xmlns:a16="http://schemas.microsoft.com/office/drawing/2014/main" id="{6B58D06E-05F3-B958-D7B2-CC01F10755B0}"/>
              </a:ext>
            </a:extLst>
          </p:cNvPr>
          <p:cNvPicPr>
            <a:picLocks noChangeAspect="1"/>
          </p:cNvPicPr>
          <p:nvPr/>
        </p:nvPicPr>
        <p:blipFill>
          <a:blip r:embed="rId3"/>
          <a:stretch>
            <a:fillRect/>
          </a:stretch>
        </p:blipFill>
        <p:spPr>
          <a:xfrm>
            <a:off x="7502182" y="1299476"/>
            <a:ext cx="3608840" cy="2510305"/>
          </a:xfrm>
          <a:prstGeom prst="rect">
            <a:avLst/>
          </a:prstGeom>
        </p:spPr>
      </p:pic>
      <p:pic>
        <p:nvPicPr>
          <p:cNvPr id="6" name="Image 28" descr="A map of nepal with blue dots&#10;&#10;Description automatically generated">
            <a:extLst>
              <a:ext uri="{FF2B5EF4-FFF2-40B4-BE49-F238E27FC236}">
                <a16:creationId xmlns:a16="http://schemas.microsoft.com/office/drawing/2014/main" id="{60DEEA6A-BB1F-4D83-A8F7-8B2615479CB2}"/>
              </a:ext>
            </a:extLst>
          </p:cNvPr>
          <p:cNvPicPr/>
          <p:nvPr/>
        </p:nvPicPr>
        <p:blipFill>
          <a:blip r:embed="rId4" cstate="print"/>
          <a:stretch>
            <a:fillRect/>
          </a:stretch>
        </p:blipFill>
        <p:spPr>
          <a:xfrm>
            <a:off x="6096000" y="3809781"/>
            <a:ext cx="5420108" cy="2750705"/>
          </a:xfrm>
          <a:prstGeom prst="rect">
            <a:avLst/>
          </a:prstGeom>
        </p:spPr>
      </p:pic>
      <p:grpSp>
        <p:nvGrpSpPr>
          <p:cNvPr id="33" name="Group 32">
            <a:extLst>
              <a:ext uri="{FF2B5EF4-FFF2-40B4-BE49-F238E27FC236}">
                <a16:creationId xmlns:a16="http://schemas.microsoft.com/office/drawing/2014/main" id="{CA98D83E-36E2-E7D2-81B6-2AB3AFEC10F9}"/>
              </a:ext>
            </a:extLst>
          </p:cNvPr>
          <p:cNvGrpSpPr/>
          <p:nvPr/>
        </p:nvGrpSpPr>
        <p:grpSpPr>
          <a:xfrm>
            <a:off x="8004800" y="1734171"/>
            <a:ext cx="2603603" cy="1850361"/>
            <a:chOff x="7501871" y="2406007"/>
            <a:chExt cx="3129915" cy="2224405"/>
          </a:xfrm>
        </p:grpSpPr>
        <p:sp>
          <p:nvSpPr>
            <p:cNvPr id="35" name="object 7">
              <a:extLst>
                <a:ext uri="{FF2B5EF4-FFF2-40B4-BE49-F238E27FC236}">
                  <a16:creationId xmlns:a16="http://schemas.microsoft.com/office/drawing/2014/main" id="{06370A02-1A1B-83AE-EE33-732AD80A010F}"/>
                </a:ext>
              </a:extLst>
            </p:cNvPr>
            <p:cNvSpPr/>
            <p:nvPr/>
          </p:nvSpPr>
          <p:spPr>
            <a:xfrm>
              <a:off x="8252982" y="2428054"/>
              <a:ext cx="814069" cy="2180590"/>
            </a:xfrm>
            <a:custGeom>
              <a:avLst/>
              <a:gdLst/>
              <a:ahLst/>
              <a:cxnLst/>
              <a:rect l="l" t="t" r="r" b="b"/>
              <a:pathLst>
                <a:path w="814070" h="2180590">
                  <a:moveTo>
                    <a:pt x="813625" y="2093404"/>
                  </a:moveTo>
                  <a:lnTo>
                    <a:pt x="16002" y="2093404"/>
                  </a:lnTo>
                  <a:lnTo>
                    <a:pt x="16002" y="2180056"/>
                  </a:lnTo>
                  <a:lnTo>
                    <a:pt x="813625" y="2180056"/>
                  </a:lnTo>
                  <a:lnTo>
                    <a:pt x="813625" y="2093404"/>
                  </a:lnTo>
                  <a:close/>
                </a:path>
                <a:path w="814070" h="2180590">
                  <a:moveTo>
                    <a:pt x="813625" y="1962658"/>
                  </a:moveTo>
                  <a:lnTo>
                    <a:pt x="0" y="1962658"/>
                  </a:lnTo>
                  <a:lnTo>
                    <a:pt x="0" y="2049322"/>
                  </a:lnTo>
                  <a:lnTo>
                    <a:pt x="813625" y="2049322"/>
                  </a:lnTo>
                  <a:lnTo>
                    <a:pt x="813625" y="1962658"/>
                  </a:lnTo>
                  <a:close/>
                </a:path>
                <a:path w="814070" h="2180590">
                  <a:moveTo>
                    <a:pt x="813625" y="1831924"/>
                  </a:moveTo>
                  <a:lnTo>
                    <a:pt x="0" y="1831924"/>
                  </a:lnTo>
                  <a:lnTo>
                    <a:pt x="0" y="1918576"/>
                  </a:lnTo>
                  <a:lnTo>
                    <a:pt x="813625" y="1918576"/>
                  </a:lnTo>
                  <a:lnTo>
                    <a:pt x="813625" y="1831924"/>
                  </a:lnTo>
                  <a:close/>
                </a:path>
                <a:path w="814070" h="2180590">
                  <a:moveTo>
                    <a:pt x="813625" y="1700428"/>
                  </a:moveTo>
                  <a:lnTo>
                    <a:pt x="140944" y="1700428"/>
                  </a:lnTo>
                  <a:lnTo>
                    <a:pt x="140944" y="1787829"/>
                  </a:lnTo>
                  <a:lnTo>
                    <a:pt x="813625" y="1787829"/>
                  </a:lnTo>
                  <a:lnTo>
                    <a:pt x="813625" y="1700428"/>
                  </a:lnTo>
                  <a:close/>
                </a:path>
                <a:path w="814070" h="2180590">
                  <a:moveTo>
                    <a:pt x="813625" y="1569681"/>
                  </a:moveTo>
                  <a:lnTo>
                    <a:pt x="265874" y="1569681"/>
                  </a:lnTo>
                  <a:lnTo>
                    <a:pt x="265874" y="1657096"/>
                  </a:lnTo>
                  <a:lnTo>
                    <a:pt x="813625" y="1657096"/>
                  </a:lnTo>
                  <a:lnTo>
                    <a:pt x="813625" y="1569681"/>
                  </a:lnTo>
                  <a:close/>
                </a:path>
                <a:path w="814070" h="2180590">
                  <a:moveTo>
                    <a:pt x="813625" y="1438935"/>
                  </a:moveTo>
                  <a:lnTo>
                    <a:pt x="328345" y="1438935"/>
                  </a:lnTo>
                  <a:lnTo>
                    <a:pt x="328345" y="1526362"/>
                  </a:lnTo>
                  <a:lnTo>
                    <a:pt x="813625" y="1526362"/>
                  </a:lnTo>
                  <a:lnTo>
                    <a:pt x="813625" y="1438935"/>
                  </a:lnTo>
                  <a:close/>
                </a:path>
                <a:path w="814070" h="2180590">
                  <a:moveTo>
                    <a:pt x="813625" y="1308201"/>
                  </a:moveTo>
                  <a:lnTo>
                    <a:pt x="391579" y="1308201"/>
                  </a:lnTo>
                  <a:lnTo>
                    <a:pt x="391579" y="1395615"/>
                  </a:lnTo>
                  <a:lnTo>
                    <a:pt x="813625" y="1395615"/>
                  </a:lnTo>
                  <a:lnTo>
                    <a:pt x="813625" y="1308201"/>
                  </a:lnTo>
                  <a:close/>
                </a:path>
                <a:path w="814070" h="2180590">
                  <a:moveTo>
                    <a:pt x="813625" y="1177455"/>
                  </a:moveTo>
                  <a:lnTo>
                    <a:pt x="391579" y="1177455"/>
                  </a:lnTo>
                  <a:lnTo>
                    <a:pt x="391579" y="1264869"/>
                  </a:lnTo>
                  <a:lnTo>
                    <a:pt x="813625" y="1264869"/>
                  </a:lnTo>
                  <a:lnTo>
                    <a:pt x="813625" y="1177455"/>
                  </a:lnTo>
                  <a:close/>
                </a:path>
                <a:path w="814070" h="2180590">
                  <a:moveTo>
                    <a:pt x="813625" y="1046708"/>
                  </a:moveTo>
                  <a:lnTo>
                    <a:pt x="422808" y="1046708"/>
                  </a:lnTo>
                  <a:lnTo>
                    <a:pt x="422808" y="1134122"/>
                  </a:lnTo>
                  <a:lnTo>
                    <a:pt x="813625" y="1134122"/>
                  </a:lnTo>
                  <a:lnTo>
                    <a:pt x="813625" y="1046708"/>
                  </a:lnTo>
                  <a:close/>
                </a:path>
                <a:path w="814070" h="2180590">
                  <a:moveTo>
                    <a:pt x="813625" y="915962"/>
                  </a:moveTo>
                  <a:lnTo>
                    <a:pt x="485279" y="915962"/>
                  </a:lnTo>
                  <a:lnTo>
                    <a:pt x="485279" y="1003376"/>
                  </a:lnTo>
                  <a:lnTo>
                    <a:pt x="813625" y="1003376"/>
                  </a:lnTo>
                  <a:lnTo>
                    <a:pt x="813625" y="915962"/>
                  </a:lnTo>
                  <a:close/>
                </a:path>
                <a:path w="814070" h="2180590">
                  <a:moveTo>
                    <a:pt x="813625" y="785228"/>
                  </a:moveTo>
                  <a:lnTo>
                    <a:pt x="438048" y="785228"/>
                  </a:lnTo>
                  <a:lnTo>
                    <a:pt x="438048" y="871880"/>
                  </a:lnTo>
                  <a:lnTo>
                    <a:pt x="813625" y="871880"/>
                  </a:lnTo>
                  <a:lnTo>
                    <a:pt x="813625" y="785228"/>
                  </a:lnTo>
                  <a:close/>
                </a:path>
                <a:path w="814070" h="2180590">
                  <a:moveTo>
                    <a:pt x="813625" y="654481"/>
                  </a:moveTo>
                  <a:lnTo>
                    <a:pt x="500519" y="654481"/>
                  </a:lnTo>
                  <a:lnTo>
                    <a:pt x="500519" y="741133"/>
                  </a:lnTo>
                  <a:lnTo>
                    <a:pt x="813625" y="741133"/>
                  </a:lnTo>
                  <a:lnTo>
                    <a:pt x="813625" y="654481"/>
                  </a:lnTo>
                  <a:close/>
                </a:path>
                <a:path w="814070" h="2180590">
                  <a:moveTo>
                    <a:pt x="813625" y="522973"/>
                  </a:moveTo>
                  <a:lnTo>
                    <a:pt x="547751" y="522973"/>
                  </a:lnTo>
                  <a:lnTo>
                    <a:pt x="547751" y="610387"/>
                  </a:lnTo>
                  <a:lnTo>
                    <a:pt x="813625" y="610387"/>
                  </a:lnTo>
                  <a:lnTo>
                    <a:pt x="813625" y="522973"/>
                  </a:lnTo>
                  <a:close/>
                </a:path>
                <a:path w="814070" h="2180590">
                  <a:moveTo>
                    <a:pt x="813625" y="392226"/>
                  </a:moveTo>
                  <a:lnTo>
                    <a:pt x="594982" y="392226"/>
                  </a:lnTo>
                  <a:lnTo>
                    <a:pt x="594982" y="479653"/>
                  </a:lnTo>
                  <a:lnTo>
                    <a:pt x="813625" y="479653"/>
                  </a:lnTo>
                  <a:lnTo>
                    <a:pt x="813625" y="392226"/>
                  </a:lnTo>
                  <a:close/>
                </a:path>
                <a:path w="814070" h="2180590">
                  <a:moveTo>
                    <a:pt x="813625" y="261493"/>
                  </a:moveTo>
                  <a:lnTo>
                    <a:pt x="657453" y="261493"/>
                  </a:lnTo>
                  <a:lnTo>
                    <a:pt x="657453" y="348907"/>
                  </a:lnTo>
                  <a:lnTo>
                    <a:pt x="813625" y="348907"/>
                  </a:lnTo>
                  <a:lnTo>
                    <a:pt x="813625" y="261493"/>
                  </a:lnTo>
                  <a:close/>
                </a:path>
                <a:path w="814070" h="2180590">
                  <a:moveTo>
                    <a:pt x="813625" y="130746"/>
                  </a:moveTo>
                  <a:lnTo>
                    <a:pt x="719924" y="130746"/>
                  </a:lnTo>
                  <a:lnTo>
                    <a:pt x="719924" y="218160"/>
                  </a:lnTo>
                  <a:lnTo>
                    <a:pt x="813625" y="218160"/>
                  </a:lnTo>
                  <a:lnTo>
                    <a:pt x="813625" y="130746"/>
                  </a:lnTo>
                  <a:close/>
                </a:path>
                <a:path w="814070" h="2180590">
                  <a:moveTo>
                    <a:pt x="813625" y="0"/>
                  </a:moveTo>
                  <a:lnTo>
                    <a:pt x="719924" y="0"/>
                  </a:lnTo>
                  <a:lnTo>
                    <a:pt x="719924" y="87414"/>
                  </a:lnTo>
                  <a:lnTo>
                    <a:pt x="813625" y="87414"/>
                  </a:lnTo>
                  <a:lnTo>
                    <a:pt x="813625" y="0"/>
                  </a:lnTo>
                  <a:close/>
                </a:path>
              </a:pathLst>
            </a:custGeom>
            <a:solidFill>
              <a:srgbClr val="C0504D"/>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6" name="object 8">
              <a:extLst>
                <a:ext uri="{FF2B5EF4-FFF2-40B4-BE49-F238E27FC236}">
                  <a16:creationId xmlns:a16="http://schemas.microsoft.com/office/drawing/2014/main" id="{BCD3EF18-AA2E-1C29-8569-F9E352DA12B9}"/>
                </a:ext>
              </a:extLst>
            </p:cNvPr>
            <p:cNvSpPr/>
            <p:nvPr/>
          </p:nvSpPr>
          <p:spPr>
            <a:xfrm>
              <a:off x="9066607" y="2428054"/>
              <a:ext cx="829944" cy="2180590"/>
            </a:xfrm>
            <a:custGeom>
              <a:avLst/>
              <a:gdLst/>
              <a:ahLst/>
              <a:cxnLst/>
              <a:rect l="l" t="t" r="r" b="b"/>
              <a:pathLst>
                <a:path w="829945" h="2180590">
                  <a:moveTo>
                    <a:pt x="93700" y="130746"/>
                  </a:moveTo>
                  <a:lnTo>
                    <a:pt x="0" y="130746"/>
                  </a:lnTo>
                  <a:lnTo>
                    <a:pt x="0" y="218160"/>
                  </a:lnTo>
                  <a:lnTo>
                    <a:pt x="93700" y="218160"/>
                  </a:lnTo>
                  <a:lnTo>
                    <a:pt x="93700" y="130746"/>
                  </a:lnTo>
                  <a:close/>
                </a:path>
                <a:path w="829945" h="2180590">
                  <a:moveTo>
                    <a:pt x="93700" y="0"/>
                  </a:moveTo>
                  <a:lnTo>
                    <a:pt x="0" y="0"/>
                  </a:lnTo>
                  <a:lnTo>
                    <a:pt x="0" y="87414"/>
                  </a:lnTo>
                  <a:lnTo>
                    <a:pt x="93700" y="87414"/>
                  </a:lnTo>
                  <a:lnTo>
                    <a:pt x="93700" y="0"/>
                  </a:lnTo>
                  <a:close/>
                </a:path>
                <a:path w="829945" h="2180590">
                  <a:moveTo>
                    <a:pt x="203466" y="261493"/>
                  </a:moveTo>
                  <a:lnTo>
                    <a:pt x="0" y="261493"/>
                  </a:lnTo>
                  <a:lnTo>
                    <a:pt x="0" y="348907"/>
                  </a:lnTo>
                  <a:lnTo>
                    <a:pt x="203466" y="348907"/>
                  </a:lnTo>
                  <a:lnTo>
                    <a:pt x="203466" y="261493"/>
                  </a:lnTo>
                  <a:close/>
                </a:path>
                <a:path w="829945" h="2180590">
                  <a:moveTo>
                    <a:pt x="219405" y="392226"/>
                  </a:moveTo>
                  <a:lnTo>
                    <a:pt x="0" y="392226"/>
                  </a:lnTo>
                  <a:lnTo>
                    <a:pt x="0" y="479653"/>
                  </a:lnTo>
                  <a:lnTo>
                    <a:pt x="219405" y="479653"/>
                  </a:lnTo>
                  <a:lnTo>
                    <a:pt x="219405" y="392226"/>
                  </a:lnTo>
                  <a:close/>
                </a:path>
                <a:path w="829945" h="2180590">
                  <a:moveTo>
                    <a:pt x="281876" y="522973"/>
                  </a:moveTo>
                  <a:lnTo>
                    <a:pt x="0" y="522973"/>
                  </a:lnTo>
                  <a:lnTo>
                    <a:pt x="0" y="610387"/>
                  </a:lnTo>
                  <a:lnTo>
                    <a:pt x="281876" y="610387"/>
                  </a:lnTo>
                  <a:lnTo>
                    <a:pt x="281876" y="522973"/>
                  </a:lnTo>
                  <a:close/>
                </a:path>
                <a:path w="829945" h="2180590">
                  <a:moveTo>
                    <a:pt x="360337" y="654481"/>
                  </a:moveTo>
                  <a:lnTo>
                    <a:pt x="0" y="654481"/>
                  </a:lnTo>
                  <a:lnTo>
                    <a:pt x="0" y="741133"/>
                  </a:lnTo>
                  <a:lnTo>
                    <a:pt x="360337" y="741133"/>
                  </a:lnTo>
                  <a:lnTo>
                    <a:pt x="360337" y="654481"/>
                  </a:lnTo>
                  <a:close/>
                </a:path>
                <a:path w="829945" h="2180590">
                  <a:moveTo>
                    <a:pt x="391566" y="915962"/>
                  </a:moveTo>
                  <a:lnTo>
                    <a:pt x="0" y="915962"/>
                  </a:lnTo>
                  <a:lnTo>
                    <a:pt x="0" y="1003376"/>
                  </a:lnTo>
                  <a:lnTo>
                    <a:pt x="391566" y="1003376"/>
                  </a:lnTo>
                  <a:lnTo>
                    <a:pt x="391566" y="915962"/>
                  </a:lnTo>
                  <a:close/>
                </a:path>
                <a:path w="829945" h="2180590">
                  <a:moveTo>
                    <a:pt x="454037" y="785228"/>
                  </a:moveTo>
                  <a:lnTo>
                    <a:pt x="0" y="785228"/>
                  </a:lnTo>
                  <a:lnTo>
                    <a:pt x="0" y="871880"/>
                  </a:lnTo>
                  <a:lnTo>
                    <a:pt x="454037" y="871880"/>
                  </a:lnTo>
                  <a:lnTo>
                    <a:pt x="454037" y="785228"/>
                  </a:lnTo>
                  <a:close/>
                </a:path>
                <a:path w="829945" h="2180590">
                  <a:moveTo>
                    <a:pt x="469277" y="1046708"/>
                  </a:moveTo>
                  <a:lnTo>
                    <a:pt x="0" y="1046708"/>
                  </a:lnTo>
                  <a:lnTo>
                    <a:pt x="0" y="1134122"/>
                  </a:lnTo>
                  <a:lnTo>
                    <a:pt x="469277" y="1134122"/>
                  </a:lnTo>
                  <a:lnTo>
                    <a:pt x="469277" y="1046708"/>
                  </a:lnTo>
                  <a:close/>
                </a:path>
                <a:path w="829945" h="2180590">
                  <a:moveTo>
                    <a:pt x="610209" y="1177455"/>
                  </a:moveTo>
                  <a:lnTo>
                    <a:pt x="0" y="1177455"/>
                  </a:lnTo>
                  <a:lnTo>
                    <a:pt x="0" y="1264869"/>
                  </a:lnTo>
                  <a:lnTo>
                    <a:pt x="610209" y="1264869"/>
                  </a:lnTo>
                  <a:lnTo>
                    <a:pt x="610209" y="1177455"/>
                  </a:lnTo>
                  <a:close/>
                </a:path>
                <a:path w="829945" h="2180590">
                  <a:moveTo>
                    <a:pt x="626211" y="1308201"/>
                  </a:moveTo>
                  <a:lnTo>
                    <a:pt x="0" y="1308201"/>
                  </a:lnTo>
                  <a:lnTo>
                    <a:pt x="0" y="1395615"/>
                  </a:lnTo>
                  <a:lnTo>
                    <a:pt x="626211" y="1395615"/>
                  </a:lnTo>
                  <a:lnTo>
                    <a:pt x="626211" y="1308201"/>
                  </a:lnTo>
                  <a:close/>
                </a:path>
                <a:path w="829945" h="2180590">
                  <a:moveTo>
                    <a:pt x="719912" y="2093404"/>
                  </a:moveTo>
                  <a:lnTo>
                    <a:pt x="0" y="2093404"/>
                  </a:lnTo>
                  <a:lnTo>
                    <a:pt x="0" y="2180056"/>
                  </a:lnTo>
                  <a:lnTo>
                    <a:pt x="719912" y="2180056"/>
                  </a:lnTo>
                  <a:lnTo>
                    <a:pt x="719912" y="2093404"/>
                  </a:lnTo>
                  <a:close/>
                </a:path>
                <a:path w="829945" h="2180590">
                  <a:moveTo>
                    <a:pt x="719912" y="1438935"/>
                  </a:moveTo>
                  <a:lnTo>
                    <a:pt x="0" y="1438935"/>
                  </a:lnTo>
                  <a:lnTo>
                    <a:pt x="0" y="1526362"/>
                  </a:lnTo>
                  <a:lnTo>
                    <a:pt x="719912" y="1526362"/>
                  </a:lnTo>
                  <a:lnTo>
                    <a:pt x="719912" y="1438935"/>
                  </a:lnTo>
                  <a:close/>
                </a:path>
                <a:path w="829945" h="2180590">
                  <a:moveTo>
                    <a:pt x="751154" y="1962658"/>
                  </a:moveTo>
                  <a:lnTo>
                    <a:pt x="0" y="1962658"/>
                  </a:lnTo>
                  <a:lnTo>
                    <a:pt x="0" y="2049322"/>
                  </a:lnTo>
                  <a:lnTo>
                    <a:pt x="751154" y="2049322"/>
                  </a:lnTo>
                  <a:lnTo>
                    <a:pt x="751154" y="1962658"/>
                  </a:lnTo>
                  <a:close/>
                </a:path>
                <a:path w="829945" h="2180590">
                  <a:moveTo>
                    <a:pt x="782383" y="1700428"/>
                  </a:moveTo>
                  <a:lnTo>
                    <a:pt x="0" y="1700428"/>
                  </a:lnTo>
                  <a:lnTo>
                    <a:pt x="0" y="1787829"/>
                  </a:lnTo>
                  <a:lnTo>
                    <a:pt x="782383" y="1787829"/>
                  </a:lnTo>
                  <a:lnTo>
                    <a:pt x="782383" y="1700428"/>
                  </a:lnTo>
                  <a:close/>
                </a:path>
                <a:path w="829945" h="2180590">
                  <a:moveTo>
                    <a:pt x="798385" y="1569681"/>
                  </a:moveTo>
                  <a:lnTo>
                    <a:pt x="0" y="1569681"/>
                  </a:lnTo>
                  <a:lnTo>
                    <a:pt x="0" y="1657096"/>
                  </a:lnTo>
                  <a:lnTo>
                    <a:pt x="798385" y="1657096"/>
                  </a:lnTo>
                  <a:lnTo>
                    <a:pt x="798385" y="1569681"/>
                  </a:lnTo>
                  <a:close/>
                </a:path>
                <a:path w="829945" h="2180590">
                  <a:moveTo>
                    <a:pt x="829614" y="1831924"/>
                  </a:moveTo>
                  <a:lnTo>
                    <a:pt x="0" y="1831924"/>
                  </a:lnTo>
                  <a:lnTo>
                    <a:pt x="0" y="1918576"/>
                  </a:lnTo>
                  <a:lnTo>
                    <a:pt x="829614" y="1918576"/>
                  </a:lnTo>
                  <a:lnTo>
                    <a:pt x="829614" y="1831924"/>
                  </a:lnTo>
                  <a:close/>
                </a:path>
              </a:pathLst>
            </a:custGeom>
            <a:solidFill>
              <a:srgbClr val="4F81BC"/>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7" name="object 9">
              <a:extLst>
                <a:ext uri="{FF2B5EF4-FFF2-40B4-BE49-F238E27FC236}">
                  <a16:creationId xmlns:a16="http://schemas.microsoft.com/office/drawing/2014/main" id="{7B3D8ACD-4AEC-9DE4-40B8-D21EDED06C83}"/>
                </a:ext>
              </a:extLst>
            </p:cNvPr>
            <p:cNvSpPr/>
            <p:nvPr/>
          </p:nvSpPr>
          <p:spPr>
            <a:xfrm>
              <a:off x="7501871" y="2406007"/>
              <a:ext cx="3129915" cy="2224405"/>
            </a:xfrm>
            <a:custGeom>
              <a:avLst/>
              <a:gdLst/>
              <a:ahLst/>
              <a:cxnLst/>
              <a:rect l="l" t="t" r="r" b="b"/>
              <a:pathLst>
                <a:path w="3129915" h="2224404">
                  <a:moveTo>
                    <a:pt x="0" y="2224146"/>
                  </a:moveTo>
                  <a:lnTo>
                    <a:pt x="3129512" y="2224152"/>
                  </a:lnTo>
                </a:path>
                <a:path w="3129915" h="2224404">
                  <a:moveTo>
                    <a:pt x="1564740" y="2224146"/>
                  </a:moveTo>
                  <a:lnTo>
                    <a:pt x="1564804" y="0"/>
                  </a:lnTo>
                </a:path>
              </a:pathLst>
            </a:custGeom>
            <a:ln w="3175">
              <a:solidFill>
                <a:srgbClr val="00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sp>
        <p:nvSpPr>
          <p:cNvPr id="38" name="TextBox 37">
            <a:extLst>
              <a:ext uri="{FF2B5EF4-FFF2-40B4-BE49-F238E27FC236}">
                <a16:creationId xmlns:a16="http://schemas.microsoft.com/office/drawing/2014/main" id="{0E815DD5-4EF8-808F-F6C0-CB80DF3B388E}"/>
              </a:ext>
            </a:extLst>
          </p:cNvPr>
          <p:cNvSpPr txBox="1"/>
          <p:nvPr/>
        </p:nvSpPr>
        <p:spPr>
          <a:xfrm>
            <a:off x="295619" y="6560486"/>
            <a:ext cx="2843058" cy="276999"/>
          </a:xfrm>
          <a:prstGeom prst="rect">
            <a:avLst/>
          </a:prstGeom>
          <a:noFill/>
        </p:spPr>
        <p:txBody>
          <a:bodyPr wrap="square" rtlCol="0">
            <a:spAutoFit/>
          </a:bodyPr>
          <a:lstStyle/>
          <a:p>
            <a:r>
              <a:rPr lang="en-US" sz="1200" dirty="0"/>
              <a:t>Source: Nepal National Population Report </a:t>
            </a:r>
          </a:p>
        </p:txBody>
      </p:sp>
      <p:sp>
        <p:nvSpPr>
          <p:cNvPr id="3" name="Title 2">
            <a:extLst>
              <a:ext uri="{FF2B5EF4-FFF2-40B4-BE49-F238E27FC236}">
                <a16:creationId xmlns:a16="http://schemas.microsoft.com/office/drawing/2014/main" id="{A501F1B8-6C44-A539-2CCC-463138A520F7}"/>
              </a:ext>
            </a:extLst>
          </p:cNvPr>
          <p:cNvSpPr>
            <a:spLocks noGrp="1"/>
          </p:cNvSpPr>
          <p:nvPr>
            <p:ph type="title"/>
          </p:nvPr>
        </p:nvSpPr>
        <p:spPr/>
        <p:txBody>
          <a:bodyPr/>
          <a:lstStyle/>
          <a:p>
            <a:r>
              <a:rPr lang="en-US" dirty="0"/>
              <a:t>Young &amp; Restless </a:t>
            </a:r>
          </a:p>
        </p:txBody>
      </p:sp>
    </p:spTree>
    <p:extLst>
      <p:ext uri="{BB962C8B-B14F-4D97-AF65-F5344CB8AC3E}">
        <p14:creationId xmlns:p14="http://schemas.microsoft.com/office/powerpoint/2010/main" val="25372063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E5E5532-FA22-D0A8-66A6-B26085CE1481}"/>
              </a:ext>
            </a:extLst>
          </p:cNvPr>
          <p:cNvPicPr>
            <a:picLocks noChangeAspect="1"/>
          </p:cNvPicPr>
          <p:nvPr/>
        </p:nvPicPr>
        <p:blipFill rotWithShape="1">
          <a:blip r:embed="rId2">
            <a:duotone>
              <a:schemeClr val="bg2">
                <a:shade val="45000"/>
                <a:satMod val="135000"/>
              </a:schemeClr>
              <a:prstClr val="white"/>
            </a:duotone>
          </a:blip>
          <a:srcRect t="5833" b="9898"/>
          <a:stretch/>
        </p:blipFill>
        <p:spPr>
          <a:xfrm>
            <a:off x="20" y="10"/>
            <a:ext cx="12191980" cy="6857990"/>
          </a:xfrm>
          <a:prstGeom prst="rect">
            <a:avLst/>
          </a:prstGeom>
        </p:spPr>
      </p:pic>
      <p:sp>
        <p:nvSpPr>
          <p:cNvPr id="11" name="Rectangle 10">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418A7FE-5CFE-42AF-0A5E-1C1734C1B6FA}"/>
              </a:ext>
            </a:extLst>
          </p:cNvPr>
          <p:cNvSpPr>
            <a:spLocks noGrp="1"/>
          </p:cNvSpPr>
          <p:nvPr>
            <p:ph type="title"/>
          </p:nvPr>
        </p:nvSpPr>
        <p:spPr>
          <a:xfrm>
            <a:off x="917713" y="320675"/>
            <a:ext cx="10515600" cy="1325563"/>
          </a:xfrm>
        </p:spPr>
        <p:txBody>
          <a:bodyPr vert="horz" lIns="91440" tIns="45720" rIns="91440" bIns="45720" rtlCol="0" anchor="ctr">
            <a:normAutofit/>
          </a:bodyPr>
          <a:lstStyle/>
          <a:p>
            <a:pPr algn="l"/>
            <a:r>
              <a:rPr lang="en-US" sz="4400" dirty="0">
                <a:solidFill>
                  <a:schemeClr val="tx1"/>
                </a:solidFill>
                <a:latin typeface="+mj-lt"/>
              </a:rPr>
              <a:t>Key Insights</a:t>
            </a:r>
          </a:p>
        </p:txBody>
      </p:sp>
      <p:sp>
        <p:nvSpPr>
          <p:cNvPr id="3" name="Slide Number Placeholder 2">
            <a:extLst>
              <a:ext uri="{FF2B5EF4-FFF2-40B4-BE49-F238E27FC236}">
                <a16:creationId xmlns:a16="http://schemas.microsoft.com/office/drawing/2014/main" id="{7E1E1384-2A21-3FA2-1CED-0C431F3A0F0E}"/>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a:spcAft>
                <a:spcPts val="600"/>
              </a:spcAft>
              <a:defRPr/>
            </a:pPr>
            <a:fld id="{4755468B-C2BA-8B42-ABD6-597061763577}" type="slidenum">
              <a:rPr lang="en-US" sz="1200" smtClean="0">
                <a:solidFill>
                  <a:prstClr val="black">
                    <a:tint val="75000"/>
                  </a:prstClr>
                </a:solidFill>
                <a:latin typeface="Calibri" panose="020F0502020204030204"/>
              </a:rPr>
              <a:pPr>
                <a:spcAft>
                  <a:spcPts val="600"/>
                </a:spcAft>
                <a:defRPr/>
              </a:pPr>
              <a:t>7</a:t>
            </a:fld>
            <a:endParaRPr lang="en-US" sz="1200" dirty="0">
              <a:solidFill>
                <a:prstClr val="black">
                  <a:tint val="75000"/>
                </a:prstClr>
              </a:solidFill>
              <a:latin typeface="Calibri" panose="020F0502020204030204"/>
            </a:endParaRPr>
          </a:p>
        </p:txBody>
      </p:sp>
      <p:graphicFrame>
        <p:nvGraphicFramePr>
          <p:cNvPr id="6" name="TextBox 3">
            <a:extLst>
              <a:ext uri="{FF2B5EF4-FFF2-40B4-BE49-F238E27FC236}">
                <a16:creationId xmlns:a16="http://schemas.microsoft.com/office/drawing/2014/main" id="{7708781A-E3F9-3A79-40B4-082CB7312162}"/>
              </a:ext>
            </a:extLst>
          </p:cNvPr>
          <p:cNvGraphicFramePr/>
          <p:nvPr>
            <p:extLst>
              <p:ext uri="{D42A27DB-BD31-4B8C-83A1-F6EECF244321}">
                <p14:modId xmlns:p14="http://schemas.microsoft.com/office/powerpoint/2010/main" val="3866585788"/>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243305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E65D06-DAF0-4B42-7C9A-15881E6E8D58}"/>
              </a:ext>
            </a:extLst>
          </p:cNvPr>
          <p:cNvSpPr>
            <a:spLocks noGrp="1"/>
          </p:cNvSpPr>
          <p:nvPr>
            <p:ph type="ctrTitle"/>
          </p:nvPr>
        </p:nvSpPr>
        <p:spPr>
          <a:xfrm>
            <a:off x="2449033" y="1564758"/>
            <a:ext cx="7898829" cy="2366963"/>
          </a:xfrm>
        </p:spPr>
        <p:txBody>
          <a:bodyPr>
            <a:norm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2800" b="1" dirty="0">
                <a:latin typeface="Gil Sans MT"/>
              </a:rPr>
              <a:t>02. </a:t>
            </a:r>
            <a:r>
              <a:rPr kumimoji="0" lang="en-US" sz="2800" b="1" i="0" u="none" strike="noStrike" kern="1200" cap="none" spc="0" normalizeH="0" baseline="0" noProof="0" dirty="0">
                <a:ln>
                  <a:noFill/>
                </a:ln>
                <a:effectLst/>
                <a:uLnTx/>
                <a:uFillTx/>
                <a:latin typeface="Gill Sans ( Body) "/>
              </a:rPr>
              <a:t>Core Function Demand*</a:t>
            </a:r>
            <a:br>
              <a:rPr kumimoji="0" lang="en-US" sz="2800" b="0" i="0" u="none" strike="noStrike" kern="1200" cap="none" spc="0" normalizeH="0" baseline="0" noProof="0" dirty="0">
                <a:ln>
                  <a:noFill/>
                </a:ln>
                <a:effectLst/>
                <a:uLnTx/>
                <a:uFillTx/>
                <a:latin typeface="Gill Sans ( Body) "/>
              </a:rPr>
            </a:br>
            <a:r>
              <a:rPr lang="en-US" sz="2800" dirty="0">
                <a:latin typeface="Gill Sans ( Body) "/>
              </a:rPr>
              <a:t>Use, Trends related to Use, Quality of Use</a:t>
            </a:r>
            <a:br>
              <a:rPr lang="en-US" sz="2800" dirty="0">
                <a:solidFill>
                  <a:schemeClr val="tx2"/>
                </a:solidFill>
                <a:latin typeface="Gill Sans ( Body) "/>
              </a:rPr>
            </a:br>
            <a:endParaRPr lang="en-US" sz="2800" b="1" dirty="0">
              <a:latin typeface="Gil Sans MT"/>
            </a:endParaRPr>
          </a:p>
        </p:txBody>
      </p:sp>
      <p:sp>
        <p:nvSpPr>
          <p:cNvPr id="3" name="TextBox 2">
            <a:extLst>
              <a:ext uri="{FF2B5EF4-FFF2-40B4-BE49-F238E27FC236}">
                <a16:creationId xmlns:a16="http://schemas.microsoft.com/office/drawing/2014/main" id="{B50F0910-357D-BDE9-9AAA-A06700325E80}"/>
              </a:ext>
            </a:extLst>
          </p:cNvPr>
          <p:cNvSpPr txBox="1"/>
          <p:nvPr/>
        </p:nvSpPr>
        <p:spPr>
          <a:xfrm>
            <a:off x="2923953" y="6049926"/>
            <a:ext cx="2050048" cy="369332"/>
          </a:xfrm>
          <a:prstGeom prst="rect">
            <a:avLst/>
          </a:prstGeom>
          <a:noFill/>
        </p:spPr>
        <p:txBody>
          <a:bodyPr wrap="none" rtlCol="0">
            <a:spAutoFit/>
          </a:bodyPr>
          <a:lstStyle/>
          <a:p>
            <a:r>
              <a:rPr lang="en-US" dirty="0">
                <a:solidFill>
                  <a:schemeClr val="bg1"/>
                </a:solidFill>
              </a:rPr>
              <a:t>* DHS 2022 analysis</a:t>
            </a:r>
          </a:p>
        </p:txBody>
      </p:sp>
    </p:spTree>
    <p:extLst>
      <p:ext uri="{BB962C8B-B14F-4D97-AF65-F5344CB8AC3E}">
        <p14:creationId xmlns:p14="http://schemas.microsoft.com/office/powerpoint/2010/main" val="22280951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3AF1C16-F19A-627B-B26A-D9335188F283}"/>
              </a:ext>
            </a:extLst>
          </p:cNvPr>
          <p:cNvSpPr>
            <a:spLocks noGrp="1"/>
          </p:cNvSpPr>
          <p:nvPr>
            <p:ph type="title"/>
          </p:nvPr>
        </p:nvSpPr>
        <p:spPr>
          <a:xfrm>
            <a:off x="184869" y="215488"/>
            <a:ext cx="11818620" cy="769286"/>
          </a:xfrm>
        </p:spPr>
        <p:txBody>
          <a:bodyPr>
            <a:noAutofit/>
          </a:bodyPr>
          <a:lstStyle/>
          <a:p>
            <a:r>
              <a:rPr lang="en-US" sz="2200" dirty="0">
                <a:latin typeface="Gill Sans MT" panose="020B0502020104020203" pitchFamily="34" charset="77"/>
              </a:rPr>
              <a:t>Over 15 years in Nepal, </a:t>
            </a:r>
            <a:r>
              <a:rPr lang="en-US" sz="2200" dirty="0" err="1">
                <a:latin typeface="Gill Sans MT" panose="020B0502020104020203" pitchFamily="34" charset="77"/>
              </a:rPr>
              <a:t>mCPR</a:t>
            </a:r>
            <a:r>
              <a:rPr lang="en-US" sz="2200" dirty="0">
                <a:latin typeface="Gill Sans MT" panose="020B0502020104020203" pitchFamily="34" charset="77"/>
              </a:rPr>
              <a:t> stays stable and total fertility rate has been on a decline. But an increasing proportion of women are choosing traditional methods.</a:t>
            </a:r>
          </a:p>
        </p:txBody>
      </p:sp>
      <p:graphicFrame>
        <p:nvGraphicFramePr>
          <p:cNvPr id="5" name="Chart 4">
            <a:extLst>
              <a:ext uri="{FF2B5EF4-FFF2-40B4-BE49-F238E27FC236}">
                <a16:creationId xmlns:a16="http://schemas.microsoft.com/office/drawing/2014/main" id="{998F7E0A-81D3-269B-F89D-E7B08969B1C2}"/>
              </a:ext>
            </a:extLst>
          </p:cNvPr>
          <p:cNvGraphicFramePr>
            <a:graphicFrameLocks/>
          </p:cNvGraphicFramePr>
          <p:nvPr>
            <p:extLst>
              <p:ext uri="{D42A27DB-BD31-4B8C-83A1-F6EECF244321}">
                <p14:modId xmlns:p14="http://schemas.microsoft.com/office/powerpoint/2010/main" val="144872063"/>
              </p:ext>
            </p:extLst>
          </p:nvPr>
        </p:nvGraphicFramePr>
        <p:xfrm>
          <a:off x="6616782" y="2793641"/>
          <a:ext cx="5017771" cy="27432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D895F592-E2AB-1FAB-0C2F-B425443DD2D5}"/>
              </a:ext>
            </a:extLst>
          </p:cNvPr>
          <p:cNvGraphicFramePr>
            <a:graphicFrameLocks/>
          </p:cNvGraphicFramePr>
          <p:nvPr>
            <p:extLst>
              <p:ext uri="{D42A27DB-BD31-4B8C-83A1-F6EECF244321}">
                <p14:modId xmlns:p14="http://schemas.microsoft.com/office/powerpoint/2010/main" val="3307900164"/>
              </p:ext>
            </p:extLst>
          </p:nvPr>
        </p:nvGraphicFramePr>
        <p:xfrm>
          <a:off x="184869" y="2147846"/>
          <a:ext cx="6248400" cy="4034790"/>
        </p:xfrm>
        <a:graphic>
          <a:graphicData uri="http://schemas.openxmlformats.org/drawingml/2006/chart">
            <c:chart xmlns:c="http://schemas.openxmlformats.org/drawingml/2006/chart" xmlns:r="http://schemas.openxmlformats.org/officeDocument/2006/relationships" r:id="rId4"/>
          </a:graphicData>
        </a:graphic>
      </p:graphicFrame>
      <p:sp>
        <p:nvSpPr>
          <p:cNvPr id="2" name="TextBox 1">
            <a:extLst>
              <a:ext uri="{FF2B5EF4-FFF2-40B4-BE49-F238E27FC236}">
                <a16:creationId xmlns:a16="http://schemas.microsoft.com/office/drawing/2014/main" id="{2AEA295B-5381-58B8-7326-A14A73355613}"/>
              </a:ext>
            </a:extLst>
          </p:cNvPr>
          <p:cNvSpPr txBox="1"/>
          <p:nvPr/>
        </p:nvSpPr>
        <p:spPr>
          <a:xfrm>
            <a:off x="368300" y="1373393"/>
            <a:ext cx="11450319" cy="646986"/>
          </a:xfrm>
          <a:prstGeom prst="roundRect">
            <a:avLst/>
          </a:prstGeom>
          <a:solidFill>
            <a:schemeClr val="tx2">
              <a:lumMod val="20000"/>
              <a:lumOff val="80000"/>
            </a:schemeClr>
          </a:solidFill>
        </p:spPr>
        <p:txBody>
          <a:bodyPr wrap="square" rtlCol="0">
            <a:spAutoFit/>
          </a:bodyPr>
          <a:lstStyle/>
          <a:p>
            <a:r>
              <a:rPr lang="en-US" sz="1600" dirty="0">
                <a:latin typeface="Gill Sans MT" panose="020B0502020104020203" pitchFamily="34" charset="77"/>
              </a:rPr>
              <a:t>Results from the four most recent DHS show a stagnant </a:t>
            </a:r>
            <a:r>
              <a:rPr lang="en-US" sz="1600" dirty="0" err="1">
                <a:latin typeface="Gill Sans MT" panose="020B0502020104020203" pitchFamily="34" charset="77"/>
              </a:rPr>
              <a:t>mCPR</a:t>
            </a:r>
            <a:r>
              <a:rPr lang="en-US" sz="1600" dirty="0">
                <a:latin typeface="Gill Sans MT" panose="020B0502020104020203" pitchFamily="34" charset="77"/>
              </a:rPr>
              <a:t> and a slight decline in the proportion of women not wanting to get pregnant but did not use contraceptives. However, TFR has declined. </a:t>
            </a:r>
          </a:p>
        </p:txBody>
      </p:sp>
    </p:spTree>
    <p:extLst>
      <p:ext uri="{BB962C8B-B14F-4D97-AF65-F5344CB8AC3E}">
        <p14:creationId xmlns:p14="http://schemas.microsoft.com/office/powerpoint/2010/main" val="101536660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qRWPjpkSTiWfU5P0r_uJw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v0HHS6DbR5GK6tH7Zy1la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0XUoLMaKQxy8MvPQzwrF4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vKT0cdTgQfCmhIPtr4EHu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eLMvEhggQ6SOF7man1cND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rgJ3M.YhTGKY1ZWpVIXw3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sv0IKYdqTWSYhw2uSYHei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UoZxJ5cfRnuB5Sialb9_c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CJlRJNlJSaqNz6CTtyr4Q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P3r9BcBYShu4U6.fDTOlV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u2x2kcOqS6GGNkx40yFt4A"/>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3JBlPYZSQNCNa3ZHIJROd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ul8wn01tRAeVWCcVWpxzH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FhJe.srjTY.u02jFE6aO1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bA_LxEPtQni8iZMshAwRC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xddn4rhSiC7EP0T7skQP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WcEwukBaSe.g.jpZdGLLO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Mz076Hq_Qe6I6EcywgZyV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wi0ucpJPT8epDsZVtkmVO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0tI25WKpScuMr9r5jZU0L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qYJGgMSEQiaLfAxTY8mMV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TzPdR08RAiEvosukkb7y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GAYVlAhCQwqore01OCtm6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0bvzM8BRTGCLqQx2xI11M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u2x2kcOqS6GGNkx40yFt4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TzPdR08RAiEvosukkb7y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KbFoRzELRSCrFZctqlRqH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xLJ6A0v9TtOLWx8OPzjB.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X8gV1oKqReeCLxbSHJaNf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JOkVuNiTTXq62.HGMbX5D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pgXpbrNZQYOKtEjdsxRsS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Jp9SRqJ3Q92tvMXjTqxP7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KbFoRzELRSCrFZctqlRqHg"/>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qRWPjpkSTiWfU5P0r_uJw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v0HHS6DbR5GK6tH7Zy1la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0XUoLMaKQxy8MvPQzwrF4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vKT0cdTgQfCmhIPtr4EHu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eLMvEhggQ6SOF7man1cND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rgJ3M.YhTGKY1ZWpVIXw3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sv0IKYdqTWSYhw2uSYHei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UoZxJ5cfRnuB5Sialb9_c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CJlRJNlJSaqNz6CTtyr4Q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P3r9BcBYShu4U6.fDTOlV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xLJ6A0v9TtOLWx8OPzjB.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3JBlPYZSQNCNa3ZHIJROd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ul8wn01tRAeVWCcVWpxzHw"/>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FhJe.srjTY.u02jFE6aO1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bA_LxEPtQni8iZMshAwRC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xddn4rhSiC7EP0T7skQP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WcEwukBaSe.g.jpZdGLLO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Zr117Or6RhienU0zHDPIM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Mz076Hq_Qe6I6EcywgZyV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wi0ucpJPT8epDsZVtkmVO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0tI25WKpScuMr9r5jZU0L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X8gV1oKqReeCLxbSHJaNf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qYJGgMSEQiaLfAxTY8mMV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GAYVlAhCQwqore01OCtm6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0bvzM8BRTGCLqQx2xI11MA"/>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u2x2kcOqS6GGNkx40yFt4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TzPdR08RAiEvosukkb7y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KbFoRzELRSCrFZctqlRqH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xLJ6A0v9TtOLWx8OPzjB.A"/>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X8gV1oKqReeCLxbSHJaNf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JOkVuNiTTXq62.HGMbX5D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pgXpbrNZQYOKtEjdsxRsS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JOkVuNiTTXq62.HGMbX5D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Jp9SRqJ3Q92tvMXjTqxP7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qRWPjpkSTiWfU5P0r_uJw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v0HHS6DbR5GK6tH7Zy1la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0XUoLMaKQxy8MvPQzwrF4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vKT0cdTgQfCmhIPtr4EHu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eLMvEhggQ6SOF7man1cND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rgJ3M.YhTGKY1ZWpVIXw3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sv0IKYdqTWSYhw2uSYHei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UoZxJ5cfRnuB5Sialb9_c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CJlRJNlJSaqNz6CTtyr4Q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pgXpbrNZQYOKtEjdsxRsSw"/>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P3r9BcBYShu4U6.fDTOlV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3JBlPYZSQNCNa3ZHIJROd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ul8wn01tRAeVWCcVWpxzHw"/>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FhJe.srjTY.u02jFE6aO1g"/>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bA_LxEPtQni8iZMshAwRC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xddn4rhSiC7EP0T7skQP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WcEwukBaSe.g.jpZdGLLO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Mz076Hq_Qe6I6EcywgZyVg"/>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wi0ucpJPT8epDsZVtkmVO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0tI25WKpScuMr9r5jZU0L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Jp9SRqJ3Q92tvMXjTqxP7A"/>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qYJGgMSEQiaLfAxTY8mMV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0bvzM8BRTGCLqQx2xI11MA"/>
</p:tagLst>
</file>

<file path=ppt/theme/theme1.xml><?xml version="1.0" encoding="utf-8"?>
<a:theme xmlns:a="http://schemas.openxmlformats.org/drawingml/2006/main" name="2_Office Theme">
  <a:themeElements>
    <a:clrScheme name="FHM Engage">
      <a:dk1>
        <a:sysClr val="windowText" lastClr="000000"/>
      </a:dk1>
      <a:lt1>
        <a:sysClr val="window" lastClr="FFFFFF"/>
      </a:lt1>
      <a:dk2>
        <a:srgbClr val="112E38"/>
      </a:dk2>
      <a:lt2>
        <a:srgbClr val="4AA19E"/>
      </a:lt2>
      <a:accent1>
        <a:srgbClr val="78CDD7"/>
      </a:accent1>
      <a:accent2>
        <a:srgbClr val="044B7F"/>
      </a:accent2>
      <a:accent3>
        <a:srgbClr val="892064"/>
      </a:accent3>
      <a:accent4>
        <a:srgbClr val="C33C54"/>
      </a:accent4>
      <a:accent5>
        <a:srgbClr val="F49E4C"/>
      </a:accent5>
      <a:accent6>
        <a:srgbClr val="339966"/>
      </a:accent6>
      <a:hlink>
        <a:srgbClr val="0563C1"/>
      </a:hlink>
      <a:folHlink>
        <a:srgbClr val="892064"/>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3.xml><?xml version="1.0" encoding="utf-8"?>
<a:theme xmlns:a="http://schemas.openxmlformats.org/drawingml/2006/main" name="3_Office Theme">
  <a:themeElements>
    <a:clrScheme name="FHM Engage">
      <a:dk1>
        <a:sysClr val="windowText" lastClr="000000"/>
      </a:dk1>
      <a:lt1>
        <a:sysClr val="window" lastClr="FFFFFF"/>
      </a:lt1>
      <a:dk2>
        <a:srgbClr val="112E38"/>
      </a:dk2>
      <a:lt2>
        <a:srgbClr val="4AA19E"/>
      </a:lt2>
      <a:accent1>
        <a:srgbClr val="78CDD7"/>
      </a:accent1>
      <a:accent2>
        <a:srgbClr val="044B7F"/>
      </a:accent2>
      <a:accent3>
        <a:srgbClr val="892064"/>
      </a:accent3>
      <a:accent4>
        <a:srgbClr val="C33C54"/>
      </a:accent4>
      <a:accent5>
        <a:srgbClr val="F49E4C"/>
      </a:accent5>
      <a:accent6>
        <a:srgbClr val="339966"/>
      </a:accent6>
      <a:hlink>
        <a:srgbClr val="0563C1"/>
      </a:hlink>
      <a:folHlink>
        <a:srgbClr val="892064"/>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FHM Engage Theme 16:9">
  <a:themeElements>
    <a:clrScheme name="FHM Engage - USAID">
      <a:dk1>
        <a:srgbClr val="000000"/>
      </a:dk1>
      <a:lt1>
        <a:srgbClr val="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D45FD282BC25847A1237CB0CEBCD8B9" ma:contentTypeVersion="11" ma:contentTypeDescription="Create a new document." ma:contentTypeScope="" ma:versionID="4e41ed931587c6a2b3c8215c5c341144">
  <xsd:schema xmlns:xsd="http://www.w3.org/2001/XMLSchema" xmlns:xs="http://www.w3.org/2001/XMLSchema" xmlns:p="http://schemas.microsoft.com/office/2006/metadata/properties" xmlns:ns2="fe07c419-3345-42db-8cd4-77bafbad4b82" xmlns:ns3="0379500f-99b8-4715-bb8b-681c510bd568" targetNamespace="http://schemas.microsoft.com/office/2006/metadata/properties" ma:root="true" ma:fieldsID="59142b14def17d00a9c1f78463c10b86" ns2:_="" ns3:_="">
    <xsd:import namespace="fe07c419-3345-42db-8cd4-77bafbad4b82"/>
    <xsd:import namespace="0379500f-99b8-4715-bb8b-681c510bd568"/>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e07c419-3345-42db-8cd4-77bafbad4b8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822e118f-d533-465d-b5ca-7beed2256e09"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379500f-99b8-4715-bb8b-681c510bd568"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15" nillable="true" ma:displayName="Taxonomy Catch All Column" ma:hidden="true" ma:list="{a50b8415-6a38-48fe-a199-8e6340808b4a}" ma:internalName="TaxCatchAll" ma:showField="CatchAllData" ma:web="0379500f-99b8-4715-bb8b-681c510bd56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fe07c419-3345-42db-8cd4-77bafbad4b82">
      <Terms xmlns="http://schemas.microsoft.com/office/infopath/2007/PartnerControls"/>
    </lcf76f155ced4ddcb4097134ff3c332f>
    <TaxCatchAll xmlns="0379500f-99b8-4715-bb8b-681c510bd568"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EBC3F6A-8152-4EFC-8C1D-842037CC0DA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e07c419-3345-42db-8cd4-77bafbad4b82"/>
    <ds:schemaRef ds:uri="0379500f-99b8-4715-bb8b-681c510bd56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417D3FD9-E258-42F3-B0F8-ABD5428E2013}">
  <ds:schemaRefs>
    <ds:schemaRef ds:uri="http://www.w3.org/XML/1998/namespace"/>
    <ds:schemaRef ds:uri="http://schemas.microsoft.com/office/2006/documentManagement/types"/>
    <ds:schemaRef ds:uri="http://schemas.microsoft.com/office/2006/metadata/properties"/>
    <ds:schemaRef ds:uri="fe07c419-3345-42db-8cd4-77bafbad4b82"/>
    <ds:schemaRef ds:uri="http://schemas.microsoft.com/office/infopath/2007/PartnerControls"/>
    <ds:schemaRef ds:uri="http://purl.org/dc/dcmitype/"/>
    <ds:schemaRef ds:uri="http://purl.org/dc/terms/"/>
    <ds:schemaRef ds:uri="http://purl.org/dc/elements/1.1/"/>
    <ds:schemaRef ds:uri="http://schemas.openxmlformats.org/package/2006/metadata/core-properties"/>
    <ds:schemaRef ds:uri="0379500f-99b8-4715-bb8b-681c510bd568"/>
  </ds:schemaRefs>
</ds:datastoreItem>
</file>

<file path=customXml/itemProps3.xml><?xml version="1.0" encoding="utf-8"?>
<ds:datastoreItem xmlns:ds="http://schemas.openxmlformats.org/officeDocument/2006/customXml" ds:itemID="{2F48D7DC-120D-4BD1-97D3-2B5DA70EF7C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3907</TotalTime>
  <Words>6874</Words>
  <Application>Microsoft Office PowerPoint</Application>
  <PresentationFormat>Widescreen</PresentationFormat>
  <Paragraphs>965</Paragraphs>
  <Slides>58</Slides>
  <Notes>14</Notes>
  <HiddenSlides>0</HiddenSlides>
  <MMClips>0</MMClips>
  <ScaleCrop>false</ScaleCrop>
  <HeadingPairs>
    <vt:vector size="8" baseType="variant">
      <vt:variant>
        <vt:lpstr>Fonts Used</vt:lpstr>
      </vt:variant>
      <vt:variant>
        <vt:i4>21</vt:i4>
      </vt:variant>
      <vt:variant>
        <vt:lpstr>Theme</vt:lpstr>
      </vt:variant>
      <vt:variant>
        <vt:i4>5</vt:i4>
      </vt:variant>
      <vt:variant>
        <vt:lpstr>Embedded OLE Servers</vt:lpstr>
      </vt:variant>
      <vt:variant>
        <vt:i4>1</vt:i4>
      </vt:variant>
      <vt:variant>
        <vt:lpstr>Slide Titles</vt:lpstr>
      </vt:variant>
      <vt:variant>
        <vt:i4>58</vt:i4>
      </vt:variant>
    </vt:vector>
  </HeadingPairs>
  <TitlesOfParts>
    <vt:vector size="85" baseType="lpstr">
      <vt:lpstr>.AppleSystemUIFont</vt:lpstr>
      <vt:lpstr>-apple-system</vt:lpstr>
      <vt:lpstr>Arial</vt:lpstr>
      <vt:lpstr>Calibri</vt:lpstr>
      <vt:lpstr>Calibri Light</vt:lpstr>
      <vt:lpstr>Century Gothic</vt:lpstr>
      <vt:lpstr>Courier New</vt:lpstr>
      <vt:lpstr>Europa</vt:lpstr>
      <vt:lpstr>Gil Sans MT</vt:lpstr>
      <vt:lpstr>Gill Sans</vt:lpstr>
      <vt:lpstr>Gill Sans ( Body) </vt:lpstr>
      <vt:lpstr>Gill Sans MT</vt:lpstr>
      <vt:lpstr>Gill Sans MT (Body)</vt:lpstr>
      <vt:lpstr>GT Walsheim</vt:lpstr>
      <vt:lpstr>NonBreakingSpaceOverride</vt:lpstr>
      <vt:lpstr>Noto Sans Symbols</vt:lpstr>
      <vt:lpstr>Poppins</vt:lpstr>
      <vt:lpstr>Symbol</vt:lpstr>
      <vt:lpstr>Times</vt:lpstr>
      <vt:lpstr>Times New Roman</vt:lpstr>
      <vt:lpstr>Wingdings</vt:lpstr>
      <vt:lpstr>2_Office Theme</vt:lpstr>
      <vt:lpstr>FHM Engage Theme 16:9</vt:lpstr>
      <vt:lpstr>3_Office Theme</vt:lpstr>
      <vt:lpstr>1_FHM Engage Theme 16:9</vt:lpstr>
      <vt:lpstr>2_FHM Engage Theme 16:9</vt:lpstr>
      <vt:lpstr>think-cell Slide</vt:lpstr>
      <vt:lpstr>PowerPoint Presentation</vt:lpstr>
      <vt:lpstr>PowerPoint Presentation</vt:lpstr>
      <vt:lpstr>01. Nepal: An Introduction   </vt:lpstr>
      <vt:lpstr>Key stats: Graduating to LMIC </vt:lpstr>
      <vt:lpstr>mCPR Stage 2 of the S Curve: Potential for rapid acceleration </vt:lpstr>
      <vt:lpstr>Young &amp; Restless </vt:lpstr>
      <vt:lpstr>Key Insights</vt:lpstr>
      <vt:lpstr>02. Core Function Demand* Use, Trends related to Use, Quality of Use </vt:lpstr>
      <vt:lpstr>Over 15 years in Nepal, mCPR stays stable and total fertility rate has been on a decline. But an increasing proportion of women are choosing traditional methods.</vt:lpstr>
      <vt:lpstr>This may be due to the absence of ongoing ‘need’ for contraceptives with infrequent sex or husband away, as well as an increase in induced abortion </vt:lpstr>
      <vt:lpstr>PowerPoint Presentation</vt:lpstr>
      <vt:lpstr>Nepal: Understanding the size of Use/Need among women of reproductive age</vt:lpstr>
      <vt:lpstr>Disaggregating by residence and ecological zone show different distributions in reversible modern methods and permanent methods </vt:lpstr>
      <vt:lpstr>Disaggregation by caste suggests most reversible modern contraceptive users are from Janajati, while proportionately Dalit and Muslim women have the most unmet need for contraceptives</vt:lpstr>
      <vt:lpstr>Most women not in union/living with a man are sexually inactive, with a very small proportion using reversible modern methods   </vt:lpstr>
      <vt:lpstr>The proportion of women using reversible modern methods increases before age 35, while those using permanent methods incrementally increase as women age</vt:lpstr>
      <vt:lpstr>Across different ages, types of contraceptive method use appear to correlate with education levels, such as permanent methods and traditional methods</vt:lpstr>
      <vt:lpstr>Provinces have a similar proportion of contraceptive demand satisfied by modern moderns, except Gandaki</vt:lpstr>
      <vt:lpstr>However, the composition of reversible vs permanent contraceptive methods differs by provinces</vt:lpstr>
      <vt:lpstr>PowerPoint Presentation</vt:lpstr>
      <vt:lpstr>3. Core Function: Supply- Market Breadth &amp; Depth Describe FP category, Brands, Market Actors’ Price, Channel analysis, Market Sizing</vt:lpstr>
      <vt:lpstr>Nepal FP Modern Methods Market Breadth in Private Sector</vt:lpstr>
      <vt:lpstr>SAM Availability* is close to universal in Private sector Pharmacies and Health facilities. </vt:lpstr>
      <vt:lpstr>And Private sector use for SAM increasing</vt:lpstr>
      <vt:lpstr>Pricing analysis: MRP of brands are converging due to price control and self regulation  </vt:lpstr>
      <vt:lpstr>Nepal Pharma/Retail Manufacturing, Importing to Distribution Landscape </vt:lpstr>
      <vt:lpstr>Nepali Manufacturer of FP products: Early signs of an emerging FP market ( Not supported by any Grants or DP) </vt:lpstr>
      <vt:lpstr>The Nepali Community Pharmacy &amp; Assistant: A potential New Channel ( beyond DMPA) </vt:lpstr>
      <vt:lpstr>SMO CRS has increased SAM reach significantly across Urban and Rural, and wealth quintiles   </vt:lpstr>
      <vt:lpstr>CRS Ops model for S&amp;D: Typical of an SMO category </vt:lpstr>
      <vt:lpstr>SMO CRS 5 Yr. Volumes Sales: CAGR of 4.60%  </vt:lpstr>
      <vt:lpstr>How do the Youth Consume Information in Nepal? </vt:lpstr>
      <vt:lpstr>While internet use appears to correlate with private sector use for FP, there is little difference when wealth is considered</vt:lpstr>
      <vt:lpstr>How does FP messaging reach users? 1. Through Pharmacists. 2. Point of sale Messaging.   But such below-the-line communication is not in sync with how the young consume information.</vt:lpstr>
      <vt:lpstr>Market Players Description snapshot and key takeaways   </vt:lpstr>
      <vt:lpstr>Summary: Market Breadth and Depth </vt:lpstr>
      <vt:lpstr>FP Market Sizing How will the Market Move for sourcing Contraceptives over the next 10 years?</vt:lpstr>
      <vt:lpstr>By March 2024: FHM Engage will generate district and provincial Market size estimates for Modern Methods</vt:lpstr>
      <vt:lpstr>Market Sizing through Small Area Estimation Analyses will address the following</vt:lpstr>
      <vt:lpstr>4. Supporting Functions Stewardship,Financing,Skills, Technology, Information &amp; Coordination  </vt:lpstr>
      <vt:lpstr>But in reality: The private sector is usually an afterthought and about greater monitoring. In the decentralized approach, the Pvt sector is often forgotten though OOPE is 58% of THE. </vt:lpstr>
      <vt:lpstr>By the end of 2030, every individual and family will lead a healthy, happy, and prosperous life, fully exercising their sexual and reproductive health and rights.</vt:lpstr>
      <vt:lpstr>And the Big push is the Nepal National Health Insurance Universal coverage including FP</vt:lpstr>
      <vt:lpstr>Stewardship Summary </vt:lpstr>
      <vt:lpstr>05. Policy, Rules and Regulations</vt:lpstr>
      <vt:lpstr>Nepal DDA: Regulating the Pharmaceutical and associated supply chain Industry for Safety, Quality and efficacy of medicines </vt:lpstr>
      <vt:lpstr>DDA is ably supported by 3 External Development Partners</vt:lpstr>
      <vt:lpstr>DDA Internal benchmarking (2022) on WHO tools reveals large gaps between intention and action</vt:lpstr>
      <vt:lpstr>Abortions are Legal but remains under purview of criminal law</vt:lpstr>
      <vt:lpstr>Policy Making in Nepal: Barriers </vt:lpstr>
      <vt:lpstr>DDA : Key regulatory actions &amp; implications for FP Private sector</vt:lpstr>
      <vt:lpstr>06.Market Constraints A summary of key constraints identified by market function using the AIM framework</vt:lpstr>
      <vt:lpstr>Key Market Constraints: Core Market AIM Analysis for market system performance for Nepal </vt:lpstr>
      <vt:lpstr>Key Market Constraints: Supporting Functions  AIM Analysis for market system performance for Nepal </vt:lpstr>
      <vt:lpstr>Key Market Constraints: Supporting Functions   AIM Analysis for market system performance for Nepal </vt:lpstr>
      <vt:lpstr>Key Market Constraints: Rules &amp; Regulations AIM Analysis for market system performance for India </vt:lpstr>
      <vt:lpstr>Shankar Narayanan ssubramaniem@fhm-engage.org </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Frontier Health Markets Global Technical Assistance</dc:title>
  <dc:creator>Cynthia Eldridge</dc:creator>
  <cp:lastModifiedBy>Rokhaya Fall</cp:lastModifiedBy>
  <cp:revision>73</cp:revision>
  <cp:lastPrinted>2022-03-09T22:29:36Z</cp:lastPrinted>
  <dcterms:created xsi:type="dcterms:W3CDTF">2021-11-19T18:00:37Z</dcterms:created>
  <dcterms:modified xsi:type="dcterms:W3CDTF">2024-02-08T15:20:39Z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0x010100BD1AD31C5103314583D2F144603BD9B9</vt:lpwstr>
  </property>
  <property fmtid="{D5CDD505-2E9C-101B-9397-08002B2CF9AE}" pid="3" name="Project Document Type">
    <vt:lpwstr/>
  </property>
  <property fmtid="{D5CDD505-2E9C-101B-9397-08002B2CF9AE}" pid="4" name="MediaServiceImageTags">
    <vt:lpwstr/>
  </property>
</Properties>
</file>