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notesMasterIdLst>
    <p:notesMasterId r:id="rId21"/>
  </p:notesMasterIdLst>
  <p:handoutMasterIdLst>
    <p:handoutMasterId r:id="rId22"/>
  </p:handoutMasterIdLst>
  <p:sldIdLst>
    <p:sldId id="278" r:id="rId5"/>
    <p:sldId id="282" r:id="rId6"/>
    <p:sldId id="281" r:id="rId7"/>
    <p:sldId id="299" r:id="rId8"/>
    <p:sldId id="300" r:id="rId9"/>
    <p:sldId id="289" r:id="rId10"/>
    <p:sldId id="287" r:id="rId11"/>
    <p:sldId id="288" r:id="rId12"/>
    <p:sldId id="291" r:id="rId13"/>
    <p:sldId id="302" r:id="rId14"/>
    <p:sldId id="304" r:id="rId15"/>
    <p:sldId id="305" r:id="rId16"/>
    <p:sldId id="280" r:id="rId17"/>
    <p:sldId id="308" r:id="rId18"/>
    <p:sldId id="306" r:id="rId19"/>
    <p:sldId id="307" r:id="rId20"/>
  </p:sldIdLst>
  <p:sldSz cx="9144000" cy="6858000" type="screen4x3"/>
  <p:notesSz cx="7010400" cy="9296400"/>
  <p:defaultTextStyle>
    <a:defPPr>
      <a:defRPr lang="en-US"/>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D0E7"/>
    <a:srgbClr val="9ABEDE"/>
    <a:srgbClr val="75FFDB"/>
    <a:srgbClr val="C1FFEF"/>
    <a:srgbClr val="47FFCF"/>
    <a:srgbClr val="00CC99"/>
    <a:srgbClr val="33CCCC"/>
    <a:srgbClr val="0099FF"/>
    <a:srgbClr val="CC66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8" autoAdjust="0"/>
    <p:restoredTop sz="90461" autoAdjust="0"/>
  </p:normalViewPr>
  <p:slideViewPr>
    <p:cSldViewPr>
      <p:cViewPr>
        <p:scale>
          <a:sx n="90" d="100"/>
          <a:sy n="90" d="100"/>
        </p:scale>
        <p:origin x="-324" y="-2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1" y="0"/>
            <a:ext cx="3038049" cy="464820"/>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defTabSz="914777" eaLnBrk="0" hangingPunct="0">
              <a:defRPr sz="1200" b="0">
                <a:latin typeface="Arial" pitchFamily="34" charset="0"/>
                <a:cs typeface="Arial" pitchFamily="34" charset="0"/>
              </a:defRPr>
            </a:lvl1pPr>
          </a:lstStyle>
          <a:p>
            <a:pPr>
              <a:defRPr/>
            </a:pPr>
            <a:endParaRPr lang="en-US" dirty="0"/>
          </a:p>
        </p:txBody>
      </p:sp>
      <p:sp>
        <p:nvSpPr>
          <p:cNvPr id="48131" name="Rectangle 3"/>
          <p:cNvSpPr>
            <a:spLocks noGrp="1" noChangeArrowheads="1"/>
          </p:cNvSpPr>
          <p:nvPr>
            <p:ph type="dt" sz="quarter" idx="1"/>
          </p:nvPr>
        </p:nvSpPr>
        <p:spPr bwMode="auto">
          <a:xfrm>
            <a:off x="3970784" y="0"/>
            <a:ext cx="3038049" cy="464820"/>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lgn="r" defTabSz="914777" eaLnBrk="0" hangingPunct="0">
              <a:defRPr sz="1200" b="0">
                <a:latin typeface="Arial" pitchFamily="34" charset="0"/>
                <a:cs typeface="Arial" pitchFamily="34" charset="0"/>
              </a:defRPr>
            </a:lvl1pPr>
          </a:lstStyle>
          <a:p>
            <a:pPr>
              <a:defRPr/>
            </a:pPr>
            <a:fld id="{247B51E7-63EE-454A-BC00-BF336262A51A}" type="datetimeFigureOut">
              <a:rPr lang="en-US"/>
              <a:pPr>
                <a:defRPr/>
              </a:pPr>
              <a:t>5/4/2011</a:t>
            </a:fld>
            <a:endParaRPr lang="en-US" dirty="0"/>
          </a:p>
        </p:txBody>
      </p:sp>
      <p:sp>
        <p:nvSpPr>
          <p:cNvPr id="48132" name="Rectangle 4"/>
          <p:cNvSpPr>
            <a:spLocks noGrp="1" noChangeArrowheads="1"/>
          </p:cNvSpPr>
          <p:nvPr>
            <p:ph type="ftr" sz="quarter" idx="2"/>
          </p:nvPr>
        </p:nvSpPr>
        <p:spPr bwMode="auto">
          <a:xfrm>
            <a:off x="1" y="8830010"/>
            <a:ext cx="3038049" cy="464820"/>
          </a:xfrm>
          <a:prstGeom prst="rect">
            <a:avLst/>
          </a:prstGeom>
          <a:noFill/>
          <a:ln w="9525">
            <a:noFill/>
            <a:miter lim="800000"/>
            <a:headEnd/>
            <a:tailEnd/>
          </a:ln>
          <a:effectLst/>
        </p:spPr>
        <p:txBody>
          <a:bodyPr vert="horz" wrap="square" lIns="91428" tIns="45714" rIns="91428" bIns="45714" numCol="1" anchor="b" anchorCtr="0" compatLnSpc="1">
            <a:prstTxWarp prst="textNoShape">
              <a:avLst/>
            </a:prstTxWarp>
          </a:bodyPr>
          <a:lstStyle>
            <a:lvl1pPr defTabSz="914777" eaLnBrk="0" hangingPunct="0">
              <a:defRPr sz="1200" b="0">
                <a:latin typeface="Arial" pitchFamily="34" charset="0"/>
                <a:cs typeface="Arial" pitchFamily="34" charset="0"/>
              </a:defRPr>
            </a:lvl1pPr>
          </a:lstStyle>
          <a:p>
            <a:pPr>
              <a:defRPr/>
            </a:pPr>
            <a:endParaRPr lang="en-US" dirty="0"/>
          </a:p>
        </p:txBody>
      </p:sp>
      <p:sp>
        <p:nvSpPr>
          <p:cNvPr id="48133" name="Rectangle 5"/>
          <p:cNvSpPr>
            <a:spLocks noGrp="1" noChangeArrowheads="1"/>
          </p:cNvSpPr>
          <p:nvPr>
            <p:ph type="sldNum" sz="quarter" idx="3"/>
          </p:nvPr>
        </p:nvSpPr>
        <p:spPr bwMode="auto">
          <a:xfrm>
            <a:off x="3970784" y="8830010"/>
            <a:ext cx="3038049" cy="464820"/>
          </a:xfrm>
          <a:prstGeom prst="rect">
            <a:avLst/>
          </a:prstGeom>
          <a:noFill/>
          <a:ln w="9525">
            <a:noFill/>
            <a:miter lim="800000"/>
            <a:headEnd/>
            <a:tailEnd/>
          </a:ln>
          <a:effectLst/>
        </p:spPr>
        <p:txBody>
          <a:bodyPr vert="horz" wrap="square" lIns="91428" tIns="45714" rIns="91428" bIns="45714" numCol="1" anchor="b" anchorCtr="0" compatLnSpc="1">
            <a:prstTxWarp prst="textNoShape">
              <a:avLst/>
            </a:prstTxWarp>
          </a:bodyPr>
          <a:lstStyle>
            <a:lvl1pPr algn="r" defTabSz="914777" eaLnBrk="0" hangingPunct="0">
              <a:defRPr sz="1200" b="0">
                <a:latin typeface="Arial" pitchFamily="34" charset="0"/>
                <a:cs typeface="Arial" pitchFamily="34" charset="0"/>
              </a:defRPr>
            </a:lvl1pPr>
          </a:lstStyle>
          <a:p>
            <a:pPr>
              <a:defRPr/>
            </a:pPr>
            <a:fld id="{0BB326F1-C75C-4EEC-98FB-FCB5B3816EE0}" type="slidenum">
              <a:rPr lang="en-US"/>
              <a:pPr>
                <a:defRPr/>
              </a:pPr>
              <a:t>‹#›</a:t>
            </a:fld>
            <a:endParaRPr lang="en-US" dirty="0"/>
          </a:p>
        </p:txBody>
      </p:sp>
    </p:spTree>
    <p:extLst>
      <p:ext uri="{BB962C8B-B14F-4D97-AF65-F5344CB8AC3E}">
        <p14:creationId xmlns:p14="http://schemas.microsoft.com/office/powerpoint/2010/main" val="1094694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038049" cy="464820"/>
          </a:xfrm>
          <a:prstGeom prst="rect">
            <a:avLst/>
          </a:prstGeom>
          <a:noFill/>
          <a:ln w="9525">
            <a:noFill/>
            <a:miter lim="800000"/>
            <a:headEnd/>
            <a:tailEnd/>
          </a:ln>
        </p:spPr>
        <p:txBody>
          <a:bodyPr vert="horz" wrap="square" lIns="93165" tIns="46582" rIns="93165" bIns="46582" numCol="1" anchor="t" anchorCtr="0" compatLnSpc="1">
            <a:prstTxWarp prst="textNoShape">
              <a:avLst/>
            </a:prstTxWarp>
          </a:bodyPr>
          <a:lstStyle>
            <a:lvl1pPr defTabSz="914777">
              <a:defRPr sz="1200" b="0">
                <a:latin typeface="Arial" pitchFamily="34" charset="0"/>
                <a:cs typeface="Arial" pitchFamily="34" charset="0"/>
              </a:defRPr>
            </a:lvl1pPr>
          </a:lstStyle>
          <a:p>
            <a:pPr>
              <a:defRPr/>
            </a:pPr>
            <a:endParaRPr lang="en-US" dirty="0"/>
          </a:p>
        </p:txBody>
      </p:sp>
      <p:sp>
        <p:nvSpPr>
          <p:cNvPr id="4099" name="Rectangle 3"/>
          <p:cNvSpPr>
            <a:spLocks noGrp="1" noChangeArrowheads="1"/>
          </p:cNvSpPr>
          <p:nvPr>
            <p:ph type="dt" idx="1"/>
          </p:nvPr>
        </p:nvSpPr>
        <p:spPr bwMode="auto">
          <a:xfrm>
            <a:off x="3970784" y="0"/>
            <a:ext cx="3038049" cy="464820"/>
          </a:xfrm>
          <a:prstGeom prst="rect">
            <a:avLst/>
          </a:prstGeom>
          <a:noFill/>
          <a:ln w="9525">
            <a:noFill/>
            <a:miter lim="800000"/>
            <a:headEnd/>
            <a:tailEnd/>
          </a:ln>
        </p:spPr>
        <p:txBody>
          <a:bodyPr vert="horz" wrap="square" lIns="93165" tIns="46582" rIns="93165" bIns="46582" numCol="1" anchor="t" anchorCtr="0" compatLnSpc="1">
            <a:prstTxWarp prst="textNoShape">
              <a:avLst/>
            </a:prstTxWarp>
          </a:bodyPr>
          <a:lstStyle>
            <a:lvl1pPr algn="r" defTabSz="914777">
              <a:defRPr sz="1200" b="0">
                <a:latin typeface="Arial" pitchFamily="34" charset="0"/>
                <a:cs typeface="Arial" pitchFamily="34" charset="0"/>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2294" y="4415790"/>
            <a:ext cx="5605812" cy="4183380"/>
          </a:xfrm>
          <a:prstGeom prst="rect">
            <a:avLst/>
          </a:prstGeom>
          <a:noFill/>
          <a:ln w="9525">
            <a:noFill/>
            <a:miter lim="800000"/>
            <a:headEnd/>
            <a:tailEnd/>
          </a:ln>
        </p:spPr>
        <p:txBody>
          <a:bodyPr vert="horz" wrap="square" lIns="93165" tIns="46582" rIns="93165" bIns="4658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1" y="8830010"/>
            <a:ext cx="3038049" cy="464820"/>
          </a:xfrm>
          <a:prstGeom prst="rect">
            <a:avLst/>
          </a:prstGeom>
          <a:noFill/>
          <a:ln w="9525">
            <a:noFill/>
            <a:miter lim="800000"/>
            <a:headEnd/>
            <a:tailEnd/>
          </a:ln>
        </p:spPr>
        <p:txBody>
          <a:bodyPr vert="horz" wrap="square" lIns="93165" tIns="46582" rIns="93165" bIns="46582" numCol="1" anchor="b" anchorCtr="0" compatLnSpc="1">
            <a:prstTxWarp prst="textNoShape">
              <a:avLst/>
            </a:prstTxWarp>
          </a:bodyPr>
          <a:lstStyle>
            <a:lvl1pPr defTabSz="914777">
              <a:defRPr sz="1200" b="0">
                <a:latin typeface="Arial" pitchFamily="34" charset="0"/>
                <a:cs typeface="Arial" pitchFamily="34" charset="0"/>
              </a:defRPr>
            </a:lvl1pPr>
          </a:lstStyle>
          <a:p>
            <a:pPr>
              <a:defRPr/>
            </a:pPr>
            <a:endParaRPr lang="en-US" dirty="0"/>
          </a:p>
        </p:txBody>
      </p:sp>
      <p:sp>
        <p:nvSpPr>
          <p:cNvPr id="4103" name="Rectangle 7"/>
          <p:cNvSpPr>
            <a:spLocks noGrp="1" noChangeArrowheads="1"/>
          </p:cNvSpPr>
          <p:nvPr>
            <p:ph type="sldNum" sz="quarter" idx="5"/>
          </p:nvPr>
        </p:nvSpPr>
        <p:spPr bwMode="auto">
          <a:xfrm>
            <a:off x="3970784" y="8830010"/>
            <a:ext cx="3038049" cy="464820"/>
          </a:xfrm>
          <a:prstGeom prst="rect">
            <a:avLst/>
          </a:prstGeom>
          <a:noFill/>
          <a:ln w="9525">
            <a:noFill/>
            <a:miter lim="800000"/>
            <a:headEnd/>
            <a:tailEnd/>
          </a:ln>
        </p:spPr>
        <p:txBody>
          <a:bodyPr vert="horz" wrap="square" lIns="93165" tIns="46582" rIns="93165" bIns="46582" numCol="1" anchor="b" anchorCtr="0" compatLnSpc="1">
            <a:prstTxWarp prst="textNoShape">
              <a:avLst/>
            </a:prstTxWarp>
          </a:bodyPr>
          <a:lstStyle>
            <a:lvl1pPr algn="r" defTabSz="914777">
              <a:defRPr sz="1200" b="0">
                <a:latin typeface="Arial" pitchFamily="34" charset="0"/>
                <a:cs typeface="Arial" pitchFamily="34" charset="0"/>
              </a:defRPr>
            </a:lvl1pPr>
          </a:lstStyle>
          <a:p>
            <a:pPr>
              <a:defRPr/>
            </a:pPr>
            <a:fld id="{3E16B658-589D-42D4-8164-6D7AC2DFFB60}" type="slidenum">
              <a:rPr lang="en-US"/>
              <a:pPr>
                <a:defRPr/>
              </a:pPr>
              <a:t>‹#›</a:t>
            </a:fld>
            <a:endParaRPr lang="en-US" dirty="0"/>
          </a:p>
        </p:txBody>
      </p:sp>
    </p:spTree>
    <p:extLst>
      <p:ext uri="{BB962C8B-B14F-4D97-AF65-F5344CB8AC3E}">
        <p14:creationId xmlns:p14="http://schemas.microsoft.com/office/powerpoint/2010/main" val="27272025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evidence was published in 2002: </a:t>
            </a:r>
            <a:r>
              <a:rPr lang="en-US" dirty="0" err="1" smtClean="0"/>
              <a:t>Baqui</a:t>
            </a:r>
            <a:r>
              <a:rPr lang="en-US" dirty="0" smtClean="0"/>
              <a:t> and all, BMJ</a:t>
            </a:r>
            <a:endParaRPr lang="en-US" dirty="0"/>
          </a:p>
          <a:p>
            <a:r>
              <a:rPr lang="en-US" dirty="0" smtClean="0"/>
              <a:t>WHO/UNICEF</a:t>
            </a:r>
            <a:r>
              <a:rPr lang="en-US" baseline="0" dirty="0" smtClean="0"/>
              <a:t> Guidelines on low-</a:t>
            </a:r>
            <a:r>
              <a:rPr lang="en-US" baseline="0" dirty="0" err="1" smtClean="0"/>
              <a:t>osmolarity</a:t>
            </a:r>
            <a:r>
              <a:rPr lang="en-US" baseline="0" dirty="0" smtClean="0"/>
              <a:t> ORS and Zinc was released in 2004, only 2 years after the trial</a:t>
            </a:r>
          </a:p>
          <a:p>
            <a:r>
              <a:rPr lang="en-US" baseline="0" dirty="0" err="1" smtClean="0"/>
              <a:t>Ivacc</a:t>
            </a:r>
            <a:r>
              <a:rPr lang="en-US" baseline="0" dirty="0" smtClean="0"/>
              <a:t>/</a:t>
            </a:r>
            <a:r>
              <a:rPr lang="en-US" baseline="0" dirty="0" err="1" smtClean="0"/>
              <a:t>Izinc</a:t>
            </a:r>
            <a:r>
              <a:rPr lang="en-US" baseline="0" dirty="0" smtClean="0"/>
              <a:t> meeting in Peru in 2004 was one of the first attempts to take real action</a:t>
            </a:r>
            <a:endParaRPr lang="en-US" dirty="0" smtClean="0"/>
          </a:p>
        </p:txBody>
      </p:sp>
      <p:sp>
        <p:nvSpPr>
          <p:cNvPr id="4" name="Slide Number Placeholder 3"/>
          <p:cNvSpPr>
            <a:spLocks noGrp="1"/>
          </p:cNvSpPr>
          <p:nvPr>
            <p:ph type="sldNum" sz="quarter" idx="10"/>
          </p:nvPr>
        </p:nvSpPr>
        <p:spPr/>
        <p:txBody>
          <a:bodyPr/>
          <a:lstStyle/>
          <a:p>
            <a:fld id="{09D53D94-3196-497E-9845-5FF884D0AFC2}"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9D53D94-3196-497E-9845-5FF884D0AFC2}"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We are</a:t>
            </a:r>
            <a:r>
              <a:rPr lang="en-US" baseline="0" dirty="0" smtClean="0"/>
              <a:t> talking about public sector where Government’s control intervenes, as opposed to private sector where </a:t>
            </a:r>
            <a:r>
              <a:rPr lang="en-US" dirty="0" smtClean="0"/>
              <a:t>individuals, companies and NGOs are the main actors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Government’s</a:t>
            </a:r>
            <a:r>
              <a:rPr lang="en-US" baseline="0" dirty="0" smtClean="0"/>
              <a:t> interventions are sine qua none conditions for </a:t>
            </a:r>
            <a:r>
              <a:rPr lang="en-US" dirty="0" smtClean="0"/>
              <a:t>Legitimacy and Ownership of any action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Role of the Government include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 Policy</a:t>
            </a:r>
            <a:r>
              <a:rPr lang="en-US" baseline="0" dirty="0" smtClean="0"/>
              <a:t> setting</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 Regulation and coordination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 Technical leadership</a:t>
            </a:r>
            <a:endParaRPr lang="en-US" dirty="0" smtClean="0"/>
          </a:p>
        </p:txBody>
      </p:sp>
      <p:sp>
        <p:nvSpPr>
          <p:cNvPr id="4" name="Slide Number Placeholder 3"/>
          <p:cNvSpPr>
            <a:spLocks noGrp="1"/>
          </p:cNvSpPr>
          <p:nvPr>
            <p:ph type="sldNum" sz="quarter" idx="10"/>
          </p:nvPr>
        </p:nvSpPr>
        <p:spPr/>
        <p:txBody>
          <a:bodyPr/>
          <a:lstStyle/>
          <a:p>
            <a:pPr>
              <a:defRPr/>
            </a:pPr>
            <a:fld id="{3E16B658-589D-42D4-8164-6D7AC2DFFB60}" type="slidenum">
              <a:rPr lang="en-US" smtClean="0"/>
              <a:pPr>
                <a:defRPr/>
              </a:pPr>
              <a:t>3</a:t>
            </a:fld>
            <a:endParaRPr lang="en-US" dirty="0"/>
          </a:p>
        </p:txBody>
      </p:sp>
    </p:spTree>
    <p:extLst>
      <p:ext uri="{BB962C8B-B14F-4D97-AF65-F5344CB8AC3E}">
        <p14:creationId xmlns:p14="http://schemas.microsoft.com/office/powerpoint/2010/main" val="3715401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9D53D94-3196-497E-9845-5FF884D0AFC2}"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Symbol" pitchFamily="18" charset="2"/>
              <a:buNone/>
            </a:pPr>
            <a:r>
              <a:rPr lang="en-US" dirty="0" smtClean="0"/>
              <a:t>Through early 2004 – sharing BD study result (</a:t>
            </a:r>
            <a:r>
              <a:rPr lang="en-US" dirty="0" err="1" smtClean="0"/>
              <a:t>MoH</a:t>
            </a:r>
            <a:r>
              <a:rPr lang="en-US" dirty="0" smtClean="0"/>
              <a:t>, </a:t>
            </a:r>
            <a:r>
              <a:rPr lang="en-US" dirty="0" err="1" smtClean="0"/>
              <a:t>NePAS</a:t>
            </a:r>
            <a:r>
              <a:rPr lang="en-US" dirty="0" smtClean="0"/>
              <a:t>)</a:t>
            </a:r>
          </a:p>
          <a:p>
            <a:pPr>
              <a:buFont typeface="Symbol" pitchFamily="18" charset="2"/>
              <a:buNone/>
            </a:pPr>
            <a:r>
              <a:rPr lang="en-US" dirty="0" smtClean="0"/>
              <a:t>WHO-UNICEF joint statement May 2004</a:t>
            </a:r>
          </a:p>
          <a:p>
            <a:endParaRPr lang="en-US" dirty="0"/>
          </a:p>
        </p:txBody>
      </p:sp>
      <p:sp>
        <p:nvSpPr>
          <p:cNvPr id="4" name="Slide Number Placeholder 3"/>
          <p:cNvSpPr>
            <a:spLocks noGrp="1"/>
          </p:cNvSpPr>
          <p:nvPr>
            <p:ph type="sldNum" sz="quarter" idx="10"/>
          </p:nvPr>
        </p:nvSpPr>
        <p:spPr/>
        <p:txBody>
          <a:bodyPr/>
          <a:lstStyle/>
          <a:p>
            <a:fld id="{09D53D94-3196-497E-9845-5FF884D0AFC2}"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9D53D94-3196-497E-9845-5FF884D0AFC2}"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9D53D94-3196-497E-9845-5FF884D0AFC2}"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9D53D94-3196-497E-9845-5FF884D0AFC2}"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9D53D94-3196-497E-9845-5FF884D0AFC2}"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9D53D94-3196-497E-9845-5FF884D0AFC2}"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p:nvSpPr>
        <p:spPr bwMode="auto">
          <a:xfrm>
            <a:off x="0" y="1219200"/>
            <a:ext cx="9144000" cy="228600"/>
          </a:xfrm>
          <a:prstGeom prst="rect">
            <a:avLst/>
          </a:prstGeom>
          <a:solidFill>
            <a:schemeClr val="accent2"/>
          </a:solidFill>
          <a:ln w="9525">
            <a:noFill/>
            <a:miter lim="800000"/>
            <a:headEnd/>
            <a:tailEnd/>
          </a:ln>
          <a:effectLst/>
        </p:spPr>
        <p:txBody>
          <a:bodyPr wrap="none" anchor="ctr"/>
          <a:lstStyle/>
          <a:p>
            <a:pPr>
              <a:defRPr/>
            </a:pPr>
            <a:endParaRPr lang="en-US" dirty="0">
              <a:latin typeface="Arial" pitchFamily="34" charset="0"/>
              <a:cs typeface="Arial" pitchFamily="34" charset="0"/>
            </a:endParaRPr>
          </a:p>
        </p:txBody>
      </p:sp>
      <p:pic>
        <p:nvPicPr>
          <p:cNvPr id="5" name="Picture 5" descr="topbanner"/>
          <p:cNvPicPr>
            <a:picLocks noChangeAspect="1" noChangeArrowheads="1"/>
          </p:cNvPicPr>
          <p:nvPr/>
        </p:nvPicPr>
        <p:blipFill>
          <a:blip r:embed="rId2" cstate="print"/>
          <a:srcRect/>
          <a:stretch>
            <a:fillRect/>
          </a:stretch>
        </p:blipFill>
        <p:spPr bwMode="auto">
          <a:xfrm>
            <a:off x="0" y="0"/>
            <a:ext cx="9144000" cy="1219200"/>
          </a:xfrm>
          <a:prstGeom prst="rect">
            <a:avLst/>
          </a:prstGeom>
          <a:noFill/>
          <a:ln w="9525">
            <a:noFill/>
            <a:miter lim="800000"/>
            <a:headEnd/>
            <a:tailEnd/>
          </a:ln>
        </p:spPr>
      </p:pic>
      <p:sp>
        <p:nvSpPr>
          <p:cNvPr id="64514" name="Rectangle 2"/>
          <p:cNvSpPr>
            <a:spLocks noGrp="1" noChangeArrowheads="1"/>
          </p:cNvSpPr>
          <p:nvPr>
            <p:ph type="ctrTitle"/>
          </p:nvPr>
        </p:nvSpPr>
        <p:spPr>
          <a:xfrm>
            <a:off x="609600" y="1981200"/>
            <a:ext cx="7924800" cy="1470025"/>
          </a:xfrm>
        </p:spPr>
        <p:txBody>
          <a:bodyPr anchor="t"/>
          <a:lstStyle>
            <a:lvl1pPr>
              <a:defRPr sz="3900"/>
            </a:lvl1pPr>
          </a:lstStyle>
          <a:p>
            <a:r>
              <a:rPr lang="en-US"/>
              <a:t>Click to edit Master title style</a:t>
            </a:r>
          </a:p>
        </p:txBody>
      </p:sp>
      <p:sp>
        <p:nvSpPr>
          <p:cNvPr id="64515" name="Rectangle 3"/>
          <p:cNvSpPr>
            <a:spLocks noGrp="1" noChangeArrowheads="1"/>
          </p:cNvSpPr>
          <p:nvPr>
            <p:ph type="subTitle" idx="1"/>
          </p:nvPr>
        </p:nvSpPr>
        <p:spPr>
          <a:xfrm>
            <a:off x="609600" y="3733800"/>
            <a:ext cx="7924800" cy="1143000"/>
          </a:xfrm>
        </p:spPr>
        <p:txBody>
          <a:bodyPr/>
          <a:lstStyle>
            <a:lvl1pPr marL="0" indent="0">
              <a:buFont typeface="Wingdings" pitchFamily="2" charset="2"/>
              <a:buNone/>
              <a:defRPr sz="2600"/>
            </a:lvl1pPr>
          </a:lstStyle>
          <a:p>
            <a:r>
              <a:rPr lang="en-US"/>
              <a:t>Click to edit Master subtitle style</a:t>
            </a:r>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5880150-5EDE-4133-A3DF-82CB1C99493D}" type="slidenum">
              <a:rPr lang="en-US"/>
              <a:pPr>
                <a:defRPr/>
              </a:pPr>
              <a:t>‹#›</a:t>
            </a:fld>
            <a:endParaRPr lang="en-US" dirty="0"/>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BB8480B-2172-49BE-ADD3-AC1B1679C9F0}" type="slidenum">
              <a:rPr lang="en-US"/>
              <a:pPr>
                <a:defRPr/>
              </a:pPr>
              <a:t>‹#›</a:t>
            </a:fld>
            <a:endParaRPr lang="en-US" dirty="0"/>
          </a:p>
        </p:txBody>
      </p:sp>
    </p:spTree>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343400"/>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204EB017-351D-454B-A4F8-C0E5ACC0269C}" type="slidenum">
              <a:rPr lang="en-US"/>
              <a:pPr>
                <a:defRPr/>
              </a:pPr>
              <a:t>‹#›</a:t>
            </a:fld>
            <a:endParaRPr lang="en-US" dirty="0"/>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86DDFCD-3619-42A3-9D06-B18AE893DCE3}" type="slidenum">
              <a:rPr lang="en-US"/>
              <a:pPr>
                <a:defRPr/>
              </a:pPr>
              <a:t>‹#›</a:t>
            </a:fld>
            <a:endParaRPr lang="en-US" dirty="0"/>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182F23BD-7BE0-49D4-8964-52D83D568B77}" type="slidenum">
              <a:rPr lang="en-US"/>
              <a:pPr>
                <a:defRPr/>
              </a:pPr>
              <a:t>‹#›</a:t>
            </a:fld>
            <a:endParaRPr lang="en-US" dirty="0"/>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3F73D3C1-6F88-4B83-AFEE-152E98D701EB}" type="slidenum">
              <a:rPr lang="en-US"/>
              <a:pPr>
                <a:defRPr/>
              </a:pPr>
              <a:t>‹#›</a:t>
            </a:fld>
            <a:endParaRPr lang="en-US" dirty="0"/>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ECA2E5D6-700C-430C-9BA4-B69F5CB103F5}" type="slidenum">
              <a:rPr lang="en-US"/>
              <a:pPr>
                <a:defRPr/>
              </a:pPr>
              <a:t>‹#›</a:t>
            </a:fld>
            <a:endParaRPr lang="en-US" dirty="0"/>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AD5D7383-ED8A-4505-9A46-DEA76841BF1E}" type="slidenum">
              <a:rPr lang="en-US"/>
              <a:pPr>
                <a:defRPr/>
              </a:pPr>
              <a:t>‹#›</a:t>
            </a:fld>
            <a:endParaRPr lang="en-US" dirty="0"/>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6B6F84A-435C-44DE-869B-D026D31D729A}" type="slidenum">
              <a:rPr lang="en-US"/>
              <a:pPr>
                <a:defRPr/>
              </a:pPr>
              <a:t>‹#›</a:t>
            </a:fld>
            <a:endParaRPr lang="en-US" dirty="0"/>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DC07A9F-12B4-4F83-B391-8C5E4F10A943}" type="slidenum">
              <a:rPr lang="en-US"/>
              <a:pPr>
                <a:defRPr/>
              </a:pPr>
              <a:t>‹#›</a:t>
            </a:fld>
            <a:endParaRPr lang="en-US" dirty="0"/>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371AEE7-E332-4AF0-A1F7-AF9F885F5D8C}" type="slidenum">
              <a:rPr lang="en-US"/>
              <a:pPr>
                <a:defRPr/>
              </a:pPr>
              <a:t>‹#›</a:t>
            </a:fld>
            <a:endParaRPr lang="en-US" dirty="0"/>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mchip header"/>
          <p:cNvPicPr>
            <a:picLocks noChangeAspect="1" noChangeArrowheads="1"/>
          </p:cNvPicPr>
          <p:nvPr/>
        </p:nvPicPr>
        <p:blipFill>
          <a:blip r:embed="rId14" cstate="print"/>
          <a:srcRect/>
          <a:stretch>
            <a:fillRect/>
          </a:stretch>
        </p:blipFill>
        <p:spPr bwMode="auto">
          <a:xfrm>
            <a:off x="0" y="0"/>
            <a:ext cx="9144000" cy="1219200"/>
          </a:xfrm>
          <a:prstGeom prst="rect">
            <a:avLst/>
          </a:prstGeom>
          <a:noFill/>
          <a:ln w="9525">
            <a:noFill/>
            <a:miter lim="800000"/>
            <a:headEnd/>
            <a:tailEnd/>
          </a:ln>
        </p:spPr>
      </p:pic>
      <p:sp>
        <p:nvSpPr>
          <p:cNvPr id="63491" name="Rectangle 3"/>
          <p:cNvSpPr>
            <a:spLocks noChangeArrowheads="1"/>
          </p:cNvSpPr>
          <p:nvPr/>
        </p:nvSpPr>
        <p:spPr bwMode="auto">
          <a:xfrm>
            <a:off x="0" y="1219200"/>
            <a:ext cx="9144000" cy="228600"/>
          </a:xfrm>
          <a:prstGeom prst="rect">
            <a:avLst/>
          </a:prstGeom>
          <a:solidFill>
            <a:schemeClr val="accent2"/>
          </a:solidFill>
          <a:ln w="9525">
            <a:noFill/>
            <a:miter lim="800000"/>
            <a:headEnd/>
            <a:tailEnd/>
          </a:ln>
          <a:effectLst/>
        </p:spPr>
        <p:txBody>
          <a:bodyPr wrap="none" anchor="ctr"/>
          <a:lstStyle/>
          <a:p>
            <a:pPr>
              <a:defRPr/>
            </a:pPr>
            <a:endParaRPr lang="en-US" dirty="0">
              <a:latin typeface="Arial" pitchFamily="34" charset="0"/>
              <a:cs typeface="Arial" pitchFamily="34" charset="0"/>
            </a:endParaRPr>
          </a:p>
        </p:txBody>
      </p:sp>
      <p:sp>
        <p:nvSpPr>
          <p:cNvPr id="1028" name="Rectangle 4"/>
          <p:cNvSpPr>
            <a:spLocks noGrp="1" noChangeArrowheads="1"/>
          </p:cNvSpPr>
          <p:nvPr>
            <p:ph type="title"/>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9" name="Rectangle 5"/>
          <p:cNvSpPr>
            <a:spLocks noGrp="1" noChangeArrowheads="1"/>
          </p:cNvSpPr>
          <p:nvPr>
            <p:ph type="body" idx="1"/>
          </p:nvPr>
        </p:nvSpPr>
        <p:spPr bwMode="auto">
          <a:xfrm>
            <a:off x="457200" y="16002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34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2"/>
                </a:solidFill>
                <a:latin typeface="Arial" pitchFamily="34" charset="0"/>
                <a:cs typeface="Arial" pitchFamily="34" charset="0"/>
              </a:defRPr>
            </a:lvl1pPr>
          </a:lstStyle>
          <a:p>
            <a:pPr>
              <a:defRPr/>
            </a:pPr>
            <a:fld id="{3F3D5C45-4975-4A31-ABF4-85BA5209DF45}" type="slidenum">
              <a:rPr lang="en-US"/>
              <a:pPr>
                <a:defRPr/>
              </a:pPr>
              <a:t>‹#›</a:t>
            </a:fld>
            <a:endParaRPr lang="en-US" dirty="0"/>
          </a:p>
        </p:txBody>
      </p:sp>
      <p:pic>
        <p:nvPicPr>
          <p:cNvPr id="1031" name="Picture 7" descr="MCHIP_horizontal_RGB"/>
          <p:cNvPicPr>
            <a:picLocks noChangeAspect="1" noChangeArrowheads="1"/>
          </p:cNvPicPr>
          <p:nvPr/>
        </p:nvPicPr>
        <p:blipFill>
          <a:blip r:embed="rId15" cstate="print"/>
          <a:srcRect/>
          <a:stretch>
            <a:fillRect/>
          </a:stretch>
        </p:blipFill>
        <p:spPr bwMode="auto">
          <a:xfrm>
            <a:off x="2438400" y="6172200"/>
            <a:ext cx="1676400" cy="484188"/>
          </a:xfrm>
          <a:prstGeom prst="rect">
            <a:avLst/>
          </a:prstGeom>
          <a:noFill/>
          <a:ln w="9525">
            <a:noFill/>
            <a:miter lim="800000"/>
            <a:headEnd/>
            <a:tailEnd/>
          </a:ln>
        </p:spPr>
      </p:pic>
      <p:pic>
        <p:nvPicPr>
          <p:cNvPr id="1032" name="Picture 8" descr="Horizontal_RGB_150_ppttitlepg"/>
          <p:cNvPicPr>
            <a:picLocks noChangeAspect="1" noChangeArrowheads="1"/>
          </p:cNvPicPr>
          <p:nvPr/>
        </p:nvPicPr>
        <p:blipFill>
          <a:blip r:embed="rId16" cstate="print"/>
          <a:srcRect/>
          <a:stretch>
            <a:fillRect/>
          </a:stretch>
        </p:blipFill>
        <p:spPr bwMode="auto">
          <a:xfrm>
            <a:off x="304800" y="6200775"/>
            <a:ext cx="1728788" cy="514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7"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ransition spd="slow">
    <p:wipe/>
  </p:transition>
  <p:hf hdr="0" ftr="0" dt="0"/>
  <p:txStyles>
    <p:titleStyle>
      <a:lvl1pPr algn="l" rtl="0" eaLnBrk="0" fontAlgn="base" hangingPunct="0">
        <a:spcBef>
          <a:spcPct val="0"/>
        </a:spcBef>
        <a:spcAft>
          <a:spcPct val="0"/>
        </a:spcAft>
        <a:defRPr sz="3500" b="1">
          <a:solidFill>
            <a:schemeClr val="tx2"/>
          </a:solidFill>
          <a:latin typeface="+mj-lt"/>
          <a:ea typeface="+mj-ea"/>
          <a:cs typeface="+mj-cs"/>
        </a:defRPr>
      </a:lvl1pPr>
      <a:lvl2pPr algn="l" rtl="0" eaLnBrk="0" fontAlgn="base" hangingPunct="0">
        <a:spcBef>
          <a:spcPct val="0"/>
        </a:spcBef>
        <a:spcAft>
          <a:spcPct val="0"/>
        </a:spcAft>
        <a:defRPr sz="3500" b="1">
          <a:solidFill>
            <a:schemeClr val="tx2"/>
          </a:solidFill>
          <a:latin typeface="Futura Bk BT"/>
          <a:cs typeface="Arial" pitchFamily="34" charset="0"/>
        </a:defRPr>
      </a:lvl2pPr>
      <a:lvl3pPr algn="l" rtl="0" eaLnBrk="0" fontAlgn="base" hangingPunct="0">
        <a:spcBef>
          <a:spcPct val="0"/>
        </a:spcBef>
        <a:spcAft>
          <a:spcPct val="0"/>
        </a:spcAft>
        <a:defRPr sz="3500" b="1">
          <a:solidFill>
            <a:schemeClr val="tx2"/>
          </a:solidFill>
          <a:latin typeface="Futura Bk BT"/>
          <a:cs typeface="Arial" pitchFamily="34" charset="0"/>
        </a:defRPr>
      </a:lvl3pPr>
      <a:lvl4pPr algn="l" rtl="0" eaLnBrk="0" fontAlgn="base" hangingPunct="0">
        <a:spcBef>
          <a:spcPct val="0"/>
        </a:spcBef>
        <a:spcAft>
          <a:spcPct val="0"/>
        </a:spcAft>
        <a:defRPr sz="3500" b="1">
          <a:solidFill>
            <a:schemeClr val="tx2"/>
          </a:solidFill>
          <a:latin typeface="Futura Bk BT"/>
          <a:cs typeface="Arial" pitchFamily="34" charset="0"/>
        </a:defRPr>
      </a:lvl4pPr>
      <a:lvl5pPr algn="l" rtl="0" eaLnBrk="0" fontAlgn="base" hangingPunct="0">
        <a:spcBef>
          <a:spcPct val="0"/>
        </a:spcBef>
        <a:spcAft>
          <a:spcPct val="0"/>
        </a:spcAft>
        <a:defRPr sz="3500" b="1">
          <a:solidFill>
            <a:schemeClr val="tx2"/>
          </a:solidFill>
          <a:latin typeface="Futura Bk BT"/>
          <a:cs typeface="Arial" pitchFamily="34" charset="0"/>
        </a:defRPr>
      </a:lvl5pPr>
      <a:lvl6pPr marL="457200" algn="l" rtl="0" fontAlgn="base">
        <a:spcBef>
          <a:spcPct val="0"/>
        </a:spcBef>
        <a:spcAft>
          <a:spcPct val="0"/>
        </a:spcAft>
        <a:defRPr sz="3500" b="1">
          <a:solidFill>
            <a:schemeClr val="tx2"/>
          </a:solidFill>
          <a:latin typeface="Futura Bk BT"/>
          <a:cs typeface="Arial" pitchFamily="34" charset="0"/>
        </a:defRPr>
      </a:lvl6pPr>
      <a:lvl7pPr marL="914400" algn="l" rtl="0" fontAlgn="base">
        <a:spcBef>
          <a:spcPct val="0"/>
        </a:spcBef>
        <a:spcAft>
          <a:spcPct val="0"/>
        </a:spcAft>
        <a:defRPr sz="3500" b="1">
          <a:solidFill>
            <a:schemeClr val="tx2"/>
          </a:solidFill>
          <a:latin typeface="Futura Bk BT"/>
          <a:cs typeface="Arial" pitchFamily="34" charset="0"/>
        </a:defRPr>
      </a:lvl7pPr>
      <a:lvl8pPr marL="1371600" algn="l" rtl="0" fontAlgn="base">
        <a:spcBef>
          <a:spcPct val="0"/>
        </a:spcBef>
        <a:spcAft>
          <a:spcPct val="0"/>
        </a:spcAft>
        <a:defRPr sz="3500" b="1">
          <a:solidFill>
            <a:schemeClr val="tx2"/>
          </a:solidFill>
          <a:latin typeface="Futura Bk BT"/>
          <a:cs typeface="Arial" pitchFamily="34" charset="0"/>
        </a:defRPr>
      </a:lvl8pPr>
      <a:lvl9pPr marL="1828800" algn="l" rtl="0" fontAlgn="base">
        <a:spcBef>
          <a:spcPct val="0"/>
        </a:spcBef>
        <a:spcAft>
          <a:spcPct val="0"/>
        </a:spcAft>
        <a:defRPr sz="3500" b="1">
          <a:solidFill>
            <a:schemeClr val="tx2"/>
          </a:solidFill>
          <a:latin typeface="Futura Bk BT"/>
          <a:cs typeface="Arial" pitchFamily="34" charset="0"/>
        </a:defRPr>
      </a:lvl9pPr>
    </p:titleStyle>
    <p:bodyStyle>
      <a:lvl1pPr marL="342900" indent="-342900" algn="l" rtl="0" eaLnBrk="0" fontAlgn="base" hangingPunct="0">
        <a:spcBef>
          <a:spcPct val="20000"/>
        </a:spcBef>
        <a:spcAft>
          <a:spcPct val="0"/>
        </a:spcAft>
        <a:buFont typeface="Wingdings" pitchFamily="2" charset="2"/>
        <a:buChar char="§"/>
        <a:defRPr sz="3000">
          <a:solidFill>
            <a:schemeClr val="tx2"/>
          </a:solidFill>
          <a:latin typeface="+mn-lt"/>
          <a:ea typeface="+mn-ea"/>
          <a:cs typeface="+mn-cs"/>
        </a:defRPr>
      </a:lvl1pPr>
      <a:lvl2pPr marL="742950" indent="-285750" algn="l" rtl="0" eaLnBrk="0" fontAlgn="base" hangingPunct="0">
        <a:spcBef>
          <a:spcPct val="20000"/>
        </a:spcBef>
        <a:spcAft>
          <a:spcPct val="0"/>
        </a:spcAft>
        <a:buSzPct val="85000"/>
        <a:buFont typeface="Wingdings" pitchFamily="2" charset="2"/>
        <a:buChar char="§"/>
        <a:defRPr sz="2800">
          <a:solidFill>
            <a:schemeClr val="tx2"/>
          </a:solidFill>
          <a:latin typeface="+mn-lt"/>
          <a:cs typeface="+mn-cs"/>
        </a:defRPr>
      </a:lvl2pPr>
      <a:lvl3pPr marL="1143000" indent="-228600" algn="l" rtl="0" eaLnBrk="0" fontAlgn="base" hangingPunct="0">
        <a:spcBef>
          <a:spcPct val="20000"/>
        </a:spcBef>
        <a:spcAft>
          <a:spcPct val="0"/>
        </a:spcAft>
        <a:buChar char="•"/>
        <a:defRPr sz="2400">
          <a:solidFill>
            <a:schemeClr val="tx2"/>
          </a:solidFill>
          <a:latin typeface="+mn-lt"/>
          <a:cs typeface="+mn-cs"/>
        </a:defRPr>
      </a:lvl3pPr>
      <a:lvl4pPr marL="1600200" indent="-228600" algn="l" rtl="0" eaLnBrk="0" fontAlgn="base" hangingPunct="0">
        <a:spcBef>
          <a:spcPct val="20000"/>
        </a:spcBef>
        <a:spcAft>
          <a:spcPct val="0"/>
        </a:spcAft>
        <a:buChar char="–"/>
        <a:defRPr sz="2000">
          <a:solidFill>
            <a:schemeClr val="tx2"/>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
          <p:cNvSpPr>
            <a:spLocks noGrp="1" noChangeArrowheads="1"/>
          </p:cNvSpPr>
          <p:nvPr>
            <p:ph type="ctrTitle"/>
          </p:nvPr>
        </p:nvSpPr>
        <p:spPr>
          <a:xfrm>
            <a:off x="609600" y="1981200"/>
            <a:ext cx="7924800" cy="1828800"/>
          </a:xfrm>
        </p:spPr>
        <p:txBody>
          <a:bodyPr/>
          <a:lstStyle/>
          <a:p>
            <a:pPr eaLnBrk="1" hangingPunct="1"/>
            <a:r>
              <a:rPr lang="en-US" sz="2800" dirty="0" smtClean="0"/>
              <a:t>PUBLIC SECTOR:</a:t>
            </a:r>
            <a:r>
              <a:rPr lang="en-US" sz="3600" dirty="0" smtClean="0"/>
              <a:t/>
            </a:r>
            <a:br>
              <a:rPr lang="en-US" sz="3600" dirty="0" smtClean="0"/>
            </a:br>
            <a:r>
              <a:rPr lang="en-US" sz="3600" dirty="0" smtClean="0"/>
              <a:t/>
            </a:r>
            <a:br>
              <a:rPr lang="en-US" sz="3600" dirty="0" smtClean="0"/>
            </a:br>
            <a:r>
              <a:rPr lang="en-US" sz="3600" dirty="0" smtClean="0"/>
              <a:t>Lessons Learned and Challenges </a:t>
            </a:r>
            <a:r>
              <a:rPr lang="en-US" sz="3600" dirty="0"/>
              <a:t>in Scaling-Up Zinc Programs</a:t>
            </a:r>
            <a:endParaRPr lang="en-US" sz="3600" dirty="0" smtClean="0"/>
          </a:p>
        </p:txBody>
      </p:sp>
      <p:sp>
        <p:nvSpPr>
          <p:cNvPr id="3076" name="Rectangle 5"/>
          <p:cNvSpPr>
            <a:spLocks noGrp="1" noChangeArrowheads="1"/>
          </p:cNvSpPr>
          <p:nvPr>
            <p:ph type="subTitle" idx="1"/>
          </p:nvPr>
        </p:nvSpPr>
        <p:spPr>
          <a:xfrm>
            <a:off x="5181600" y="5715000"/>
            <a:ext cx="3505200" cy="457200"/>
          </a:xfrm>
        </p:spPr>
        <p:txBody>
          <a:bodyPr/>
          <a:lstStyle/>
          <a:p>
            <a:pPr algn="r" eaLnBrk="1" hangingPunct="1">
              <a:lnSpc>
                <a:spcPct val="90000"/>
              </a:lnSpc>
            </a:pPr>
            <a:r>
              <a:rPr lang="en-US" sz="1800" dirty="0" smtClean="0"/>
              <a:t>Serge </a:t>
            </a:r>
            <a:r>
              <a:rPr lang="en-US" sz="1800" dirty="0" err="1" smtClean="0"/>
              <a:t>Raharison</a:t>
            </a:r>
            <a:endParaRPr lang="en-US" sz="18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465" y="4495800"/>
            <a:ext cx="3544185" cy="1524000"/>
          </a:xfrm>
          <a:prstGeom prst="rect">
            <a:avLst/>
          </a:prstGeom>
          <a:ln/>
        </p:spPr>
        <p:style>
          <a:lnRef idx="0">
            <a:schemeClr val="accent1"/>
          </a:lnRef>
          <a:fillRef idx="3">
            <a:schemeClr val="accent1"/>
          </a:fillRef>
          <a:effectRef idx="3">
            <a:schemeClr val="accent1"/>
          </a:effectRef>
          <a:fontRef idx="minor">
            <a:schemeClr val="lt1"/>
          </a:fontRef>
        </p:style>
      </p:pic>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Example: </a:t>
            </a:r>
            <a:r>
              <a:rPr lang="en-US" dirty="0" smtClean="0"/>
              <a:t>DRC</a:t>
            </a:r>
            <a:endParaRPr lang="en-US" dirty="0"/>
          </a:p>
        </p:txBody>
      </p:sp>
      <p:sp>
        <p:nvSpPr>
          <p:cNvPr id="3" name="Content Placeholder 2"/>
          <p:cNvSpPr>
            <a:spLocks noGrp="1"/>
          </p:cNvSpPr>
          <p:nvPr>
            <p:ph idx="1"/>
          </p:nvPr>
        </p:nvSpPr>
        <p:spPr>
          <a:xfrm>
            <a:off x="381000" y="1600200"/>
            <a:ext cx="8229600" cy="4343400"/>
          </a:xfrm>
        </p:spPr>
        <p:txBody>
          <a:bodyPr>
            <a:normAutofit/>
          </a:bodyPr>
          <a:lstStyle/>
          <a:p>
            <a:r>
              <a:rPr lang="en-US" sz="3200" b="1" dirty="0" smtClean="0"/>
              <a:t>Initial introduction:</a:t>
            </a:r>
          </a:p>
          <a:p>
            <a:pPr>
              <a:buFont typeface="Symbol" pitchFamily="18" charset="2"/>
              <a:buChar char="-"/>
            </a:pPr>
            <a:r>
              <a:rPr lang="fr-FR" sz="2400" dirty="0" err="1" smtClean="0"/>
              <a:t>Introduce</a:t>
            </a:r>
            <a:r>
              <a:rPr lang="fr-FR" sz="2400" dirty="0" smtClean="0"/>
              <a:t> Zinc as part of an </a:t>
            </a:r>
            <a:r>
              <a:rPr lang="fr-FR" sz="2400" dirty="0" err="1" smtClean="0"/>
              <a:t>overall</a:t>
            </a:r>
            <a:r>
              <a:rPr lang="fr-FR" sz="2400" dirty="0" smtClean="0"/>
              <a:t> </a:t>
            </a:r>
            <a:r>
              <a:rPr lang="en-US" sz="2400" dirty="0" smtClean="0"/>
              <a:t>revitalization </a:t>
            </a:r>
            <a:r>
              <a:rPr lang="en-US" sz="2400" dirty="0"/>
              <a:t>of </a:t>
            </a:r>
            <a:r>
              <a:rPr lang="en-US" sz="2400" dirty="0" smtClean="0"/>
              <a:t>DD management approach</a:t>
            </a:r>
          </a:p>
          <a:p>
            <a:pPr>
              <a:buFont typeface="Symbol" pitchFamily="18" charset="2"/>
              <a:buChar char="-"/>
            </a:pPr>
            <a:r>
              <a:rPr lang="en-US" sz="2400" dirty="0" smtClean="0"/>
              <a:t>Use of an existing </a:t>
            </a:r>
            <a:r>
              <a:rPr lang="en-US" sz="2400" dirty="0" err="1" smtClean="0"/>
              <a:t>iCCM</a:t>
            </a:r>
            <a:r>
              <a:rPr lang="en-US" sz="2400" dirty="0" smtClean="0"/>
              <a:t> technical </a:t>
            </a:r>
            <a:r>
              <a:rPr lang="en-US" sz="2400" dirty="0"/>
              <a:t>working group </a:t>
            </a:r>
            <a:r>
              <a:rPr lang="en-US" sz="2400" dirty="0" smtClean="0"/>
              <a:t>to establish a Zinc Task Force</a:t>
            </a:r>
          </a:p>
          <a:p>
            <a:pPr>
              <a:buFont typeface="Symbol" pitchFamily="18" charset="2"/>
              <a:buChar char="-"/>
            </a:pPr>
            <a:r>
              <a:rPr lang="en-US" sz="2400" dirty="0" smtClean="0"/>
              <a:t>Initial </a:t>
            </a:r>
            <a:r>
              <a:rPr lang="en-US" sz="2400" dirty="0"/>
              <a:t>shipment </a:t>
            </a:r>
            <a:r>
              <a:rPr lang="en-US" sz="2400" dirty="0" smtClean="0"/>
              <a:t>of </a:t>
            </a:r>
            <a:r>
              <a:rPr lang="en-US" sz="2400" dirty="0"/>
              <a:t>3.5 million zinc </a:t>
            </a:r>
            <a:r>
              <a:rPr lang="en-US" sz="2400" dirty="0" smtClean="0"/>
              <a:t>tablets purchased by </a:t>
            </a:r>
            <a:r>
              <a:rPr lang="en-US" sz="2400" dirty="0" err="1" smtClean="0"/>
              <a:t>Unicef</a:t>
            </a:r>
            <a:r>
              <a:rPr lang="en-US" sz="2400" dirty="0" smtClean="0"/>
              <a:t> </a:t>
            </a:r>
            <a:r>
              <a:rPr lang="en-US" sz="2400" dirty="0"/>
              <a:t>arrived </a:t>
            </a:r>
            <a:r>
              <a:rPr lang="en-US" sz="2400" dirty="0" smtClean="0"/>
              <a:t>in </a:t>
            </a:r>
            <a:r>
              <a:rPr lang="en-US" sz="2400" dirty="0"/>
              <a:t>December </a:t>
            </a:r>
            <a:r>
              <a:rPr lang="en-US" sz="2400" dirty="0" smtClean="0"/>
              <a:t>2006</a:t>
            </a:r>
          </a:p>
          <a:p>
            <a:pPr>
              <a:buFont typeface="Symbol" pitchFamily="18" charset="2"/>
              <a:buChar char="-"/>
            </a:pPr>
            <a:r>
              <a:rPr lang="fr-FR" sz="2400" dirty="0" err="1" smtClean="0"/>
              <a:t>Other</a:t>
            </a:r>
            <a:r>
              <a:rPr lang="fr-FR" sz="2400" dirty="0" smtClean="0"/>
              <a:t> </a:t>
            </a:r>
            <a:r>
              <a:rPr lang="fr-FR" sz="2400" dirty="0" err="1" smtClean="0"/>
              <a:t>partners</a:t>
            </a:r>
            <a:r>
              <a:rPr lang="fr-FR" sz="2400" dirty="0" smtClean="0"/>
              <a:t> </a:t>
            </a:r>
            <a:r>
              <a:rPr lang="fr-FR" sz="2400" dirty="0" err="1" smtClean="0"/>
              <a:t>purchased</a:t>
            </a:r>
            <a:r>
              <a:rPr lang="fr-FR" sz="2400" dirty="0" smtClean="0"/>
              <a:t> Zinc </a:t>
            </a:r>
            <a:r>
              <a:rPr lang="fr-FR" sz="2400" dirty="0" err="1" smtClean="0"/>
              <a:t>tablets</a:t>
            </a:r>
            <a:r>
              <a:rPr lang="fr-FR" sz="2400" dirty="0" smtClean="0"/>
              <a:t> (</a:t>
            </a:r>
            <a:r>
              <a:rPr lang="fr-FR" sz="2400" dirty="0" err="1" smtClean="0"/>
              <a:t>e.g</a:t>
            </a:r>
            <a:r>
              <a:rPr lang="fr-FR" sz="2400" dirty="0" smtClean="0"/>
              <a:t>. 1.9 million </a:t>
            </a:r>
            <a:r>
              <a:rPr lang="fr-FR" sz="2400" dirty="0" err="1" smtClean="0"/>
              <a:t>tablets</a:t>
            </a:r>
            <a:r>
              <a:rPr lang="fr-FR" sz="2400" dirty="0" smtClean="0"/>
              <a:t> by </a:t>
            </a:r>
            <a:r>
              <a:rPr lang="fr-FR" sz="2400" dirty="0" err="1" smtClean="0"/>
              <a:t>AXxes</a:t>
            </a:r>
            <a:r>
              <a:rPr lang="fr-FR" sz="2400" dirty="0" smtClean="0"/>
              <a:t> </a:t>
            </a:r>
            <a:r>
              <a:rPr lang="fr-FR" sz="2400" dirty="0" err="1" smtClean="0"/>
              <a:t>project</a:t>
            </a:r>
            <a:r>
              <a:rPr lang="fr-FR" sz="2400" dirty="0" smtClean="0"/>
              <a: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867400" y="177038"/>
            <a:ext cx="2741763" cy="1727962"/>
          </a:xfrm>
          <a:prstGeom prst="rect">
            <a:avLst/>
          </a:prstGeom>
        </p:spPr>
      </p:pic>
      <p:grpSp>
        <p:nvGrpSpPr>
          <p:cNvPr id="10" name="Group 9"/>
          <p:cNvGrpSpPr/>
          <p:nvPr/>
        </p:nvGrpSpPr>
        <p:grpSpPr>
          <a:xfrm>
            <a:off x="8281416" y="152400"/>
            <a:ext cx="762000" cy="6510528"/>
            <a:chOff x="8357616" y="152400"/>
            <a:chExt cx="762000" cy="6510528"/>
          </a:xfrm>
        </p:grpSpPr>
        <p:sp>
          <p:nvSpPr>
            <p:cNvPr id="11" name="Can 10"/>
            <p:cNvSpPr/>
            <p:nvPr/>
          </p:nvSpPr>
          <p:spPr bwMode="auto">
            <a:xfrm>
              <a:off x="8357616" y="6324600"/>
              <a:ext cx="762000" cy="338328"/>
            </a:xfrm>
            <a:prstGeom prst="can">
              <a:avLst>
                <a:gd name="adj" fmla="val 45780"/>
              </a:avLst>
            </a:prstGeom>
            <a:gradFill>
              <a:gsLst>
                <a:gs pos="0">
                  <a:schemeClr val="accent2">
                    <a:lumMod val="75000"/>
                    <a:tint val="66000"/>
                    <a:satMod val="160000"/>
                  </a:schemeClr>
                </a:gs>
                <a:gs pos="21000">
                  <a:schemeClr val="accent2">
                    <a:lumMod val="82000"/>
                  </a:schemeClr>
                </a:gs>
                <a:gs pos="48000">
                  <a:schemeClr val="accent2">
                    <a:lumMod val="75000"/>
                    <a:tint val="23500"/>
                    <a:satMod val="160000"/>
                  </a:schemeClr>
                </a:gs>
              </a:gsLst>
              <a:lin ang="0" scaled="1"/>
            </a:gradFill>
            <a:ln w="19050"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pitchFamily="34" charset="0"/>
                <a:cs typeface="Arial" pitchFamily="34" charset="0"/>
              </a:endParaRPr>
            </a:p>
          </p:txBody>
        </p:sp>
        <p:sp>
          <p:nvSpPr>
            <p:cNvPr id="16" name="Can 15"/>
            <p:cNvSpPr/>
            <p:nvPr/>
          </p:nvSpPr>
          <p:spPr bwMode="auto">
            <a:xfrm>
              <a:off x="8534400" y="6172200"/>
              <a:ext cx="381000" cy="228600"/>
            </a:xfrm>
            <a:prstGeom prst="can">
              <a:avLst>
                <a:gd name="adj" fmla="val 37987"/>
              </a:avLst>
            </a:prstGeom>
            <a:gradFill>
              <a:gsLst>
                <a:gs pos="0">
                  <a:schemeClr val="accent2">
                    <a:lumMod val="75000"/>
                    <a:tint val="66000"/>
                    <a:satMod val="160000"/>
                  </a:schemeClr>
                </a:gs>
                <a:gs pos="21000">
                  <a:schemeClr val="accent2">
                    <a:lumMod val="82000"/>
                  </a:schemeClr>
                </a:gs>
                <a:gs pos="48000">
                  <a:schemeClr val="accent2">
                    <a:lumMod val="75000"/>
                    <a:tint val="23500"/>
                    <a:satMod val="160000"/>
                  </a:schemeClr>
                </a:gs>
              </a:gsLst>
              <a:lin ang="0" scaled="1"/>
            </a:gradFill>
            <a:ln w="19050"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pitchFamily="34" charset="0"/>
                <a:cs typeface="Arial" pitchFamily="34" charset="0"/>
              </a:endParaRPr>
            </a:p>
          </p:txBody>
        </p:sp>
        <p:sp>
          <p:nvSpPr>
            <p:cNvPr id="17" name="Can 16"/>
            <p:cNvSpPr/>
            <p:nvPr/>
          </p:nvSpPr>
          <p:spPr bwMode="auto">
            <a:xfrm>
              <a:off x="8685363" y="152400"/>
              <a:ext cx="74589" cy="6057900"/>
            </a:xfrm>
            <a:prstGeom prst="can">
              <a:avLst/>
            </a:prstGeom>
            <a:gradFill>
              <a:gsLst>
                <a:gs pos="0">
                  <a:schemeClr val="accent2">
                    <a:lumMod val="75000"/>
                    <a:tint val="66000"/>
                    <a:satMod val="160000"/>
                  </a:schemeClr>
                </a:gs>
                <a:gs pos="21000">
                  <a:schemeClr val="accent2">
                    <a:lumMod val="82000"/>
                  </a:schemeClr>
                </a:gs>
                <a:gs pos="48000">
                  <a:schemeClr val="accent2">
                    <a:lumMod val="75000"/>
                    <a:tint val="23500"/>
                    <a:satMod val="160000"/>
                  </a:schemeClr>
                </a:gs>
              </a:gsLst>
              <a:lin ang="0" scaled="1"/>
            </a:gradFill>
            <a:ln w="19050"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pitchFamily="34" charset="0"/>
                <a:cs typeface="Arial" pitchFamily="34" charset="0"/>
              </a:endParaRPr>
            </a:p>
          </p:txBody>
        </p:sp>
      </p:grpSp>
    </p:spTree>
    <p:extLst>
      <p:ext uri="{BB962C8B-B14F-4D97-AF65-F5344CB8AC3E}">
        <p14:creationId xmlns:p14="http://schemas.microsoft.com/office/powerpoint/2010/main" val="3507083340"/>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Example: </a:t>
            </a:r>
            <a:r>
              <a:rPr lang="en-US" dirty="0" smtClean="0"/>
              <a:t>DRC</a:t>
            </a:r>
            <a:endParaRPr lang="en-US" dirty="0"/>
          </a:p>
        </p:txBody>
      </p:sp>
      <p:sp>
        <p:nvSpPr>
          <p:cNvPr id="3" name="Content Placeholder 2"/>
          <p:cNvSpPr>
            <a:spLocks noGrp="1"/>
          </p:cNvSpPr>
          <p:nvPr>
            <p:ph idx="1"/>
          </p:nvPr>
        </p:nvSpPr>
        <p:spPr>
          <a:xfrm>
            <a:off x="381000" y="1600200"/>
            <a:ext cx="8229600" cy="4343400"/>
          </a:xfrm>
        </p:spPr>
        <p:txBody>
          <a:bodyPr>
            <a:normAutofit/>
          </a:bodyPr>
          <a:lstStyle/>
          <a:p>
            <a:r>
              <a:rPr lang="en-US" sz="3200" b="1" dirty="0" smtClean="0"/>
              <a:t>Training Strategies </a:t>
            </a:r>
          </a:p>
          <a:p>
            <a:pPr lvl="1">
              <a:buFont typeface="Symbol" pitchFamily="18" charset="2"/>
              <a:buChar char="-"/>
            </a:pPr>
            <a:r>
              <a:rPr lang="en-US" sz="2400" dirty="0" smtClean="0"/>
              <a:t>If trained </a:t>
            </a:r>
            <a:r>
              <a:rPr lang="en-US" sz="2400" dirty="0"/>
              <a:t>in </a:t>
            </a:r>
            <a:r>
              <a:rPr lang="en-US" sz="2400" dirty="0" smtClean="0"/>
              <a:t>IMCI : one-day </a:t>
            </a:r>
            <a:r>
              <a:rPr lang="en-US" sz="2400" dirty="0"/>
              <a:t>day </a:t>
            </a:r>
            <a:r>
              <a:rPr lang="en-US" sz="2400" dirty="0" smtClean="0"/>
              <a:t>on new protocols and IMCI refresher training</a:t>
            </a:r>
            <a:endParaRPr lang="en-US" sz="2400" dirty="0"/>
          </a:p>
          <a:p>
            <a:pPr lvl="1">
              <a:buFont typeface="Symbol" pitchFamily="18" charset="2"/>
              <a:buChar char="-"/>
            </a:pPr>
            <a:r>
              <a:rPr lang="en-US" sz="2400" dirty="0" smtClean="0"/>
              <a:t>If not </a:t>
            </a:r>
            <a:r>
              <a:rPr lang="en-US" sz="2400" dirty="0"/>
              <a:t>yet trained in IMCI, </a:t>
            </a:r>
            <a:r>
              <a:rPr lang="en-US" sz="2400" dirty="0" smtClean="0"/>
              <a:t>plan training immediately OR 2-day session DD focused training + systematic assessment</a:t>
            </a:r>
          </a:p>
          <a:p>
            <a:r>
              <a:rPr lang="en-US" sz="2800" b="1" dirty="0" smtClean="0"/>
              <a:t>Policy update</a:t>
            </a:r>
          </a:p>
          <a:p>
            <a:pPr marL="800100" lvl="2" indent="0">
              <a:buNone/>
            </a:pPr>
            <a:r>
              <a:rPr lang="en-US" dirty="0" smtClean="0"/>
              <a:t>Formal </a:t>
            </a:r>
            <a:r>
              <a:rPr lang="en-US" dirty="0"/>
              <a:t>document of national policy on DD case management, including Zinc updated only in May 2008.</a:t>
            </a:r>
            <a:endParaRPr lang="fr-FR" dirty="0"/>
          </a:p>
          <a:p>
            <a:pPr>
              <a:buFont typeface="Symbol" pitchFamily="18" charset="2"/>
              <a:buChar char="-"/>
            </a:pPr>
            <a:endParaRPr lang="fr-FR" sz="2600" dirty="0" smtClean="0"/>
          </a:p>
        </p:txBody>
      </p:sp>
    </p:spTree>
    <p:extLst>
      <p:ext uri="{BB962C8B-B14F-4D97-AF65-F5344CB8AC3E}">
        <p14:creationId xmlns:p14="http://schemas.microsoft.com/office/powerpoint/2010/main" val="2475599829"/>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Example: </a:t>
            </a:r>
            <a:r>
              <a:rPr lang="en-US" dirty="0" smtClean="0"/>
              <a:t>DRC</a:t>
            </a:r>
            <a:endParaRPr lang="en-US" dirty="0"/>
          </a:p>
        </p:txBody>
      </p:sp>
      <p:sp>
        <p:nvSpPr>
          <p:cNvPr id="3" name="Content Placeholder 2"/>
          <p:cNvSpPr>
            <a:spLocks noGrp="1"/>
          </p:cNvSpPr>
          <p:nvPr>
            <p:ph idx="1"/>
          </p:nvPr>
        </p:nvSpPr>
        <p:spPr>
          <a:xfrm>
            <a:off x="381000" y="1828800"/>
            <a:ext cx="5562600" cy="3962400"/>
          </a:xfrm>
        </p:spPr>
        <p:txBody>
          <a:bodyPr>
            <a:normAutofit fontScale="77500" lnSpcReduction="20000"/>
          </a:bodyPr>
          <a:lstStyle/>
          <a:p>
            <a:r>
              <a:rPr lang="en-US" b="1" dirty="0" smtClean="0"/>
              <a:t>Recent development: </a:t>
            </a:r>
          </a:p>
          <a:p>
            <a:endParaRPr lang="en-US" b="1" dirty="0" smtClean="0"/>
          </a:p>
          <a:p>
            <a:pPr>
              <a:buFont typeface="Symbol" pitchFamily="18" charset="2"/>
              <a:buChar char="-"/>
            </a:pPr>
            <a:r>
              <a:rPr lang="en-US" dirty="0" smtClean="0"/>
              <a:t>2009</a:t>
            </a:r>
            <a:r>
              <a:rPr lang="en-US" dirty="0"/>
              <a:t>, </a:t>
            </a:r>
            <a:r>
              <a:rPr lang="en-US" dirty="0" smtClean="0"/>
              <a:t>distribution uptake was very limited</a:t>
            </a:r>
          </a:p>
          <a:p>
            <a:pPr>
              <a:buFont typeface="Symbol" pitchFamily="18" charset="2"/>
              <a:buChar char="-"/>
            </a:pPr>
            <a:r>
              <a:rPr lang="en-US" dirty="0" smtClean="0"/>
              <a:t>Focus on IEC Multimedia </a:t>
            </a:r>
            <a:r>
              <a:rPr lang="en-US" dirty="0"/>
              <a:t>campaign </a:t>
            </a:r>
            <a:r>
              <a:rPr lang="en-US" dirty="0" smtClean="0"/>
              <a:t>:</a:t>
            </a:r>
          </a:p>
          <a:p>
            <a:pPr lvl="1">
              <a:buFont typeface="Symbol" pitchFamily="18" charset="2"/>
              <a:buChar char="-"/>
            </a:pPr>
            <a:r>
              <a:rPr lang="en-US" dirty="0" smtClean="0"/>
              <a:t>Qualitative study to determine key messages</a:t>
            </a:r>
          </a:p>
          <a:p>
            <a:pPr lvl="1">
              <a:buFont typeface="Symbol" pitchFamily="18" charset="2"/>
              <a:buChar char="-"/>
            </a:pPr>
            <a:r>
              <a:rPr lang="en-US" dirty="0" smtClean="0"/>
              <a:t>Update and streamlining of tools and approaches</a:t>
            </a:r>
          </a:p>
          <a:p>
            <a:pPr lvl="1">
              <a:buFont typeface="Symbol" pitchFamily="18" charset="2"/>
              <a:buChar char="-"/>
            </a:pPr>
            <a:r>
              <a:rPr lang="en-US" dirty="0" smtClean="0"/>
              <a:t>Launch in October 2010</a:t>
            </a:r>
          </a:p>
          <a:p>
            <a:pPr>
              <a:buFont typeface="Symbol" pitchFamily="18" charset="2"/>
              <a:buChar char="-"/>
            </a:pPr>
            <a:r>
              <a:rPr lang="en-US" dirty="0" smtClean="0"/>
              <a:t>Scientific sessions targeting pediatricians and health professionals: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8325" y="304800"/>
            <a:ext cx="3419475"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4638154"/>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a:xfrm>
            <a:off x="457200" y="1447800"/>
            <a:ext cx="8534400" cy="4800600"/>
          </a:xfrm>
        </p:spPr>
        <p:txBody>
          <a:bodyPr/>
          <a:lstStyle/>
          <a:p>
            <a:pPr>
              <a:spcBef>
                <a:spcPts val="1800"/>
              </a:spcBef>
            </a:pPr>
            <a:r>
              <a:rPr lang="en-US" sz="2000" dirty="0" smtClean="0"/>
              <a:t>Strong </a:t>
            </a:r>
            <a:r>
              <a:rPr lang="en-US" sz="2000" dirty="0" err="1" smtClean="0"/>
              <a:t>MoH’s</a:t>
            </a:r>
            <a:r>
              <a:rPr lang="en-US" sz="2000" dirty="0" smtClean="0"/>
              <a:t> commitment and technical capabilities ensure successes : e.g. evidence-to-policy gap limited to one year and no policy-to-program gap in Nepal</a:t>
            </a:r>
          </a:p>
          <a:p>
            <a:pPr>
              <a:spcBef>
                <a:spcPts val="1800"/>
              </a:spcBef>
            </a:pPr>
            <a:r>
              <a:rPr lang="en-US" sz="2000" dirty="0" smtClean="0"/>
              <a:t>Under </a:t>
            </a:r>
            <a:r>
              <a:rPr lang="en-US" sz="2000" dirty="0" err="1" smtClean="0"/>
              <a:t>MoH’s</a:t>
            </a:r>
            <a:r>
              <a:rPr lang="en-US" sz="2000" dirty="0" smtClean="0"/>
              <a:t> leadership, all players move towards the same objectives: </a:t>
            </a:r>
            <a:r>
              <a:rPr lang="en-US" sz="2000" dirty="0" err="1" smtClean="0"/>
              <a:t>e.g</a:t>
            </a:r>
            <a:r>
              <a:rPr lang="en-US" sz="2000" dirty="0" smtClean="0"/>
              <a:t> Synergetic public-private partnership in Nepal, Active advocacy task-force in DRC</a:t>
            </a:r>
          </a:p>
          <a:p>
            <a:pPr>
              <a:spcBef>
                <a:spcPts val="1800"/>
              </a:spcBef>
            </a:pPr>
            <a:r>
              <a:rPr lang="en-US" sz="2000" dirty="0" smtClean="0"/>
              <a:t>Although formal written policy does not prevent early implementation (e.g. option in DRC), Regulation is key to ensure good functional approach before going to new direction (e.g. private sector program in Nepal)</a:t>
            </a:r>
          </a:p>
          <a:p>
            <a:pPr>
              <a:spcBef>
                <a:spcPts val="1800"/>
              </a:spcBef>
            </a:pPr>
            <a:r>
              <a:rPr lang="en-US" sz="2000" dirty="0" smtClean="0"/>
              <a:t>Use of Zinc does not depend only on availability of product : e.g. DRC</a:t>
            </a:r>
            <a:r>
              <a:rPr lang="en-US" sz="2000" dirty="0"/>
              <a:t> </a:t>
            </a:r>
            <a:r>
              <a:rPr lang="en-US" sz="2000" dirty="0" smtClean="0"/>
              <a:t>program</a:t>
            </a:r>
          </a:p>
        </p:txBody>
      </p:sp>
      <p:sp>
        <p:nvSpPr>
          <p:cNvPr id="4" name="Slide Number Placeholder 3"/>
          <p:cNvSpPr>
            <a:spLocks noGrp="1"/>
          </p:cNvSpPr>
          <p:nvPr>
            <p:ph type="sldNum" sz="quarter" idx="10"/>
          </p:nvPr>
        </p:nvSpPr>
        <p:spPr/>
        <p:txBody>
          <a:bodyPr/>
          <a:lstStyle/>
          <a:p>
            <a:pPr>
              <a:defRPr/>
            </a:pPr>
            <a:fld id="{386DDFCD-3619-42A3-9D06-B18AE893DCE3}" type="slidenum">
              <a:rPr lang="en-US" smtClean="0"/>
              <a:pPr>
                <a:defRPr/>
              </a:pPr>
              <a:t>13</a:t>
            </a:fld>
            <a:endParaRPr lang="en-US" dirty="0"/>
          </a:p>
        </p:txBody>
      </p:sp>
    </p:spTree>
    <p:extLst>
      <p:ext uri="{BB962C8B-B14F-4D97-AF65-F5344CB8AC3E}">
        <p14:creationId xmlns:p14="http://schemas.microsoft.com/office/powerpoint/2010/main" val="1268760438"/>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bwMode="auto">
          <a:xfrm>
            <a:off x="6758429" y="6021288"/>
            <a:ext cx="1971328" cy="7200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0000"/>
              </a:spcBef>
              <a:spcAft>
                <a:spcPct val="0"/>
              </a:spcAft>
              <a:buClrTx/>
              <a:buSzTx/>
              <a:buFont typeface="Wingdings" pitchFamily="2" charset="2"/>
              <a:buChar char="§"/>
              <a:tabLst/>
            </a:pPr>
            <a:endParaRPr kumimoji="0" lang="en-US" sz="1800" b="0" i="0" u="none" strike="noStrike" cap="none" normalizeH="0" baseline="0" smtClean="0">
              <a:ln>
                <a:noFill/>
              </a:ln>
              <a:solidFill>
                <a:schemeClr val="tx2"/>
              </a:solidFill>
              <a:effectLst/>
              <a:latin typeface="Futura Bk BT" pitchFamily="34" charset="0"/>
              <a:cs typeface="Arial" charset="0"/>
            </a:endParaRPr>
          </a:p>
        </p:txBody>
      </p:sp>
      <p:sp>
        <p:nvSpPr>
          <p:cNvPr id="34" name="Rectangle 33"/>
          <p:cNvSpPr/>
          <p:nvPr/>
        </p:nvSpPr>
        <p:spPr bwMode="auto">
          <a:xfrm>
            <a:off x="0" y="1219200"/>
            <a:ext cx="9144000" cy="552216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0000"/>
              </a:spcBef>
              <a:spcAft>
                <a:spcPct val="0"/>
              </a:spcAft>
              <a:buClrTx/>
              <a:buSzTx/>
              <a:buFont typeface="Wingdings" pitchFamily="2" charset="2"/>
              <a:buChar char="§"/>
              <a:tabLst/>
            </a:pPr>
            <a:endParaRPr kumimoji="0" lang="en-US" sz="1800" b="0" i="0" u="none" strike="noStrike" cap="none" normalizeH="0" baseline="0" smtClean="0">
              <a:ln>
                <a:noFill/>
              </a:ln>
              <a:solidFill>
                <a:schemeClr val="tx2"/>
              </a:solidFill>
              <a:effectLst/>
              <a:latin typeface="Futura Bk BT" pitchFamily="34" charset="0"/>
              <a:cs typeface="Arial" charset="0"/>
            </a:endParaRPr>
          </a:p>
        </p:txBody>
      </p:sp>
      <p:sp>
        <p:nvSpPr>
          <p:cNvPr id="2" name="Rectangle 1"/>
          <p:cNvSpPr/>
          <p:nvPr/>
        </p:nvSpPr>
        <p:spPr>
          <a:xfrm>
            <a:off x="0" y="1"/>
            <a:ext cx="9144000" cy="569387"/>
          </a:xfrm>
          <a:prstGeom prst="rect">
            <a:avLst/>
          </a:prstGeom>
        </p:spPr>
        <p:txBody>
          <a:bodyPr wrap="square">
            <a:spAutoFit/>
          </a:bodyPr>
          <a:lstStyle/>
          <a:p>
            <a:pPr algn="ctr"/>
            <a:r>
              <a:rPr lang="en-US" sz="1500" b="1" dirty="0">
                <a:solidFill>
                  <a:srgbClr val="C0504D">
                    <a:lumMod val="50000"/>
                  </a:srgbClr>
                </a:solidFill>
                <a:latin typeface="Trebuchet MS" pitchFamily="34" charset="0"/>
                <a:ea typeface="Times New Roman"/>
                <a:cs typeface="Arial" charset="0"/>
              </a:rPr>
              <a:t>PATHWAY TO IMPLEMENTATION OF </a:t>
            </a:r>
            <a:r>
              <a:rPr lang="en-US" sz="1500" b="1" dirty="0" smtClean="0">
                <a:solidFill>
                  <a:srgbClr val="C0504D">
                    <a:lumMod val="50000"/>
                  </a:srgbClr>
                </a:solidFill>
                <a:latin typeface="Trebuchet MS" pitchFamily="34" charset="0"/>
                <a:ea typeface="Times New Roman"/>
                <a:cs typeface="Arial" charset="0"/>
              </a:rPr>
              <a:t>DIARRHEA DISEASE MANAGEMENT WITH</a:t>
            </a:r>
            <a:endParaRPr lang="en-US" sz="1500" b="1" dirty="0">
              <a:solidFill>
                <a:srgbClr val="C0504D">
                  <a:lumMod val="50000"/>
                </a:srgbClr>
              </a:solidFill>
              <a:latin typeface="Trebuchet MS" pitchFamily="34" charset="0"/>
              <a:ea typeface="Times New Roman"/>
              <a:cs typeface="Arial" charset="0"/>
            </a:endParaRPr>
          </a:p>
          <a:p>
            <a:pPr algn="ctr"/>
            <a:r>
              <a:rPr lang="en-US" sz="1500" b="1" dirty="0" smtClean="0">
                <a:solidFill>
                  <a:srgbClr val="C0504D">
                    <a:lumMod val="50000"/>
                  </a:srgbClr>
                </a:solidFill>
                <a:latin typeface="Trebuchet MS" pitchFamily="34" charset="0"/>
                <a:ea typeface="Times New Roman"/>
                <a:cs typeface="Arial" charset="0"/>
              </a:rPr>
              <a:t>ZINC AT </a:t>
            </a:r>
            <a:r>
              <a:rPr lang="en-US" sz="1500" b="1" dirty="0">
                <a:solidFill>
                  <a:srgbClr val="C0504D">
                    <a:lumMod val="50000"/>
                  </a:srgbClr>
                </a:solidFill>
                <a:latin typeface="Trebuchet MS" pitchFamily="34" charset="0"/>
                <a:ea typeface="Times New Roman"/>
                <a:cs typeface="Arial" charset="0"/>
              </a:rPr>
              <a:t>SCALE</a:t>
            </a:r>
            <a:endParaRPr lang="en-US" sz="1500" dirty="0">
              <a:solidFill>
                <a:srgbClr val="C0504D">
                  <a:lumMod val="50000"/>
                </a:srgbClr>
              </a:solidFill>
              <a:latin typeface="Trebuchet MS" pitchFamily="34" charset="0"/>
              <a:cs typeface="Arial"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330686033"/>
              </p:ext>
            </p:extLst>
          </p:nvPr>
        </p:nvGraphicFramePr>
        <p:xfrm>
          <a:off x="76201" y="533400"/>
          <a:ext cx="8991600" cy="645160"/>
        </p:xfrm>
        <a:graphic>
          <a:graphicData uri="http://schemas.openxmlformats.org/drawingml/2006/table">
            <a:tbl>
              <a:tblPr firstRow="1" bandRow="1">
                <a:tableStyleId>{073A0DAA-6AF3-43AB-8588-CEC1D06C72B9}</a:tableStyleId>
              </a:tblPr>
              <a:tblGrid>
                <a:gridCol w="1483298"/>
                <a:gridCol w="1642441"/>
                <a:gridCol w="1417328"/>
                <a:gridCol w="1417328"/>
                <a:gridCol w="1417328"/>
                <a:gridCol w="1613877"/>
              </a:tblGrid>
              <a:tr h="370840">
                <a:tc rowSpan="2">
                  <a:txBody>
                    <a:bodyPr/>
                    <a:lstStyle/>
                    <a:p>
                      <a:pPr algn="ctr"/>
                      <a:r>
                        <a:rPr lang="en-US" sz="1200" b="1" kern="1200" dirty="0" smtClean="0">
                          <a:solidFill>
                            <a:schemeClr val="bg1"/>
                          </a:solidFill>
                          <a:effectLst/>
                          <a:latin typeface="Trebuchet MS" pitchFamily="34" charset="0"/>
                          <a:ea typeface="+mn-ea"/>
                          <a:cs typeface="+mn-cs"/>
                        </a:rPr>
                        <a:t>Global Actions</a:t>
                      </a:r>
                      <a:endParaRPr lang="en-US" sz="1200" dirty="0">
                        <a:solidFill>
                          <a:schemeClr val="bg1"/>
                        </a:solidFill>
                        <a:latin typeface="Trebuchet MS"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rowSpan="2">
                  <a:txBody>
                    <a:bodyPr/>
                    <a:lstStyle/>
                    <a:p>
                      <a:pPr algn="ctr"/>
                      <a:r>
                        <a:rPr lang="en-US" sz="1200" b="1" kern="1200" dirty="0" smtClean="0">
                          <a:solidFill>
                            <a:schemeClr val="tx1"/>
                          </a:solidFill>
                          <a:effectLst/>
                          <a:latin typeface="Trebuchet MS" pitchFamily="34" charset="0"/>
                          <a:ea typeface="+mn-ea"/>
                          <a:cs typeface="+mn-cs"/>
                        </a:rPr>
                        <a:t>National Strategic Choices</a:t>
                      </a:r>
                      <a:endParaRPr lang="en-US" sz="1200" dirty="0">
                        <a:solidFill>
                          <a:schemeClr val="tx1"/>
                        </a:solidFill>
                        <a:latin typeface="Trebuchet MS"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3">
                  <a:txBody>
                    <a:bodyPr/>
                    <a:lstStyle/>
                    <a:p>
                      <a:pPr algn="ctr"/>
                      <a:r>
                        <a:rPr lang="en-US" sz="1200" b="1" kern="1200" dirty="0" smtClean="0">
                          <a:solidFill>
                            <a:schemeClr val="tx1"/>
                          </a:solidFill>
                          <a:effectLst/>
                          <a:latin typeface="Trebuchet MS" pitchFamily="34" charset="0"/>
                          <a:ea typeface="+mn-ea"/>
                          <a:cs typeface="+mn-cs"/>
                        </a:rPr>
                        <a:t>Program Implementation</a:t>
                      </a:r>
                      <a:endParaRPr lang="en-US" sz="1200" dirty="0">
                        <a:solidFill>
                          <a:schemeClr val="tx1"/>
                        </a:solidFill>
                        <a:latin typeface="Trebuchet MS"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dirty="0"/>
                    </a:p>
                  </a:txBody>
                  <a:tcPr>
                    <a:solidFill>
                      <a:schemeClr val="bg1">
                        <a:lumMod val="75000"/>
                      </a:schemeClr>
                    </a:solidFill>
                  </a:tcPr>
                </a:tc>
                <a:tc hMerge="1">
                  <a:txBody>
                    <a:bodyPr/>
                    <a:lstStyle/>
                    <a:p>
                      <a:endParaRPr lang="en-US" dirty="0"/>
                    </a:p>
                  </a:txBody>
                  <a:tcPr>
                    <a:solidFill>
                      <a:schemeClr val="bg1">
                        <a:lumMod val="75000"/>
                      </a:schemeClr>
                    </a:solidFill>
                  </a:tcPr>
                </a:tc>
                <a:tc rowSpan="2">
                  <a:txBody>
                    <a:bodyPr/>
                    <a:lstStyle/>
                    <a:p>
                      <a:pPr algn="ctr"/>
                      <a:r>
                        <a:rPr lang="en-US" sz="1200" b="1" kern="1200" dirty="0" smtClean="0">
                          <a:solidFill>
                            <a:schemeClr val="tx1"/>
                          </a:solidFill>
                          <a:effectLst/>
                          <a:latin typeface="Trebuchet MS" pitchFamily="34" charset="0"/>
                          <a:ea typeface="+mn-ea"/>
                          <a:cs typeface="+mn-cs"/>
                        </a:rPr>
                        <a:t>Sustainability / Institutionalization</a:t>
                      </a:r>
                      <a:endParaRPr lang="en-US" sz="1200" dirty="0">
                        <a:solidFill>
                          <a:schemeClr val="tx1"/>
                        </a:solidFill>
                        <a:latin typeface="Trebuchet MS"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162560">
                <a:tc vMerge="1">
                  <a:txBody>
                    <a:bodyPr/>
                    <a:lstStyle/>
                    <a:p>
                      <a:endParaRPr lang="en-US" dirty="0"/>
                    </a:p>
                  </a:txBody>
                  <a:tcPr>
                    <a:solidFill>
                      <a:schemeClr val="bg1">
                        <a:lumMod val="75000"/>
                      </a:schemeClr>
                    </a:solidFill>
                  </a:tcPr>
                </a:tc>
                <a:tc vMerge="1">
                  <a:txBody>
                    <a:bodyPr/>
                    <a:lstStyle/>
                    <a:p>
                      <a:endParaRPr lang="en-US" dirty="0"/>
                    </a:p>
                  </a:txBody>
                  <a:tcPr>
                    <a:solidFill>
                      <a:schemeClr val="bg1">
                        <a:lumMod val="75000"/>
                      </a:schemeClr>
                    </a:solidFill>
                  </a:tcPr>
                </a:tc>
                <a:tc>
                  <a:txBody>
                    <a:bodyPr/>
                    <a:lstStyle/>
                    <a:p>
                      <a:pPr algn="ctr"/>
                      <a:r>
                        <a:rPr lang="en-US" sz="1200" b="1" kern="1200" dirty="0" smtClean="0">
                          <a:solidFill>
                            <a:schemeClr val="tx1"/>
                          </a:solidFill>
                          <a:effectLst/>
                          <a:latin typeface="Trebuchet MS" pitchFamily="34" charset="0"/>
                          <a:ea typeface="+mn-ea"/>
                          <a:cs typeface="+mn-cs"/>
                        </a:rPr>
                        <a:t>Introduction</a:t>
                      </a:r>
                      <a:endParaRPr lang="en-US" sz="1200" dirty="0">
                        <a:solidFill>
                          <a:schemeClr val="tx1"/>
                        </a:solidFill>
                        <a:latin typeface="Trebuchet MS"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1200" b="1" kern="1200" dirty="0" smtClean="0">
                          <a:solidFill>
                            <a:schemeClr val="tx1"/>
                          </a:solidFill>
                          <a:effectLst/>
                          <a:latin typeface="Trebuchet MS" pitchFamily="34" charset="0"/>
                          <a:ea typeface="+mn-ea"/>
                          <a:cs typeface="+mn-cs"/>
                        </a:rPr>
                        <a:t>Early</a:t>
                      </a:r>
                      <a:endParaRPr lang="en-US" sz="1200" dirty="0">
                        <a:solidFill>
                          <a:schemeClr val="tx1"/>
                        </a:solidFill>
                        <a:latin typeface="Trebuchet MS"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lang="en-US" sz="1200" b="1" kern="1200" dirty="0" smtClean="0">
                          <a:solidFill>
                            <a:schemeClr val="tx1"/>
                          </a:solidFill>
                          <a:effectLst/>
                          <a:latin typeface="Trebuchet MS" pitchFamily="34" charset="0"/>
                          <a:ea typeface="+mn-ea"/>
                          <a:cs typeface="+mn-cs"/>
                        </a:rPr>
                        <a:t>Mature</a:t>
                      </a:r>
                      <a:endParaRPr lang="en-US" sz="1200" dirty="0">
                        <a:solidFill>
                          <a:schemeClr val="tx1"/>
                        </a:solidFill>
                        <a:latin typeface="Trebuchet MS"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endParaRPr lang="en-US" dirty="0"/>
                    </a:p>
                  </a:txBody>
                  <a:tcPr>
                    <a:solidFill>
                      <a:schemeClr val="bg1">
                        <a:lumMod val="75000"/>
                      </a:schemeClr>
                    </a:solidFill>
                  </a:tcPr>
                </a:tc>
              </a:tr>
            </a:tbl>
          </a:graphicData>
        </a:graphic>
      </p:graphicFrame>
      <p:sp>
        <p:nvSpPr>
          <p:cNvPr id="5" name="TextBox 4"/>
          <p:cNvSpPr txBox="1"/>
          <p:nvPr/>
        </p:nvSpPr>
        <p:spPr>
          <a:xfrm>
            <a:off x="152400" y="2192140"/>
            <a:ext cx="1219200" cy="707886"/>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800" dirty="0">
                <a:solidFill>
                  <a:prstClr val="black"/>
                </a:solidFill>
                <a:latin typeface="Trebuchet MS" pitchFamily="34" charset="0"/>
                <a:cs typeface="Arial" charset="0"/>
              </a:rPr>
              <a:t> </a:t>
            </a:r>
            <a:r>
              <a:rPr lang="en-US" sz="800" b="1" u="sng" dirty="0">
                <a:solidFill>
                  <a:prstClr val="black"/>
                </a:solidFill>
                <a:latin typeface="Trebuchet MS" pitchFamily="34" charset="0"/>
                <a:cs typeface="Arial" charset="0"/>
              </a:rPr>
              <a:t>Global advocacy </a:t>
            </a:r>
            <a:r>
              <a:rPr lang="en-US" sz="800" b="1" u="sng" dirty="0" smtClean="0">
                <a:solidFill>
                  <a:prstClr val="black"/>
                </a:solidFill>
                <a:latin typeface="Trebuchet MS" pitchFamily="34" charset="0"/>
                <a:cs typeface="Arial" charset="0"/>
              </a:rPr>
              <a:t>, partnerships and champions </a:t>
            </a:r>
            <a:r>
              <a:rPr lang="en-US" sz="800" dirty="0" smtClean="0">
                <a:solidFill>
                  <a:prstClr val="black"/>
                </a:solidFill>
                <a:latin typeface="Trebuchet MS" pitchFamily="34" charset="0"/>
                <a:cs typeface="Arial" charset="0"/>
              </a:rPr>
              <a:t>: </a:t>
            </a:r>
            <a:r>
              <a:rPr lang="en-US" sz="800" dirty="0">
                <a:solidFill>
                  <a:prstClr val="black"/>
                </a:solidFill>
                <a:latin typeface="Trebuchet MS" pitchFamily="34" charset="0"/>
                <a:cs typeface="Arial" charset="0"/>
              </a:rPr>
              <a:t>Global action to support work on </a:t>
            </a:r>
            <a:r>
              <a:rPr lang="en-US" sz="800" dirty="0" smtClean="0">
                <a:solidFill>
                  <a:prstClr val="black"/>
                </a:solidFill>
                <a:latin typeface="Trebuchet MS" pitchFamily="34" charset="0"/>
                <a:cs typeface="Arial" charset="0"/>
              </a:rPr>
              <a:t> use of Zinc</a:t>
            </a:r>
            <a:endParaRPr lang="en-US" sz="800" dirty="0">
              <a:solidFill>
                <a:prstClr val="black"/>
              </a:solidFill>
              <a:latin typeface="Trebuchet MS" pitchFamily="34" charset="0"/>
              <a:cs typeface="Arial" charset="0"/>
            </a:endParaRPr>
          </a:p>
        </p:txBody>
      </p:sp>
      <p:sp>
        <p:nvSpPr>
          <p:cNvPr id="6" name="TextBox 5"/>
          <p:cNvSpPr txBox="1"/>
          <p:nvPr/>
        </p:nvSpPr>
        <p:spPr>
          <a:xfrm>
            <a:off x="152400" y="3631340"/>
            <a:ext cx="1295400" cy="1077218"/>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800" b="1" u="sng" dirty="0" smtClean="0">
                <a:solidFill>
                  <a:prstClr val="black"/>
                </a:solidFill>
                <a:latin typeface="Trebuchet MS" pitchFamily="34" charset="0"/>
                <a:cs typeface="Arial" charset="0"/>
              </a:rPr>
              <a:t>Program </a:t>
            </a:r>
            <a:r>
              <a:rPr lang="en-US" sz="800" b="1" u="sng" dirty="0">
                <a:solidFill>
                  <a:prstClr val="black"/>
                </a:solidFill>
                <a:latin typeface="Trebuchet MS" pitchFamily="34" charset="0"/>
                <a:cs typeface="Arial" charset="0"/>
              </a:rPr>
              <a:t>approaches</a:t>
            </a:r>
            <a:r>
              <a:rPr lang="en-US" sz="800" dirty="0">
                <a:solidFill>
                  <a:prstClr val="black"/>
                </a:solidFill>
                <a:latin typeface="Trebuchet MS" pitchFamily="34" charset="0"/>
                <a:cs typeface="Arial" charset="0"/>
              </a:rPr>
              <a:t>: </a:t>
            </a:r>
            <a:r>
              <a:rPr lang="en-US" sz="800" dirty="0" smtClean="0">
                <a:solidFill>
                  <a:prstClr val="black"/>
                </a:solidFill>
                <a:latin typeface="Trebuchet MS" pitchFamily="34" charset="0"/>
                <a:cs typeface="Arial" charset="0"/>
              </a:rPr>
              <a:t> gather and share evidence of  zinc effectiveness in DD and share program approaches to introduce and roll out at national scale.</a:t>
            </a:r>
            <a:endParaRPr lang="en-US" sz="800" dirty="0">
              <a:solidFill>
                <a:prstClr val="black"/>
              </a:solidFill>
              <a:latin typeface="Trebuchet MS" pitchFamily="34" charset="0"/>
              <a:cs typeface="Arial" charset="0"/>
            </a:endParaRPr>
          </a:p>
        </p:txBody>
      </p:sp>
      <p:sp>
        <p:nvSpPr>
          <p:cNvPr id="7" name="TextBox 6"/>
          <p:cNvSpPr txBox="1"/>
          <p:nvPr/>
        </p:nvSpPr>
        <p:spPr>
          <a:xfrm>
            <a:off x="1600199" y="1295400"/>
            <a:ext cx="1434187" cy="954107"/>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800" b="1" u="sng" dirty="0" smtClean="0">
                <a:solidFill>
                  <a:prstClr val="black"/>
                </a:solidFill>
                <a:latin typeface="Trebuchet MS" pitchFamily="34" charset="0"/>
                <a:cs typeface="Arial" charset="0"/>
              </a:rPr>
              <a:t>Zinc </a:t>
            </a:r>
            <a:r>
              <a:rPr lang="en-US" sz="800" b="1" u="sng" dirty="0">
                <a:solidFill>
                  <a:prstClr val="black"/>
                </a:solidFill>
                <a:latin typeface="Trebuchet MS" pitchFamily="34" charset="0"/>
                <a:cs typeface="Arial" charset="0"/>
              </a:rPr>
              <a:t>policy</a:t>
            </a:r>
            <a:r>
              <a:rPr lang="en-US" sz="800" dirty="0" smtClean="0">
                <a:solidFill>
                  <a:prstClr val="black"/>
                </a:solidFill>
                <a:latin typeface="Trebuchet MS" pitchFamily="34" charset="0"/>
                <a:cs typeface="Arial" charset="0"/>
              </a:rPr>
              <a:t>: guidelines for Zinc use, formulation,  access channels i.e. public sector HWs, CHWs &amp; private sector,  form national TWG to spearhead </a:t>
            </a:r>
          </a:p>
        </p:txBody>
      </p:sp>
      <p:sp>
        <p:nvSpPr>
          <p:cNvPr id="8" name="TextBox 7"/>
          <p:cNvSpPr txBox="1"/>
          <p:nvPr/>
        </p:nvSpPr>
        <p:spPr>
          <a:xfrm>
            <a:off x="1600199" y="2416314"/>
            <a:ext cx="1434187" cy="707886"/>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800" b="1" u="sng" dirty="0">
                <a:solidFill>
                  <a:prstClr val="black"/>
                </a:solidFill>
                <a:latin typeface="Trebuchet MS" pitchFamily="34" charset="0"/>
                <a:cs typeface="Arial" charset="0"/>
              </a:rPr>
              <a:t>Health system governance</a:t>
            </a:r>
            <a:r>
              <a:rPr lang="en-US" sz="800" dirty="0">
                <a:solidFill>
                  <a:prstClr val="black"/>
                </a:solidFill>
                <a:latin typeface="Trebuchet MS" pitchFamily="34" charset="0"/>
                <a:cs typeface="Arial" charset="0"/>
              </a:rPr>
              <a:t>: Proactive financing </a:t>
            </a:r>
            <a:r>
              <a:rPr lang="en-US" sz="800" dirty="0" smtClean="0">
                <a:solidFill>
                  <a:prstClr val="black"/>
                </a:solidFill>
                <a:latin typeface="Trebuchet MS" pitchFamily="34" charset="0"/>
                <a:cs typeface="Arial" charset="0"/>
              </a:rPr>
              <a:t> for  buying zinc , training and messages to create awareness.</a:t>
            </a:r>
            <a:endParaRPr lang="en-US" sz="800" dirty="0">
              <a:solidFill>
                <a:prstClr val="black"/>
              </a:solidFill>
              <a:latin typeface="Trebuchet MS" pitchFamily="34" charset="0"/>
              <a:cs typeface="Arial" charset="0"/>
            </a:endParaRPr>
          </a:p>
        </p:txBody>
      </p:sp>
      <p:sp>
        <p:nvSpPr>
          <p:cNvPr id="9" name="TextBox 8"/>
          <p:cNvSpPr txBox="1"/>
          <p:nvPr/>
        </p:nvSpPr>
        <p:spPr>
          <a:xfrm flipH="1">
            <a:off x="3505192" y="4596825"/>
            <a:ext cx="1143008" cy="584775"/>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algn="ctr">
              <a:defRPr sz="800" u="sng">
                <a:solidFill>
                  <a:prstClr val="black"/>
                </a:solidFill>
                <a:latin typeface="Trebuchet MS" pitchFamily="34" charset="0"/>
                <a:cs typeface="Arial" charset="0"/>
              </a:defRPr>
            </a:lvl1pPr>
          </a:lstStyle>
          <a:p>
            <a:r>
              <a:rPr lang="en-US" dirty="0"/>
              <a:t>Drugs:  </a:t>
            </a:r>
            <a:r>
              <a:rPr lang="en-US" u="none" dirty="0"/>
              <a:t>Zinc  tablets procurement, logistics, distribution</a:t>
            </a:r>
          </a:p>
        </p:txBody>
      </p:sp>
      <p:sp>
        <p:nvSpPr>
          <p:cNvPr id="10" name="TextBox 9"/>
          <p:cNvSpPr txBox="1"/>
          <p:nvPr/>
        </p:nvSpPr>
        <p:spPr>
          <a:xfrm>
            <a:off x="1600199" y="3276600"/>
            <a:ext cx="1434187" cy="707886"/>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algn="ctr">
              <a:defRPr sz="800" u="sng">
                <a:solidFill>
                  <a:prstClr val="black"/>
                </a:solidFill>
                <a:latin typeface="Trebuchet MS" pitchFamily="34" charset="0"/>
                <a:cs typeface="Arial" charset="0"/>
              </a:defRPr>
            </a:lvl1pPr>
          </a:lstStyle>
          <a:p>
            <a:r>
              <a:rPr lang="en-US" dirty="0"/>
              <a:t>Service delivery capacity at sites: </a:t>
            </a:r>
            <a:r>
              <a:rPr lang="en-US" u="none" dirty="0"/>
              <a:t>infrastructure, personnel, and systems to deliver DD case mgt and Zinc</a:t>
            </a:r>
          </a:p>
        </p:txBody>
      </p:sp>
      <p:sp>
        <p:nvSpPr>
          <p:cNvPr id="11" name="TextBox 10"/>
          <p:cNvSpPr txBox="1"/>
          <p:nvPr/>
        </p:nvSpPr>
        <p:spPr>
          <a:xfrm>
            <a:off x="1600199" y="4114800"/>
            <a:ext cx="1434187" cy="707886"/>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algn="ctr">
              <a:defRPr sz="800" u="sng">
                <a:solidFill>
                  <a:prstClr val="black"/>
                </a:solidFill>
                <a:latin typeface="Trebuchet MS" pitchFamily="34" charset="0"/>
                <a:cs typeface="Arial" charset="0"/>
              </a:defRPr>
            </a:lvl1pPr>
          </a:lstStyle>
          <a:p>
            <a:r>
              <a:rPr lang="en-US" dirty="0"/>
              <a:t>Health workers training  systems: </a:t>
            </a:r>
          </a:p>
          <a:p>
            <a:r>
              <a:rPr lang="en-US" u="none" dirty="0"/>
              <a:t>For  DD prevention and management with ORT/Zinc</a:t>
            </a:r>
          </a:p>
        </p:txBody>
      </p:sp>
      <p:sp>
        <p:nvSpPr>
          <p:cNvPr id="12" name="TextBox 11"/>
          <p:cNvSpPr txBox="1"/>
          <p:nvPr/>
        </p:nvSpPr>
        <p:spPr>
          <a:xfrm>
            <a:off x="3505200" y="1386893"/>
            <a:ext cx="1143000" cy="954107"/>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800" b="1" u="sng" dirty="0">
                <a:solidFill>
                  <a:prstClr val="black"/>
                </a:solidFill>
                <a:latin typeface="Trebuchet MS" pitchFamily="34" charset="0"/>
                <a:cs typeface="Arial" charset="0"/>
              </a:rPr>
              <a:t>Community mobilization</a:t>
            </a:r>
            <a:r>
              <a:rPr lang="en-US" sz="800" dirty="0">
                <a:solidFill>
                  <a:prstClr val="black"/>
                </a:solidFill>
                <a:latin typeface="Trebuchet MS" pitchFamily="34" charset="0"/>
                <a:cs typeface="Arial" charset="0"/>
              </a:rPr>
              <a:t>: </a:t>
            </a:r>
          </a:p>
          <a:p>
            <a:pPr algn="ctr"/>
            <a:r>
              <a:rPr lang="en-US" sz="800" dirty="0">
                <a:solidFill>
                  <a:prstClr val="black"/>
                </a:solidFill>
                <a:latin typeface="Trebuchet MS" pitchFamily="34" charset="0"/>
                <a:cs typeface="Arial" charset="0"/>
              </a:rPr>
              <a:t>Awareness raising of </a:t>
            </a:r>
            <a:r>
              <a:rPr lang="en-US" sz="800" dirty="0" smtClean="0">
                <a:solidFill>
                  <a:prstClr val="black"/>
                </a:solidFill>
                <a:latin typeface="Trebuchet MS" pitchFamily="34" charset="0"/>
                <a:cs typeface="Arial" charset="0"/>
              </a:rPr>
              <a:t>DD management with Zinc  and benefits; social marketing</a:t>
            </a:r>
            <a:endParaRPr lang="en-US" sz="800" dirty="0">
              <a:solidFill>
                <a:prstClr val="black"/>
              </a:solidFill>
              <a:latin typeface="Trebuchet MS" pitchFamily="34" charset="0"/>
              <a:cs typeface="Arial" charset="0"/>
            </a:endParaRPr>
          </a:p>
        </p:txBody>
      </p:sp>
      <p:sp>
        <p:nvSpPr>
          <p:cNvPr id="13" name="TextBox 12"/>
          <p:cNvSpPr txBox="1"/>
          <p:nvPr/>
        </p:nvSpPr>
        <p:spPr>
          <a:xfrm>
            <a:off x="3505200" y="2529893"/>
            <a:ext cx="1143000" cy="584775"/>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800" b="1" u="sng" dirty="0">
                <a:solidFill>
                  <a:prstClr val="black"/>
                </a:solidFill>
                <a:latin typeface="Trebuchet MS" pitchFamily="34" charset="0"/>
                <a:cs typeface="Arial" charset="0"/>
              </a:rPr>
              <a:t>Pilot </a:t>
            </a:r>
            <a:r>
              <a:rPr lang="en-US" sz="800" b="1" u="sng" dirty="0" smtClean="0">
                <a:solidFill>
                  <a:prstClr val="black"/>
                </a:solidFill>
                <a:latin typeface="Trebuchet MS" pitchFamily="34" charset="0"/>
                <a:cs typeface="Arial" charset="0"/>
              </a:rPr>
              <a:t>programs </a:t>
            </a:r>
            <a:r>
              <a:rPr lang="en-US" sz="800" dirty="0" smtClean="0">
                <a:solidFill>
                  <a:prstClr val="black"/>
                </a:solidFill>
                <a:latin typeface="Trebuchet MS" pitchFamily="34" charset="0"/>
                <a:cs typeface="Arial" charset="0"/>
              </a:rPr>
              <a:t>implementation </a:t>
            </a:r>
            <a:r>
              <a:rPr lang="en-US" sz="800" dirty="0">
                <a:solidFill>
                  <a:prstClr val="black"/>
                </a:solidFill>
                <a:latin typeface="Trebuchet MS" pitchFamily="34" charset="0"/>
                <a:cs typeface="Arial" charset="0"/>
              </a:rPr>
              <a:t>of </a:t>
            </a:r>
            <a:r>
              <a:rPr lang="en-US" sz="800" dirty="0" smtClean="0">
                <a:solidFill>
                  <a:prstClr val="black"/>
                </a:solidFill>
                <a:latin typeface="Trebuchet MS" pitchFamily="34" charset="0"/>
                <a:cs typeface="Arial" charset="0"/>
              </a:rPr>
              <a:t>Zinc for DD in public/PVT sectors</a:t>
            </a:r>
            <a:endParaRPr lang="en-US" sz="800" dirty="0">
              <a:solidFill>
                <a:prstClr val="black"/>
              </a:solidFill>
              <a:latin typeface="Trebuchet MS" pitchFamily="34" charset="0"/>
              <a:cs typeface="Arial" charset="0"/>
            </a:endParaRPr>
          </a:p>
        </p:txBody>
      </p:sp>
      <p:sp>
        <p:nvSpPr>
          <p:cNvPr id="14" name="TextBox 13"/>
          <p:cNvSpPr txBox="1"/>
          <p:nvPr/>
        </p:nvSpPr>
        <p:spPr>
          <a:xfrm>
            <a:off x="3505200" y="3444293"/>
            <a:ext cx="1143000" cy="954107"/>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800" b="1" u="sng" dirty="0">
                <a:solidFill>
                  <a:prstClr val="black"/>
                </a:solidFill>
                <a:latin typeface="Trebuchet MS" pitchFamily="34" charset="0"/>
                <a:cs typeface="Arial" charset="0"/>
              </a:rPr>
              <a:t>Program initiatives in </a:t>
            </a:r>
            <a:r>
              <a:rPr lang="en-US" sz="800" b="1" u="sng" dirty="0" smtClean="0">
                <a:solidFill>
                  <a:prstClr val="black"/>
                </a:solidFill>
                <a:latin typeface="Trebuchet MS" pitchFamily="34" charset="0"/>
                <a:cs typeface="Arial" charset="0"/>
              </a:rPr>
              <a:t>DD management with Zinc</a:t>
            </a:r>
            <a:r>
              <a:rPr lang="en-US" sz="800" dirty="0" smtClean="0">
                <a:solidFill>
                  <a:prstClr val="black"/>
                </a:solidFill>
                <a:latin typeface="Trebuchet MS" pitchFamily="34" charset="0"/>
                <a:cs typeface="Arial" charset="0"/>
              </a:rPr>
              <a:t>: </a:t>
            </a:r>
            <a:endParaRPr lang="en-US" sz="800" dirty="0">
              <a:solidFill>
                <a:prstClr val="black"/>
              </a:solidFill>
              <a:latin typeface="Trebuchet MS" pitchFamily="34" charset="0"/>
              <a:cs typeface="Arial" charset="0"/>
            </a:endParaRPr>
          </a:p>
          <a:p>
            <a:pPr algn="ctr"/>
            <a:r>
              <a:rPr lang="en-US" sz="800" dirty="0">
                <a:solidFill>
                  <a:prstClr val="black"/>
                </a:solidFill>
                <a:latin typeface="Trebuchet MS" pitchFamily="34" charset="0"/>
                <a:cs typeface="Arial" charset="0"/>
              </a:rPr>
              <a:t>Quality of </a:t>
            </a:r>
            <a:r>
              <a:rPr lang="en-US" sz="800" dirty="0" smtClean="0">
                <a:solidFill>
                  <a:prstClr val="black"/>
                </a:solidFill>
                <a:latin typeface="Trebuchet MS" pitchFamily="34" charset="0"/>
                <a:cs typeface="Arial" charset="0"/>
              </a:rPr>
              <a:t>care- dosing and adherence; </a:t>
            </a:r>
            <a:endParaRPr lang="en-US" sz="800" dirty="0">
              <a:solidFill>
                <a:prstClr val="black"/>
              </a:solidFill>
              <a:latin typeface="Trebuchet MS" pitchFamily="34" charset="0"/>
              <a:cs typeface="Arial" charset="0"/>
            </a:endParaRPr>
          </a:p>
          <a:p>
            <a:pPr algn="ctr"/>
            <a:r>
              <a:rPr lang="en-US" sz="800" dirty="0" smtClean="0">
                <a:solidFill>
                  <a:prstClr val="black"/>
                </a:solidFill>
                <a:latin typeface="Trebuchet MS" pitchFamily="34" charset="0"/>
                <a:cs typeface="Arial" charset="0"/>
              </a:rPr>
              <a:t>Supervision; </a:t>
            </a:r>
            <a:endParaRPr lang="en-US" sz="800" dirty="0">
              <a:solidFill>
                <a:prstClr val="black"/>
              </a:solidFill>
              <a:latin typeface="Trebuchet MS" pitchFamily="34" charset="0"/>
              <a:cs typeface="Arial" charset="0"/>
            </a:endParaRPr>
          </a:p>
        </p:txBody>
      </p:sp>
      <p:sp>
        <p:nvSpPr>
          <p:cNvPr id="15" name="TextBox 14"/>
          <p:cNvSpPr txBox="1"/>
          <p:nvPr/>
        </p:nvSpPr>
        <p:spPr>
          <a:xfrm>
            <a:off x="1571604" y="4929198"/>
            <a:ext cx="1512630" cy="830997"/>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algn="ctr">
              <a:defRPr sz="800" u="sng">
                <a:solidFill>
                  <a:prstClr val="black"/>
                </a:solidFill>
                <a:latin typeface="Trebuchet MS" pitchFamily="34" charset="0"/>
                <a:cs typeface="Arial" charset="0"/>
              </a:defRPr>
            </a:lvl1pPr>
          </a:lstStyle>
          <a:p>
            <a:r>
              <a:rPr lang="en-US" dirty="0"/>
              <a:t>Pharmaceutical systems: </a:t>
            </a:r>
            <a:r>
              <a:rPr lang="en-US" u="none" dirty="0"/>
              <a:t>zinc on EDL, registration; supply chain mgt </a:t>
            </a:r>
            <a:r>
              <a:rPr lang="en-US" u="none" dirty="0" err="1"/>
              <a:t>viz</a:t>
            </a:r>
            <a:r>
              <a:rPr lang="en-US" u="none" dirty="0"/>
              <a:t> </a:t>
            </a:r>
            <a:r>
              <a:rPr lang="en-US" u="none" dirty="0" err="1"/>
              <a:t>quantifn</a:t>
            </a:r>
            <a:r>
              <a:rPr lang="en-US" u="none" dirty="0"/>
              <a:t>, costing, &amp; distribution; private sector role.</a:t>
            </a:r>
          </a:p>
        </p:txBody>
      </p:sp>
      <p:sp>
        <p:nvSpPr>
          <p:cNvPr id="16" name="TextBox 15"/>
          <p:cNvSpPr txBox="1"/>
          <p:nvPr/>
        </p:nvSpPr>
        <p:spPr>
          <a:xfrm>
            <a:off x="4800600" y="1600200"/>
            <a:ext cx="1143000" cy="954107"/>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800" b="1" u="sng" dirty="0">
                <a:solidFill>
                  <a:prstClr val="black"/>
                </a:solidFill>
                <a:latin typeface="Trebuchet MS" pitchFamily="34" charset="0"/>
                <a:cs typeface="Arial" charset="0"/>
              </a:rPr>
              <a:t>National advocacy</a:t>
            </a:r>
            <a:r>
              <a:rPr lang="en-US" sz="800" dirty="0">
                <a:solidFill>
                  <a:prstClr val="black"/>
                </a:solidFill>
                <a:latin typeface="Trebuchet MS" pitchFamily="34" charset="0"/>
                <a:cs typeface="Arial" charset="0"/>
              </a:rPr>
              <a:t>: Expansion of national program and highlight work of </a:t>
            </a:r>
            <a:r>
              <a:rPr lang="en-US" sz="800" dirty="0" smtClean="0">
                <a:solidFill>
                  <a:prstClr val="black"/>
                </a:solidFill>
                <a:latin typeface="Trebuchet MS" pitchFamily="34" charset="0"/>
                <a:cs typeface="Arial" charset="0"/>
              </a:rPr>
              <a:t>champions,  early evidence of impact,  social marketing</a:t>
            </a:r>
            <a:endParaRPr lang="en-US" sz="800" dirty="0">
              <a:solidFill>
                <a:prstClr val="black"/>
              </a:solidFill>
              <a:latin typeface="Trebuchet MS" pitchFamily="34" charset="0"/>
              <a:cs typeface="Arial" charset="0"/>
            </a:endParaRPr>
          </a:p>
        </p:txBody>
      </p:sp>
      <p:sp>
        <p:nvSpPr>
          <p:cNvPr id="17" name="TextBox 16"/>
          <p:cNvSpPr txBox="1"/>
          <p:nvPr/>
        </p:nvSpPr>
        <p:spPr>
          <a:xfrm>
            <a:off x="4800600" y="2895600"/>
            <a:ext cx="1143000" cy="1200329"/>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800" b="1" u="sng" dirty="0">
                <a:solidFill>
                  <a:prstClr val="black"/>
                </a:solidFill>
                <a:latin typeface="Trebuchet MS" pitchFamily="34" charset="0"/>
                <a:cs typeface="Arial" charset="0"/>
              </a:rPr>
              <a:t>Standardization</a:t>
            </a:r>
            <a:r>
              <a:rPr lang="en-US" sz="800" dirty="0">
                <a:solidFill>
                  <a:prstClr val="black"/>
                </a:solidFill>
                <a:latin typeface="Trebuchet MS" pitchFamily="34" charset="0"/>
                <a:cs typeface="Arial" charset="0"/>
              </a:rPr>
              <a:t>: Quality of care approaches; </a:t>
            </a:r>
          </a:p>
          <a:p>
            <a:pPr algn="ctr"/>
            <a:r>
              <a:rPr lang="en-US" sz="800" dirty="0" smtClean="0">
                <a:solidFill>
                  <a:prstClr val="black"/>
                </a:solidFill>
                <a:latin typeface="Trebuchet MS" pitchFamily="34" charset="0"/>
                <a:cs typeface="Arial" charset="0"/>
              </a:rPr>
              <a:t>Government and partner- </a:t>
            </a:r>
            <a:r>
              <a:rPr lang="en-US" sz="800" dirty="0">
                <a:solidFill>
                  <a:prstClr val="black"/>
                </a:solidFill>
                <a:latin typeface="Trebuchet MS" pitchFamily="34" charset="0"/>
                <a:cs typeface="Arial" charset="0"/>
              </a:rPr>
              <a:t>led  training </a:t>
            </a:r>
            <a:r>
              <a:rPr lang="en-US" sz="800" dirty="0" smtClean="0">
                <a:solidFill>
                  <a:prstClr val="black"/>
                </a:solidFill>
                <a:latin typeface="Trebuchet MS" pitchFamily="34" charset="0"/>
                <a:cs typeface="Arial" charset="0"/>
              </a:rPr>
              <a:t>expansion; adapt IMCI /IMNCI guidelines to include zinc</a:t>
            </a:r>
            <a:endParaRPr lang="en-US" sz="800" dirty="0">
              <a:solidFill>
                <a:prstClr val="black"/>
              </a:solidFill>
              <a:latin typeface="Trebuchet MS" pitchFamily="34" charset="0"/>
              <a:cs typeface="Arial" charset="0"/>
            </a:endParaRPr>
          </a:p>
        </p:txBody>
      </p:sp>
      <p:sp>
        <p:nvSpPr>
          <p:cNvPr id="19" name="TextBox 18"/>
          <p:cNvSpPr txBox="1"/>
          <p:nvPr/>
        </p:nvSpPr>
        <p:spPr>
          <a:xfrm>
            <a:off x="4800600" y="4379893"/>
            <a:ext cx="1143000" cy="954107"/>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algn="ctr">
              <a:defRPr sz="800" u="sng">
                <a:solidFill>
                  <a:prstClr val="black"/>
                </a:solidFill>
                <a:latin typeface="Trebuchet MS" pitchFamily="34" charset="0"/>
                <a:cs typeface="Arial" charset="0"/>
              </a:defRPr>
            </a:lvl1pPr>
          </a:lstStyle>
          <a:p>
            <a:r>
              <a:rPr lang="en-US" dirty="0"/>
              <a:t>Programmatic growth: </a:t>
            </a:r>
          </a:p>
          <a:p>
            <a:r>
              <a:rPr lang="en-US" u="none" dirty="0"/>
              <a:t>Adding districts, partners, financing: potential for local manufacturing  and OTC registration</a:t>
            </a:r>
          </a:p>
        </p:txBody>
      </p:sp>
      <p:sp>
        <p:nvSpPr>
          <p:cNvPr id="21" name="TextBox 20"/>
          <p:cNvSpPr txBox="1"/>
          <p:nvPr/>
        </p:nvSpPr>
        <p:spPr>
          <a:xfrm>
            <a:off x="6248400" y="1742182"/>
            <a:ext cx="1143000" cy="1077218"/>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800" b="1" u="sng" dirty="0">
                <a:solidFill>
                  <a:prstClr val="black"/>
                </a:solidFill>
                <a:latin typeface="Trebuchet MS" pitchFamily="34" charset="0"/>
                <a:cs typeface="Arial" charset="0"/>
              </a:rPr>
              <a:t>Training programs</a:t>
            </a:r>
            <a:r>
              <a:rPr lang="en-US" sz="800" dirty="0">
                <a:solidFill>
                  <a:prstClr val="black"/>
                </a:solidFill>
                <a:latin typeface="Trebuchet MS" pitchFamily="34" charset="0"/>
                <a:cs typeface="Arial" charset="0"/>
              </a:rPr>
              <a:t>: </a:t>
            </a:r>
          </a:p>
          <a:p>
            <a:pPr algn="ctr"/>
            <a:r>
              <a:rPr lang="en-US" sz="800" dirty="0">
                <a:solidFill>
                  <a:prstClr val="black"/>
                </a:solidFill>
                <a:latin typeface="Trebuchet MS" pitchFamily="34" charset="0"/>
                <a:cs typeface="Arial" charset="0"/>
              </a:rPr>
              <a:t>Government </a:t>
            </a:r>
            <a:r>
              <a:rPr lang="en-US" sz="800" dirty="0" smtClean="0">
                <a:solidFill>
                  <a:prstClr val="black"/>
                </a:solidFill>
                <a:latin typeface="Trebuchet MS" pitchFamily="34" charset="0"/>
                <a:cs typeface="Arial" charset="0"/>
              </a:rPr>
              <a:t> ( + all partners) budgeted </a:t>
            </a:r>
            <a:r>
              <a:rPr lang="en-US" sz="800" dirty="0">
                <a:solidFill>
                  <a:prstClr val="black"/>
                </a:solidFill>
                <a:latin typeface="Trebuchet MS" pitchFamily="34" charset="0"/>
                <a:cs typeface="Arial" charset="0"/>
              </a:rPr>
              <a:t>training programs on </a:t>
            </a:r>
            <a:r>
              <a:rPr lang="en-US" sz="800" dirty="0" smtClean="0">
                <a:solidFill>
                  <a:prstClr val="black"/>
                </a:solidFill>
                <a:latin typeface="Trebuchet MS" pitchFamily="34" charset="0"/>
                <a:cs typeface="Arial" charset="0"/>
              </a:rPr>
              <a:t> zinc use and inclusion in national HW  pre and </a:t>
            </a:r>
            <a:r>
              <a:rPr lang="en-US" sz="800" dirty="0">
                <a:solidFill>
                  <a:prstClr val="black"/>
                </a:solidFill>
                <a:latin typeface="Trebuchet MS" pitchFamily="34" charset="0"/>
                <a:cs typeface="Arial" charset="0"/>
              </a:rPr>
              <a:t>in-service curricula </a:t>
            </a:r>
          </a:p>
        </p:txBody>
      </p:sp>
      <p:sp>
        <p:nvSpPr>
          <p:cNvPr id="22" name="TextBox 21"/>
          <p:cNvSpPr txBox="1"/>
          <p:nvPr/>
        </p:nvSpPr>
        <p:spPr>
          <a:xfrm>
            <a:off x="6248400" y="3043685"/>
            <a:ext cx="1143000" cy="707886"/>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algn="ctr">
              <a:defRPr sz="800" u="sng">
                <a:solidFill>
                  <a:prstClr val="black"/>
                </a:solidFill>
                <a:latin typeface="Trebuchet MS" pitchFamily="34" charset="0"/>
                <a:cs typeface="Arial" charset="0"/>
              </a:defRPr>
            </a:lvl1pPr>
          </a:lstStyle>
          <a:p>
            <a:r>
              <a:rPr lang="en-US" dirty="0"/>
              <a:t>Clinical coverage:</a:t>
            </a:r>
          </a:p>
          <a:p>
            <a:r>
              <a:rPr lang="en-US" u="none" dirty="0"/>
              <a:t>High coverage use of Zinc; Public and private  sectors as appropriate, OTC.</a:t>
            </a:r>
          </a:p>
        </p:txBody>
      </p:sp>
      <p:sp>
        <p:nvSpPr>
          <p:cNvPr id="23" name="TextBox 22"/>
          <p:cNvSpPr txBox="1"/>
          <p:nvPr/>
        </p:nvSpPr>
        <p:spPr>
          <a:xfrm>
            <a:off x="6248400" y="3953420"/>
            <a:ext cx="1143000" cy="1323439"/>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algn="ctr">
              <a:defRPr sz="800" u="sng">
                <a:solidFill>
                  <a:prstClr val="black"/>
                </a:solidFill>
                <a:latin typeface="Trebuchet MS" pitchFamily="34" charset="0"/>
                <a:cs typeface="Arial" charset="0"/>
              </a:defRPr>
            </a:lvl1pPr>
          </a:lstStyle>
          <a:p>
            <a:r>
              <a:rPr lang="en-US" dirty="0"/>
              <a:t>Drug &amp; equipment availability:</a:t>
            </a:r>
          </a:p>
          <a:p>
            <a:r>
              <a:rPr lang="en-US" u="none" dirty="0"/>
              <a:t>Zinc  government routine procurement mechanisms</a:t>
            </a:r>
          </a:p>
          <a:p>
            <a:r>
              <a:rPr lang="en-US" u="none" dirty="0"/>
              <a:t>+/- plans for local private sector manufacturing  and OTC availability</a:t>
            </a:r>
          </a:p>
        </p:txBody>
      </p:sp>
      <p:sp>
        <p:nvSpPr>
          <p:cNvPr id="26" name="Right Brace 25"/>
          <p:cNvSpPr/>
          <p:nvPr/>
        </p:nvSpPr>
        <p:spPr>
          <a:xfrm>
            <a:off x="7218619" y="1600200"/>
            <a:ext cx="544195" cy="3781051"/>
          </a:xfrm>
          <a:prstGeom prst="rightBrace">
            <a:avLst/>
          </a:prstGeom>
        </p:spPr>
        <p:style>
          <a:lnRef idx="3">
            <a:schemeClr val="dk1"/>
          </a:lnRef>
          <a:fillRef idx="0">
            <a:schemeClr val="dk1"/>
          </a:fillRef>
          <a:effectRef idx="2">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prstClr val="black"/>
              </a:solidFill>
            </a:endParaRPr>
          </a:p>
        </p:txBody>
      </p:sp>
      <p:sp>
        <p:nvSpPr>
          <p:cNvPr id="27" name="Oval 26"/>
          <p:cNvSpPr/>
          <p:nvPr/>
        </p:nvSpPr>
        <p:spPr>
          <a:xfrm>
            <a:off x="7768673" y="2546083"/>
            <a:ext cx="1295400" cy="1721052"/>
          </a:xfrm>
          <a:prstGeom prst="ellipse">
            <a:avLst/>
          </a:prstGeom>
          <a:solidFill>
            <a:schemeClr val="accent3">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prstClr val="white"/>
                </a:solidFill>
                <a:latin typeface="Trebuchet MS" pitchFamily="34" charset="0"/>
              </a:rPr>
              <a:t>Reduction of DD related mortality and improved child health status</a:t>
            </a:r>
            <a:endParaRPr lang="en-US" sz="1050" b="1" dirty="0">
              <a:solidFill>
                <a:prstClr val="white"/>
              </a:solidFill>
              <a:latin typeface="Trebuchet MS" pitchFamily="34" charset="0"/>
            </a:endParaRPr>
          </a:p>
        </p:txBody>
      </p:sp>
      <p:graphicFrame>
        <p:nvGraphicFramePr>
          <p:cNvPr id="28" name="Table 27"/>
          <p:cNvGraphicFramePr>
            <a:graphicFrameLocks noGrp="1"/>
          </p:cNvGraphicFramePr>
          <p:nvPr>
            <p:extLst>
              <p:ext uri="{D42A27DB-BD31-4B8C-83A1-F6EECF244321}">
                <p14:modId xmlns:p14="http://schemas.microsoft.com/office/powerpoint/2010/main" val="1918304212"/>
              </p:ext>
            </p:extLst>
          </p:nvPr>
        </p:nvGraphicFramePr>
        <p:xfrm>
          <a:off x="76202" y="5826760"/>
          <a:ext cx="8991600" cy="457200"/>
        </p:xfrm>
        <a:graphic>
          <a:graphicData uri="http://schemas.openxmlformats.org/drawingml/2006/table">
            <a:tbl>
              <a:tblPr firstRow="1" bandRow="1">
                <a:tableStyleId>{073A0DAA-6AF3-43AB-8588-CEC1D06C72B9}</a:tableStyleId>
              </a:tblPr>
              <a:tblGrid>
                <a:gridCol w="1498600"/>
                <a:gridCol w="1625598"/>
                <a:gridCol w="1422400"/>
                <a:gridCol w="1422400"/>
                <a:gridCol w="1422400"/>
                <a:gridCol w="1600202"/>
              </a:tblGrid>
              <a:tr h="370840">
                <a:tc>
                  <a:txBody>
                    <a:bodyPr/>
                    <a:lstStyle/>
                    <a:p>
                      <a:pPr algn="ctr"/>
                      <a:r>
                        <a:rPr lang="en-US" sz="1200" b="1" kern="1200" dirty="0" smtClean="0">
                          <a:solidFill>
                            <a:schemeClr val="tx1"/>
                          </a:solidFill>
                          <a:effectLst/>
                          <a:latin typeface="Trebuchet MS" pitchFamily="34" charset="0"/>
                          <a:ea typeface="+mn-ea"/>
                          <a:cs typeface="+mn-cs"/>
                        </a:rPr>
                        <a:t>M&amp;E</a:t>
                      </a:r>
                      <a:endParaRPr lang="en-US" sz="1200" dirty="0">
                        <a:solidFill>
                          <a:schemeClr val="tx1"/>
                        </a:solidFill>
                        <a:latin typeface="Trebuchet MS"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US" sz="1200" b="1" kern="1200" dirty="0" smtClean="0">
                          <a:solidFill>
                            <a:schemeClr val="tx1"/>
                          </a:solidFill>
                          <a:effectLst/>
                          <a:latin typeface="Trebuchet MS" pitchFamily="34" charset="0"/>
                          <a:ea typeface="+mn-ea"/>
                          <a:cs typeface="+mn-cs"/>
                        </a:rPr>
                        <a:t>Readiness assessment</a:t>
                      </a:r>
                      <a:endParaRPr lang="en-US" sz="1200" dirty="0">
                        <a:solidFill>
                          <a:schemeClr val="tx1"/>
                        </a:solidFill>
                        <a:latin typeface="Trebuchet MS"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200" b="1" kern="1200" dirty="0" smtClean="0">
                          <a:solidFill>
                            <a:schemeClr val="tx1"/>
                          </a:solidFill>
                          <a:effectLst/>
                          <a:latin typeface="Trebuchet MS" pitchFamily="34" charset="0"/>
                          <a:ea typeface="+mn-ea"/>
                          <a:cs typeface="+mn-cs"/>
                        </a:rPr>
                        <a:t>Pilot project data</a:t>
                      </a:r>
                      <a:endParaRPr lang="en-US" sz="1200" dirty="0">
                        <a:solidFill>
                          <a:schemeClr val="tx1"/>
                        </a:solidFill>
                        <a:latin typeface="Trebuchet MS"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200" b="1" kern="1200" dirty="0" smtClean="0">
                          <a:solidFill>
                            <a:schemeClr val="tx1"/>
                          </a:solidFill>
                          <a:effectLst/>
                          <a:latin typeface="Trebuchet MS" pitchFamily="34" charset="0"/>
                          <a:ea typeface="+mn-ea"/>
                          <a:cs typeface="+mn-cs"/>
                        </a:rPr>
                        <a:t>Survey data</a:t>
                      </a:r>
                      <a:endParaRPr lang="en-US" sz="1200" dirty="0">
                        <a:solidFill>
                          <a:schemeClr val="tx1"/>
                        </a:solidFill>
                        <a:latin typeface="Trebuchet MS"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200" b="1" kern="1200" dirty="0" smtClean="0">
                          <a:solidFill>
                            <a:schemeClr val="tx1"/>
                          </a:solidFill>
                          <a:effectLst/>
                          <a:latin typeface="Trebuchet MS" pitchFamily="34" charset="0"/>
                          <a:ea typeface="+mn-ea"/>
                          <a:cs typeface="+mn-cs"/>
                        </a:rPr>
                        <a:t>Indicators in HMIS</a:t>
                      </a:r>
                      <a:endParaRPr lang="en-US" sz="1200" dirty="0">
                        <a:solidFill>
                          <a:schemeClr val="tx1"/>
                        </a:solidFill>
                        <a:latin typeface="Trebuchet MS"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200" b="1" kern="1200" dirty="0" smtClean="0">
                          <a:solidFill>
                            <a:schemeClr val="tx1"/>
                          </a:solidFill>
                          <a:effectLst/>
                          <a:latin typeface="Trebuchet MS" pitchFamily="34" charset="0"/>
                          <a:ea typeface="+mn-ea"/>
                          <a:cs typeface="+mn-cs"/>
                        </a:rPr>
                        <a:t>Routine monitoring</a:t>
                      </a:r>
                      <a:endParaRPr lang="en-US" sz="1200" dirty="0">
                        <a:solidFill>
                          <a:schemeClr val="tx1"/>
                        </a:solidFill>
                        <a:latin typeface="Trebuchet MS"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2345216704"/>
              </p:ext>
            </p:extLst>
          </p:nvPr>
        </p:nvGraphicFramePr>
        <p:xfrm>
          <a:off x="1600200" y="6466840"/>
          <a:ext cx="7483366" cy="304800"/>
        </p:xfrm>
        <a:graphic>
          <a:graphicData uri="http://schemas.openxmlformats.org/drawingml/2006/table">
            <a:tbl>
              <a:tblPr firstRow="1" bandRow="1">
                <a:tableStyleId>{073A0DAA-6AF3-43AB-8588-CEC1D06C72B9}</a:tableStyleId>
              </a:tblPr>
              <a:tblGrid>
                <a:gridCol w="3048000"/>
                <a:gridCol w="4435366"/>
              </a:tblGrid>
              <a:tr h="294640">
                <a:tc>
                  <a:txBody>
                    <a:bodyPr/>
                    <a:lstStyle/>
                    <a:p>
                      <a:pPr algn="ctr"/>
                      <a:r>
                        <a:rPr lang="en-US" sz="1400" b="1" kern="1200" dirty="0" smtClean="0">
                          <a:solidFill>
                            <a:schemeClr val="tx1"/>
                          </a:solidFill>
                          <a:effectLst/>
                          <a:latin typeface="Estrangelo Edessa" pitchFamily="66" charset="0"/>
                          <a:ea typeface="+mn-ea"/>
                          <a:cs typeface="Estrangelo Edessa" pitchFamily="66" charset="0"/>
                        </a:rPr>
                        <a:t>INTRODUCING INNOVATION</a:t>
                      </a:r>
                      <a:endParaRPr lang="en-US" sz="1400" dirty="0">
                        <a:solidFill>
                          <a:schemeClr val="tx1"/>
                        </a:solidFill>
                        <a:latin typeface="Estrangelo Edessa" pitchFamily="66" charset="0"/>
                        <a:cs typeface="Estrangelo Edessa" pitchFamily="66"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400" b="1" kern="1200" dirty="0" smtClean="0">
                          <a:solidFill>
                            <a:schemeClr val="tx1"/>
                          </a:solidFill>
                          <a:effectLst/>
                          <a:latin typeface="Estrangelo Edessa" pitchFamily="66" charset="0"/>
                          <a:ea typeface="+mn-ea"/>
                          <a:cs typeface="Estrangelo Edessa" pitchFamily="66" charset="0"/>
                        </a:rPr>
                        <a:t>MOVING TOWARDS SUSTAINABLE IMPACT AT SCALE</a:t>
                      </a:r>
                      <a:endParaRPr lang="en-US" sz="1400" dirty="0">
                        <a:solidFill>
                          <a:schemeClr val="tx1"/>
                        </a:solidFill>
                        <a:latin typeface="Estrangelo Edessa" pitchFamily="66" charset="0"/>
                        <a:cs typeface="Estrangelo Edessa" pitchFamily="66"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20000"/>
                        <a:lumOff val="80000"/>
                      </a:schemeClr>
                    </a:solidFill>
                  </a:tcPr>
                </a:tc>
              </a:tr>
            </a:tbl>
          </a:graphicData>
        </a:graphic>
      </p:graphicFrame>
      <p:sp>
        <p:nvSpPr>
          <p:cNvPr id="31" name="Right Brace 30"/>
          <p:cNvSpPr/>
          <p:nvPr/>
        </p:nvSpPr>
        <p:spPr>
          <a:xfrm rot="5400000">
            <a:off x="6778437" y="4199601"/>
            <a:ext cx="136048" cy="4290278"/>
          </a:xfrm>
          <a:prstGeom prst="rightBrace">
            <a:avLst/>
          </a:prstGeom>
        </p:spPr>
        <p:style>
          <a:lnRef idx="3">
            <a:schemeClr val="dk1"/>
          </a:lnRef>
          <a:fillRef idx="0">
            <a:schemeClr val="dk1"/>
          </a:fillRef>
          <a:effectRef idx="2">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prstClr val="black"/>
              </a:solidFill>
            </a:endParaRPr>
          </a:p>
        </p:txBody>
      </p:sp>
      <p:sp>
        <p:nvSpPr>
          <p:cNvPr id="32" name="Right Brace 31"/>
          <p:cNvSpPr/>
          <p:nvPr/>
        </p:nvSpPr>
        <p:spPr>
          <a:xfrm rot="5400000">
            <a:off x="3031515" y="4925402"/>
            <a:ext cx="132248" cy="2842478"/>
          </a:xfrm>
          <a:prstGeom prst="rightBrace">
            <a:avLst/>
          </a:prstGeom>
        </p:spPr>
        <p:style>
          <a:lnRef idx="3">
            <a:schemeClr val="dk1"/>
          </a:lnRef>
          <a:fillRef idx="0">
            <a:schemeClr val="dk1"/>
          </a:fillRef>
          <a:effectRef idx="2">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prstClr val="black"/>
              </a:solidFill>
            </a:endParaRPr>
          </a:p>
        </p:txBody>
      </p:sp>
      <p:grpSp>
        <p:nvGrpSpPr>
          <p:cNvPr id="20" name="Group 48"/>
          <p:cNvGrpSpPr/>
          <p:nvPr/>
        </p:nvGrpSpPr>
        <p:grpSpPr>
          <a:xfrm rot="16200000">
            <a:off x="2549353" y="1813900"/>
            <a:ext cx="1235658" cy="1000363"/>
            <a:chOff x="2787736" y="2792723"/>
            <a:chExt cx="717464" cy="1769845"/>
          </a:xfrm>
        </p:grpSpPr>
        <p:sp>
          <p:nvSpPr>
            <p:cNvPr id="50" name="Curved Down Arrow 49"/>
            <p:cNvSpPr/>
            <p:nvPr/>
          </p:nvSpPr>
          <p:spPr bwMode="auto">
            <a:xfrm rot="10800000">
              <a:off x="2887573" y="3224910"/>
              <a:ext cx="617627" cy="1337658"/>
            </a:xfrm>
            <a:prstGeom prst="curvedDownArrow">
              <a:avLst>
                <a:gd name="adj1" fmla="val 16648"/>
                <a:gd name="adj2" fmla="val 50000"/>
                <a:gd name="adj3" fmla="val 25000"/>
              </a:avLst>
            </a:prstGeom>
            <a:solidFill>
              <a:srgbClr val="FFEB33"/>
            </a:solidFill>
            <a:ln w="9525" cap="flat" cmpd="sng" algn="ctr">
              <a:solidFill>
                <a:srgbClr val="6B529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p:txBody>
        </p:sp>
        <p:sp>
          <p:nvSpPr>
            <p:cNvPr id="51" name="Curved Down Arrow 50"/>
            <p:cNvSpPr/>
            <p:nvPr/>
          </p:nvSpPr>
          <p:spPr bwMode="auto">
            <a:xfrm>
              <a:off x="2787736" y="2792723"/>
              <a:ext cx="595519" cy="1265416"/>
            </a:xfrm>
            <a:prstGeom prst="curvedDownArrow">
              <a:avLst>
                <a:gd name="adj1" fmla="val 13452"/>
                <a:gd name="adj2" fmla="val 50000"/>
                <a:gd name="adj3" fmla="val 25000"/>
              </a:avLst>
            </a:prstGeom>
            <a:solidFill>
              <a:srgbClr val="FFEB33"/>
            </a:solidFill>
            <a:ln w="9525" cap="flat" cmpd="sng" algn="ctr">
              <a:solidFill>
                <a:srgbClr val="6B529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p:txBody>
        </p:sp>
      </p:grpSp>
      <p:grpSp>
        <p:nvGrpSpPr>
          <p:cNvPr id="24" name="Group 51"/>
          <p:cNvGrpSpPr/>
          <p:nvPr/>
        </p:nvGrpSpPr>
        <p:grpSpPr>
          <a:xfrm rot="16200000">
            <a:off x="2587290" y="3710763"/>
            <a:ext cx="1179310" cy="1000363"/>
            <a:chOff x="2787736" y="2792723"/>
            <a:chExt cx="717464" cy="1769845"/>
          </a:xfrm>
        </p:grpSpPr>
        <p:sp>
          <p:nvSpPr>
            <p:cNvPr id="53" name="Curved Down Arrow 52"/>
            <p:cNvSpPr/>
            <p:nvPr/>
          </p:nvSpPr>
          <p:spPr bwMode="auto">
            <a:xfrm rot="10800000">
              <a:off x="2887573" y="3224910"/>
              <a:ext cx="617627" cy="1337658"/>
            </a:xfrm>
            <a:prstGeom prst="curvedDownArrow">
              <a:avLst>
                <a:gd name="adj1" fmla="val 16648"/>
                <a:gd name="adj2" fmla="val 50000"/>
                <a:gd name="adj3" fmla="val 25000"/>
              </a:avLst>
            </a:prstGeom>
            <a:solidFill>
              <a:srgbClr val="FFEB33"/>
            </a:solidFill>
            <a:ln w="9525" cap="flat" cmpd="sng" algn="ctr">
              <a:solidFill>
                <a:srgbClr val="6B529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p:txBody>
        </p:sp>
        <p:sp>
          <p:nvSpPr>
            <p:cNvPr id="54" name="Curved Down Arrow 53"/>
            <p:cNvSpPr/>
            <p:nvPr/>
          </p:nvSpPr>
          <p:spPr bwMode="auto">
            <a:xfrm>
              <a:off x="2787736" y="2792723"/>
              <a:ext cx="595519" cy="1265416"/>
            </a:xfrm>
            <a:prstGeom prst="curvedDownArrow">
              <a:avLst>
                <a:gd name="adj1" fmla="val 13452"/>
                <a:gd name="adj2" fmla="val 50000"/>
                <a:gd name="adj3" fmla="val 25000"/>
              </a:avLst>
            </a:prstGeom>
            <a:solidFill>
              <a:srgbClr val="FFEB33"/>
            </a:solidFill>
            <a:ln w="9525" cap="flat" cmpd="sng" algn="ctr">
              <a:solidFill>
                <a:srgbClr val="6B529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p:txBody>
        </p:sp>
      </p:grpSp>
      <p:sp>
        <p:nvSpPr>
          <p:cNvPr id="33" name="Right Arrow 32"/>
          <p:cNvSpPr/>
          <p:nvPr/>
        </p:nvSpPr>
        <p:spPr>
          <a:xfrm>
            <a:off x="4489640" y="2084457"/>
            <a:ext cx="387160" cy="353943"/>
          </a:xfrm>
          <a:prstGeom prst="rightArrow">
            <a:avLst>
              <a:gd name="adj1" fmla="val 25628"/>
              <a:gd name="adj2" fmla="val 42688"/>
            </a:avLst>
          </a:prstGeom>
          <a:solidFill>
            <a:srgbClr val="FFEB33"/>
          </a:solidFill>
          <a:ln w="9525" cap="flat" cmpd="sng" algn="ctr">
            <a:solidFill>
              <a:srgbClr val="6B529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chemeClr val="tx1"/>
              </a:solidFill>
              <a:latin typeface="Arial" charset="0"/>
              <a:cs typeface="Arial" charset="0"/>
            </a:endParaRPr>
          </a:p>
        </p:txBody>
      </p:sp>
      <p:sp>
        <p:nvSpPr>
          <p:cNvPr id="55" name="Right Arrow 54"/>
          <p:cNvSpPr/>
          <p:nvPr/>
        </p:nvSpPr>
        <p:spPr>
          <a:xfrm>
            <a:off x="4495800" y="2998857"/>
            <a:ext cx="387160" cy="353943"/>
          </a:xfrm>
          <a:prstGeom prst="rightArrow">
            <a:avLst>
              <a:gd name="adj1" fmla="val 25628"/>
              <a:gd name="adj2" fmla="val 42688"/>
            </a:avLst>
          </a:prstGeom>
          <a:solidFill>
            <a:srgbClr val="FFEB33"/>
          </a:solidFill>
          <a:ln w="9525" cap="flat" cmpd="sng" algn="ctr">
            <a:solidFill>
              <a:srgbClr val="6B529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chemeClr val="tx1"/>
              </a:solidFill>
              <a:latin typeface="Arial" charset="0"/>
              <a:cs typeface="Arial" charset="0"/>
            </a:endParaRPr>
          </a:p>
        </p:txBody>
      </p:sp>
      <p:sp>
        <p:nvSpPr>
          <p:cNvPr id="56" name="Right Arrow 55"/>
          <p:cNvSpPr/>
          <p:nvPr/>
        </p:nvSpPr>
        <p:spPr>
          <a:xfrm>
            <a:off x="4495800" y="4294257"/>
            <a:ext cx="387160" cy="353943"/>
          </a:xfrm>
          <a:prstGeom prst="rightArrow">
            <a:avLst>
              <a:gd name="adj1" fmla="val 25628"/>
              <a:gd name="adj2" fmla="val 42688"/>
            </a:avLst>
          </a:prstGeom>
          <a:solidFill>
            <a:srgbClr val="FFEB33"/>
          </a:solidFill>
          <a:ln w="9525" cap="flat" cmpd="sng" algn="ctr">
            <a:solidFill>
              <a:srgbClr val="6B529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chemeClr val="tx1"/>
              </a:solidFill>
              <a:latin typeface="Arial" charset="0"/>
              <a:cs typeface="Arial" charset="0"/>
            </a:endParaRPr>
          </a:p>
        </p:txBody>
      </p:sp>
      <p:sp>
        <p:nvSpPr>
          <p:cNvPr id="57" name="Right Arrow 56"/>
          <p:cNvSpPr/>
          <p:nvPr/>
        </p:nvSpPr>
        <p:spPr>
          <a:xfrm>
            <a:off x="5927792" y="2731357"/>
            <a:ext cx="387160" cy="353943"/>
          </a:xfrm>
          <a:prstGeom prst="rightArrow">
            <a:avLst>
              <a:gd name="adj1" fmla="val 25628"/>
              <a:gd name="adj2" fmla="val 42688"/>
            </a:avLst>
          </a:prstGeom>
          <a:solidFill>
            <a:srgbClr val="FFEB33"/>
          </a:solidFill>
          <a:ln w="9525" cap="flat" cmpd="sng" algn="ctr">
            <a:solidFill>
              <a:srgbClr val="6B529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chemeClr val="tx1"/>
              </a:solidFill>
              <a:latin typeface="Arial" charset="0"/>
              <a:cs typeface="Arial" charset="0"/>
            </a:endParaRPr>
          </a:p>
        </p:txBody>
      </p:sp>
      <p:sp>
        <p:nvSpPr>
          <p:cNvPr id="58" name="Right Arrow 57"/>
          <p:cNvSpPr/>
          <p:nvPr/>
        </p:nvSpPr>
        <p:spPr>
          <a:xfrm>
            <a:off x="5933952" y="4114800"/>
            <a:ext cx="387160" cy="353943"/>
          </a:xfrm>
          <a:prstGeom prst="rightArrow">
            <a:avLst>
              <a:gd name="adj1" fmla="val 25628"/>
              <a:gd name="adj2" fmla="val 42688"/>
            </a:avLst>
          </a:prstGeom>
          <a:solidFill>
            <a:srgbClr val="FFEB33"/>
          </a:solidFill>
          <a:ln w="9525" cap="flat" cmpd="sng" algn="ctr">
            <a:solidFill>
              <a:srgbClr val="6B529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chemeClr val="tx1"/>
              </a:solidFill>
              <a:latin typeface="Arial" charset="0"/>
              <a:cs typeface="Arial" charset="0"/>
            </a:endParaRPr>
          </a:p>
        </p:txBody>
      </p:sp>
    </p:spTree>
    <p:extLst>
      <p:ext uri="{BB962C8B-B14F-4D97-AF65-F5344CB8AC3E}">
        <p14:creationId xmlns:p14="http://schemas.microsoft.com/office/powerpoint/2010/main" val="1389365327"/>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4" name="Slide Number Placeholder 3"/>
          <p:cNvSpPr>
            <a:spLocks noGrp="1"/>
          </p:cNvSpPr>
          <p:nvPr>
            <p:ph type="sldNum" sz="quarter" idx="10"/>
          </p:nvPr>
        </p:nvSpPr>
        <p:spPr/>
        <p:txBody>
          <a:bodyPr/>
          <a:lstStyle/>
          <a:p>
            <a:pPr>
              <a:defRPr/>
            </a:pPr>
            <a:fld id="{386DDFCD-3619-42A3-9D06-B18AE893DCE3}" type="slidenum">
              <a:rPr lang="en-US" smtClean="0"/>
              <a:pPr>
                <a:defRPr/>
              </a:pPr>
              <a:t>15</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7092305"/>
              </p:ext>
            </p:extLst>
          </p:nvPr>
        </p:nvGraphicFramePr>
        <p:xfrm>
          <a:off x="457200" y="1600200"/>
          <a:ext cx="8229600" cy="3708400"/>
        </p:xfrm>
        <a:graphic>
          <a:graphicData uri="http://schemas.openxmlformats.org/drawingml/2006/table">
            <a:tbl>
              <a:tblPr firstRow="1" bandRow="1">
                <a:tableStyleId>{5C22544A-7EE6-4342-B048-85BDC9FD1C3A}</a:tableStyleId>
              </a:tblPr>
              <a:tblGrid>
                <a:gridCol w="1905000"/>
                <a:gridCol w="6324600"/>
              </a:tblGrid>
              <a:tr h="370840">
                <a:tc>
                  <a:txBody>
                    <a:bodyPr/>
                    <a:lstStyle/>
                    <a:p>
                      <a:r>
                        <a:rPr lang="en-US" dirty="0" smtClean="0"/>
                        <a:t>Component</a:t>
                      </a:r>
                      <a:endParaRPr lang="en-US" dirty="0"/>
                    </a:p>
                  </a:txBody>
                  <a:tcPr/>
                </a:tc>
                <a:tc>
                  <a:txBody>
                    <a:bodyPr/>
                    <a:lstStyle/>
                    <a:p>
                      <a:r>
                        <a:rPr lang="en-US" dirty="0" smtClean="0"/>
                        <a:t>Challenge</a:t>
                      </a:r>
                      <a:endParaRPr lang="en-US" dirty="0"/>
                    </a:p>
                  </a:txBody>
                  <a:tcPr/>
                </a:tc>
              </a:tr>
              <a:tr h="370840">
                <a:tc rowSpan="4">
                  <a:txBody>
                    <a:bodyPr/>
                    <a:lstStyle/>
                    <a:p>
                      <a:r>
                        <a:rPr lang="en-US" dirty="0" smtClean="0"/>
                        <a:t>Supply</a:t>
                      </a:r>
                      <a:endParaRPr lang="en-US" dirty="0"/>
                    </a:p>
                  </a:txBody>
                  <a:tcPr>
                    <a:solidFill>
                      <a:schemeClr val="accent1">
                        <a:lumMod val="20000"/>
                        <a:lumOff val="80000"/>
                      </a:schemeClr>
                    </a:solidFill>
                  </a:tcPr>
                </a:tc>
                <a:tc>
                  <a:txBody>
                    <a:bodyPr/>
                    <a:lstStyle/>
                    <a:p>
                      <a:r>
                        <a:rPr lang="en-US" dirty="0" smtClean="0"/>
                        <a:t>Identify consistent source of quality product</a:t>
                      </a:r>
                      <a:endParaRPr lang="en-US" dirty="0"/>
                    </a:p>
                  </a:txBody>
                  <a:tcPr/>
                </a:tc>
              </a:tr>
              <a:tr h="370840">
                <a:tc vMerge="1">
                  <a:txBody>
                    <a:bodyPr/>
                    <a:lstStyle/>
                    <a:p>
                      <a:endParaRPr lang="en-US" dirty="0"/>
                    </a:p>
                  </a:txBody>
                  <a:tcPr/>
                </a:tc>
                <a:tc>
                  <a:txBody>
                    <a:bodyPr/>
                    <a:lstStyle/>
                    <a:p>
                      <a:r>
                        <a:rPr lang="en-US" dirty="0" smtClean="0"/>
                        <a:t>Developing</a:t>
                      </a:r>
                      <a:r>
                        <a:rPr lang="en-US" baseline="0" dirty="0" smtClean="0"/>
                        <a:t> costing estimate and financial plan</a:t>
                      </a:r>
                      <a:endParaRPr lang="en-US" dirty="0"/>
                    </a:p>
                  </a:txBody>
                  <a:tcPr/>
                </a:tc>
              </a:tr>
              <a:tr h="370840">
                <a:tc vMerge="1">
                  <a:txBody>
                    <a:bodyPr/>
                    <a:lstStyle/>
                    <a:p>
                      <a:endParaRPr lang="en-US" dirty="0"/>
                    </a:p>
                  </a:txBody>
                  <a:tcPr/>
                </a:tc>
                <a:tc>
                  <a:txBody>
                    <a:bodyPr/>
                    <a:lstStyle/>
                    <a:p>
                      <a:r>
                        <a:rPr lang="en-US" dirty="0" smtClean="0"/>
                        <a:t>Developing a reliable distribution</a:t>
                      </a:r>
                      <a:r>
                        <a:rPr lang="en-US" baseline="0" dirty="0" smtClean="0"/>
                        <a:t> system</a:t>
                      </a:r>
                      <a:endParaRPr lang="en-US" dirty="0"/>
                    </a:p>
                  </a:txBody>
                  <a:tcPr/>
                </a:tc>
              </a:tr>
              <a:tr h="370840">
                <a:tc vMerge="1">
                  <a:txBody>
                    <a:bodyPr/>
                    <a:lstStyle/>
                    <a:p>
                      <a:endParaRPr lang="en-US" dirty="0"/>
                    </a:p>
                  </a:txBody>
                  <a:tcPr/>
                </a:tc>
                <a:tc>
                  <a:txBody>
                    <a:bodyPr/>
                    <a:lstStyle/>
                    <a:p>
                      <a:r>
                        <a:rPr lang="en-US" dirty="0" smtClean="0"/>
                        <a:t>Optimizing</a:t>
                      </a:r>
                      <a:r>
                        <a:rPr lang="en-US" baseline="0" dirty="0" smtClean="0"/>
                        <a:t> private sector’s presence</a:t>
                      </a:r>
                      <a:endParaRPr lang="en-US" dirty="0"/>
                    </a:p>
                  </a:txBody>
                  <a:tcPr/>
                </a:tc>
              </a:tr>
              <a:tr h="370840">
                <a:tc rowSpan="3">
                  <a:txBody>
                    <a:bodyPr/>
                    <a:lstStyle/>
                    <a:p>
                      <a:r>
                        <a:rPr lang="en-US" dirty="0" smtClean="0"/>
                        <a:t>Demand</a:t>
                      </a:r>
                      <a:endParaRPr lang="en-US" dirty="0"/>
                    </a:p>
                  </a:txBody>
                  <a:tcPr/>
                </a:tc>
                <a:tc>
                  <a:txBody>
                    <a:bodyPr/>
                    <a:lstStyle/>
                    <a:p>
                      <a:r>
                        <a:rPr lang="en-US" dirty="0" smtClean="0"/>
                        <a:t>Strengthening</a:t>
                      </a:r>
                      <a:r>
                        <a:rPr lang="en-US" baseline="0" dirty="0" smtClean="0"/>
                        <a:t> </a:t>
                      </a:r>
                      <a:r>
                        <a:rPr lang="en-US" dirty="0" smtClean="0"/>
                        <a:t>actor’s communication capabilities</a:t>
                      </a:r>
                      <a:endParaRPr lang="en-US" dirty="0"/>
                    </a:p>
                  </a:txBody>
                  <a:tcPr/>
                </a:tc>
              </a:tr>
              <a:tr h="370840">
                <a:tc vMerge="1">
                  <a:txBody>
                    <a:bodyPr/>
                    <a:lstStyle/>
                    <a:p>
                      <a:endParaRPr lang="en-US" dirty="0"/>
                    </a:p>
                  </a:txBody>
                  <a:tcPr/>
                </a:tc>
                <a:tc>
                  <a:txBody>
                    <a:bodyPr/>
                    <a:lstStyle/>
                    <a:p>
                      <a:r>
                        <a:rPr lang="en-US" dirty="0" smtClean="0"/>
                        <a:t>Developing streamlined message</a:t>
                      </a:r>
                      <a:endParaRPr lang="en-US" dirty="0"/>
                    </a:p>
                  </a:txBody>
                  <a:tcPr/>
                </a:tc>
              </a:tr>
              <a:tr h="370840">
                <a:tc vMerge="1">
                  <a:txBody>
                    <a:bodyPr/>
                    <a:lstStyle/>
                    <a:p>
                      <a:endParaRPr lang="en-US" dirty="0"/>
                    </a:p>
                  </a:txBody>
                  <a:tcPr/>
                </a:tc>
                <a:tc>
                  <a:txBody>
                    <a:bodyPr/>
                    <a:lstStyle/>
                    <a:p>
                      <a:r>
                        <a:rPr lang="en-US" dirty="0" smtClean="0"/>
                        <a:t>Developing Community awareness</a:t>
                      </a:r>
                      <a:endParaRPr lang="en-US" dirty="0"/>
                    </a:p>
                  </a:txBody>
                  <a:tcPr/>
                </a:tc>
              </a:tr>
              <a:tr h="370840">
                <a:tc rowSpan="2">
                  <a:txBody>
                    <a:bodyPr/>
                    <a:lstStyle/>
                    <a:p>
                      <a:r>
                        <a:rPr lang="en-US" dirty="0" smtClean="0"/>
                        <a:t>Quality</a:t>
                      </a:r>
                      <a:endParaRPr lang="en-US" dirty="0"/>
                    </a:p>
                  </a:txBody>
                  <a:tcPr/>
                </a:tc>
                <a:tc>
                  <a:txBody>
                    <a:bodyPr/>
                    <a:lstStyle/>
                    <a:p>
                      <a:r>
                        <a:rPr lang="en-US" dirty="0" err="1" smtClean="0"/>
                        <a:t>Strengthenening</a:t>
                      </a:r>
                      <a:r>
                        <a:rPr lang="en-US" baseline="0" dirty="0" smtClean="0"/>
                        <a:t> p</a:t>
                      </a:r>
                      <a:r>
                        <a:rPr lang="en-US" dirty="0" smtClean="0"/>
                        <a:t>rovider’s and </a:t>
                      </a:r>
                      <a:r>
                        <a:rPr lang="en-US" dirty="0" err="1" smtClean="0"/>
                        <a:t>familie’s</a:t>
                      </a:r>
                      <a:r>
                        <a:rPr lang="en-US" dirty="0" smtClean="0"/>
                        <a:t> skills</a:t>
                      </a:r>
                      <a:endParaRPr lang="en-US" dirty="0"/>
                    </a:p>
                  </a:txBody>
                  <a:tcPr/>
                </a:tc>
              </a:tr>
              <a:tr h="370840">
                <a:tc vMerge="1">
                  <a:txBody>
                    <a:bodyPr/>
                    <a:lstStyle/>
                    <a:p>
                      <a:endParaRPr lang="en-US" dirty="0"/>
                    </a:p>
                  </a:txBody>
                  <a:tcPr/>
                </a:tc>
                <a:tc>
                  <a:txBody>
                    <a:bodyPr/>
                    <a:lstStyle/>
                    <a:p>
                      <a:r>
                        <a:rPr lang="en-US" dirty="0" smtClean="0"/>
                        <a:t>Integrating Zinc as part</a:t>
                      </a:r>
                      <a:r>
                        <a:rPr lang="en-US" baseline="0" dirty="0" smtClean="0"/>
                        <a:t> of an overall DD control program</a:t>
                      </a:r>
                      <a:endParaRPr lang="en-US" dirty="0"/>
                    </a:p>
                  </a:txBody>
                  <a:tcPr/>
                </a:tc>
              </a:tr>
            </a:tbl>
          </a:graphicData>
        </a:graphic>
      </p:graphicFrame>
    </p:spTree>
    <p:extLst>
      <p:ext uri="{BB962C8B-B14F-4D97-AF65-F5344CB8AC3E}">
        <p14:creationId xmlns:p14="http://schemas.microsoft.com/office/powerpoint/2010/main" val="2266083250"/>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86DDFCD-3619-42A3-9D06-B18AE893DCE3}" type="slidenum">
              <a:rPr lang="en-US" smtClean="0"/>
              <a:pPr>
                <a:defRPr/>
              </a:pPr>
              <a:t>16</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8412" y="2076450"/>
            <a:ext cx="4067175" cy="2705100"/>
          </a:xfrm>
          <a:prstGeom prst="rect">
            <a:avLst/>
          </a:prstGeom>
        </p:spPr>
      </p:pic>
    </p:spTree>
    <p:extLst>
      <p:ext uri="{BB962C8B-B14F-4D97-AF65-F5344CB8AC3E}">
        <p14:creationId xmlns:p14="http://schemas.microsoft.com/office/powerpoint/2010/main" val="1578882789"/>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 y="152400"/>
            <a:ext cx="4047782" cy="5249891"/>
            <a:chOff x="152400" y="609600"/>
            <a:chExt cx="4047782" cy="5249891"/>
          </a:xfrm>
        </p:grpSpPr>
        <p:pic>
          <p:nvPicPr>
            <p:cNvPr id="1030" name="Picture 6"/>
            <p:cNvPicPr>
              <a:picLocks noChangeAspect="1" noChangeArrowheads="1"/>
            </p:cNvPicPr>
            <p:nvPr/>
          </p:nvPicPr>
          <p:blipFill>
            <a:blip r:embed="rId3" cstate="print"/>
            <a:srcRect/>
            <a:stretch>
              <a:fillRect/>
            </a:stretch>
          </p:blipFill>
          <p:spPr bwMode="auto">
            <a:xfrm>
              <a:off x="152400" y="609600"/>
              <a:ext cx="4047782" cy="5249891"/>
            </a:xfrm>
            <a:prstGeom prst="rect">
              <a:avLst/>
            </a:prstGeom>
            <a:ln>
              <a:noFill/>
            </a:ln>
            <a:effectLst>
              <a:outerShdw blurRad="292100" dist="139700" dir="2700000" algn="tl" rotWithShape="0">
                <a:srgbClr val="333333">
                  <a:alpha val="71000"/>
                </a:srgbClr>
              </a:outerShdw>
            </a:effectLst>
          </p:spPr>
          <p:style>
            <a:lnRef idx="0">
              <a:schemeClr val="dk1"/>
            </a:lnRef>
            <a:fillRef idx="3">
              <a:schemeClr val="dk1"/>
            </a:fillRef>
            <a:effectRef idx="3">
              <a:schemeClr val="dk1"/>
            </a:effectRef>
            <a:fontRef idx="minor">
              <a:schemeClr val="lt1"/>
            </a:fontRef>
          </p:style>
        </p:pic>
        <p:sp>
          <p:nvSpPr>
            <p:cNvPr id="9" name="TextBox 8"/>
            <p:cNvSpPr txBox="1"/>
            <p:nvPr/>
          </p:nvSpPr>
          <p:spPr>
            <a:xfrm>
              <a:off x="381000" y="5334000"/>
              <a:ext cx="1126270" cy="369332"/>
            </a:xfrm>
            <a:prstGeom prst="rect">
              <a:avLst/>
            </a:prstGeom>
            <a:noFill/>
          </p:spPr>
          <p:txBody>
            <a:bodyPr wrap="none" rtlCol="0">
              <a:spAutoFit/>
            </a:bodyPr>
            <a:lstStyle/>
            <a:p>
              <a:r>
                <a:rPr lang="en-US" b="1" dirty="0" smtClean="0">
                  <a:solidFill>
                    <a:schemeClr val="bg1"/>
                  </a:solidFill>
                </a:rPr>
                <a:t>May 2004</a:t>
              </a:r>
              <a:endParaRPr lang="en-US" b="1" dirty="0">
                <a:solidFill>
                  <a:schemeClr val="bg1"/>
                </a:solidFill>
              </a:endParaRPr>
            </a:p>
          </p:txBody>
        </p:sp>
      </p:grpSp>
      <p:grpSp>
        <p:nvGrpSpPr>
          <p:cNvPr id="5" name="Group 4"/>
          <p:cNvGrpSpPr/>
          <p:nvPr/>
        </p:nvGrpSpPr>
        <p:grpSpPr>
          <a:xfrm>
            <a:off x="3810000" y="1327619"/>
            <a:ext cx="5327632" cy="2634781"/>
            <a:chOff x="3956032" y="1082330"/>
            <a:chExt cx="5105400" cy="2634781"/>
          </a:xfrm>
        </p:grpSpPr>
        <p:sp>
          <p:nvSpPr>
            <p:cNvPr id="2" name="Rectangle 1"/>
            <p:cNvSpPr/>
            <p:nvPr/>
          </p:nvSpPr>
          <p:spPr bwMode="auto">
            <a:xfrm rot="1492951">
              <a:off x="3956032" y="1082330"/>
              <a:ext cx="5105400" cy="2563412"/>
            </a:xfrm>
            <a:prstGeom prst="rect">
              <a:avLst/>
            </a:prstGeom>
            <a:ln>
              <a:headEnd type="none" w="med" len="med"/>
              <a:tailEnd type="none" w="med" len="med"/>
            </a:ln>
            <a:effectLst>
              <a:outerShdw blurRad="228600" dist="139700" dir="4140000" algn="tl" rotWithShape="0">
                <a:prstClr val="black">
                  <a:alpha val="69000"/>
                </a:prstClr>
              </a:outerShdw>
            </a:effectLst>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cs typeface="Arial" pitchFamily="34" charset="0"/>
              </a:endParaRPr>
            </a:p>
          </p:txBody>
        </p:sp>
        <p:pic>
          <p:nvPicPr>
            <p:cNvPr id="1027" name="Picture 3"/>
            <p:cNvPicPr>
              <a:picLocks noChangeAspect="1" noChangeArrowheads="1"/>
            </p:cNvPicPr>
            <p:nvPr/>
          </p:nvPicPr>
          <p:blipFill>
            <a:blip r:embed="rId4" cstate="print"/>
            <a:srcRect/>
            <a:stretch>
              <a:fillRect/>
            </a:stretch>
          </p:blipFill>
          <p:spPr bwMode="auto">
            <a:xfrm rot="1492951">
              <a:off x="5292609" y="3383132"/>
              <a:ext cx="3199246" cy="333979"/>
            </a:xfrm>
            <a:prstGeom prst="rect">
              <a:avLst/>
            </a:prstGeom>
            <a:ln>
              <a:headEnd/>
              <a:tailEnd/>
            </a:ln>
          </p:spPr>
          <p:style>
            <a:lnRef idx="2">
              <a:schemeClr val="accent3"/>
            </a:lnRef>
            <a:fillRef idx="1">
              <a:schemeClr val="lt1"/>
            </a:fillRef>
            <a:effectRef idx="0">
              <a:schemeClr val="accent3"/>
            </a:effectRef>
            <a:fontRef idx="minor">
              <a:schemeClr val="dk1"/>
            </a:fontRef>
          </p:style>
        </p:pic>
        <p:pic>
          <p:nvPicPr>
            <p:cNvPr id="1026" name="Picture 2"/>
            <p:cNvPicPr>
              <a:picLocks noChangeAspect="1" noChangeArrowheads="1"/>
            </p:cNvPicPr>
            <p:nvPr/>
          </p:nvPicPr>
          <p:blipFill>
            <a:blip r:embed="rId5" cstate="print"/>
            <a:srcRect/>
            <a:stretch>
              <a:fillRect/>
            </a:stretch>
          </p:blipFill>
          <p:spPr bwMode="auto">
            <a:xfrm rot="1492951">
              <a:off x="4207272" y="1210014"/>
              <a:ext cx="4812676" cy="1928151"/>
            </a:xfrm>
            <a:prstGeom prst="rect">
              <a:avLst/>
            </a:prstGeom>
            <a:ln>
              <a:headEnd/>
              <a:tailEnd/>
            </a:ln>
          </p:spPr>
          <p:style>
            <a:lnRef idx="2">
              <a:schemeClr val="accent3"/>
            </a:lnRef>
            <a:fillRef idx="1">
              <a:schemeClr val="lt1"/>
            </a:fillRef>
            <a:effectRef idx="0">
              <a:schemeClr val="accent3"/>
            </a:effectRef>
            <a:fontRef idx="minor">
              <a:schemeClr val="dk1"/>
            </a:fontRef>
          </p:style>
        </p:pic>
      </p:grpSp>
      <p:pic>
        <p:nvPicPr>
          <p:cNvPr id="11" name="Picture 4"/>
          <p:cNvPicPr>
            <a:picLocks noChangeAspect="1" noChangeArrowheads="1"/>
          </p:cNvPicPr>
          <p:nvPr/>
        </p:nvPicPr>
        <p:blipFill rotWithShape="1">
          <a:blip r:embed="rId6" cstate="print"/>
          <a:srcRect l="13586"/>
          <a:stretch/>
        </p:blipFill>
        <p:spPr bwMode="auto">
          <a:xfrm>
            <a:off x="4572000" y="4408569"/>
            <a:ext cx="3124200" cy="1992231"/>
          </a:xfrm>
          <a:prstGeom prst="rect">
            <a:avLst/>
          </a:prstGeom>
          <a:ln>
            <a:noFill/>
          </a:ln>
          <a:effectLst>
            <a:outerShdw blurRad="292100" dist="139700" dir="2700000" algn="tl" rotWithShape="0">
              <a:srgbClr val="333333">
                <a:alpha val="79000"/>
              </a:srgbClr>
            </a:outerShdw>
          </a:effectLst>
        </p:spPr>
      </p:pic>
      <p:sp>
        <p:nvSpPr>
          <p:cNvPr id="6" name="Title 5"/>
          <p:cNvSpPr>
            <a:spLocks noGrp="1"/>
          </p:cNvSpPr>
          <p:nvPr>
            <p:ph type="title"/>
          </p:nvPr>
        </p:nvSpPr>
        <p:spPr>
          <a:xfrm>
            <a:off x="6096000" y="76200"/>
            <a:ext cx="2895600" cy="1143000"/>
          </a:xfrm>
        </p:spPr>
        <p:txBody>
          <a:bodyPr/>
          <a:lstStyle/>
          <a:p>
            <a:pPr algn="r"/>
            <a:r>
              <a:rPr lang="en-US" sz="3200" dirty="0" smtClean="0"/>
              <a:t>Key reference events</a:t>
            </a:r>
            <a:endParaRPr lang="en-US" sz="3200" dirty="0"/>
          </a:p>
        </p:txBody>
      </p:sp>
    </p:spTree>
    <p:extLst>
      <p:ext uri="{BB962C8B-B14F-4D97-AF65-F5344CB8AC3E}">
        <p14:creationId xmlns:p14="http://schemas.microsoft.com/office/powerpoint/2010/main" val="3865233130"/>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5029200" cy="1143000"/>
          </a:xfrm>
        </p:spPr>
        <p:txBody>
          <a:bodyPr/>
          <a:lstStyle/>
          <a:p>
            <a:r>
              <a:rPr lang="en-US" dirty="0" smtClean="0"/>
              <a:t>The Public Sector</a:t>
            </a:r>
            <a:endParaRPr lang="en-US" dirty="0"/>
          </a:p>
        </p:txBody>
      </p:sp>
      <p:sp>
        <p:nvSpPr>
          <p:cNvPr id="3" name="Content Placeholder 2"/>
          <p:cNvSpPr>
            <a:spLocks noGrp="1"/>
          </p:cNvSpPr>
          <p:nvPr>
            <p:ph idx="1"/>
          </p:nvPr>
        </p:nvSpPr>
        <p:spPr>
          <a:xfrm>
            <a:off x="457200" y="1828800"/>
            <a:ext cx="8229600" cy="3733800"/>
          </a:xfrm>
        </p:spPr>
        <p:txBody>
          <a:bodyPr/>
          <a:lstStyle/>
          <a:p>
            <a:pPr marL="0" indent="0">
              <a:spcBef>
                <a:spcPts val="0"/>
              </a:spcBef>
              <a:buNone/>
            </a:pPr>
            <a:r>
              <a:rPr lang="en-US" dirty="0" smtClean="0"/>
              <a:t>Governmental implication = LEGITIMACY</a:t>
            </a:r>
          </a:p>
          <a:p>
            <a:pPr marL="0" indent="0">
              <a:spcBef>
                <a:spcPts val="0"/>
              </a:spcBef>
              <a:buNone/>
            </a:pPr>
            <a:endParaRPr lang="en-US" dirty="0" smtClean="0"/>
          </a:p>
          <a:p>
            <a:pPr marL="0" indent="0">
              <a:spcBef>
                <a:spcPts val="0"/>
              </a:spcBef>
              <a:buNone/>
            </a:pPr>
            <a:r>
              <a:rPr lang="en-US" dirty="0" smtClean="0"/>
              <a:t>Important roles:</a:t>
            </a:r>
          </a:p>
          <a:p>
            <a:pPr marL="0" indent="0">
              <a:spcBef>
                <a:spcPts val="0"/>
              </a:spcBef>
              <a:buNone/>
            </a:pPr>
            <a:endParaRPr lang="en-US" dirty="0" smtClean="0"/>
          </a:p>
          <a:p>
            <a:pPr marL="914400" lvl="1" indent="-514350">
              <a:spcBef>
                <a:spcPts val="0"/>
              </a:spcBef>
              <a:buFont typeface="+mj-lt"/>
              <a:buAutoNum type="arabicPeriod"/>
            </a:pPr>
            <a:r>
              <a:rPr lang="en-US" dirty="0" smtClean="0"/>
              <a:t>Policy setting</a:t>
            </a:r>
          </a:p>
          <a:p>
            <a:pPr marL="914400" lvl="1" indent="-514350">
              <a:spcBef>
                <a:spcPts val="0"/>
              </a:spcBef>
              <a:buFont typeface="+mj-lt"/>
              <a:buAutoNum type="arabicPeriod"/>
            </a:pPr>
            <a:r>
              <a:rPr lang="en-US" dirty="0" smtClean="0"/>
              <a:t>Regulation and coordination</a:t>
            </a:r>
          </a:p>
          <a:p>
            <a:pPr marL="914400" lvl="1" indent="-514350">
              <a:spcBef>
                <a:spcPts val="0"/>
              </a:spcBef>
              <a:buFont typeface="+mj-lt"/>
              <a:buAutoNum type="arabicPeriod"/>
            </a:pPr>
            <a:r>
              <a:rPr lang="en-US" dirty="0" smtClean="0"/>
              <a:t>Technical Leadership</a:t>
            </a:r>
            <a:r>
              <a:rPr lang="en-US" dirty="0"/>
              <a:t/>
            </a:r>
            <a:br>
              <a:rPr lang="en-US" dirty="0"/>
            </a:br>
            <a:endParaRPr lang="en-US" dirty="0"/>
          </a:p>
          <a:p>
            <a:pPr>
              <a:spcBef>
                <a:spcPts val="0"/>
              </a:spcBef>
            </a:pPr>
            <a:endParaRPr lang="en-US" dirty="0"/>
          </a:p>
        </p:txBody>
      </p:sp>
      <p:sp>
        <p:nvSpPr>
          <p:cNvPr id="4" name="Slide Number Placeholder 3"/>
          <p:cNvSpPr>
            <a:spLocks noGrp="1"/>
          </p:cNvSpPr>
          <p:nvPr>
            <p:ph type="sldNum" sz="quarter" idx="10"/>
          </p:nvPr>
        </p:nvSpPr>
        <p:spPr/>
        <p:txBody>
          <a:bodyPr/>
          <a:lstStyle/>
          <a:p>
            <a:pPr>
              <a:defRPr/>
            </a:pPr>
            <a:fld id="{386DDFCD-3619-42A3-9D06-B18AE893DCE3}" type="slidenum">
              <a:rPr lang="en-US" smtClean="0"/>
              <a:pPr>
                <a:defRPr/>
              </a:pPr>
              <a:t>3</a:t>
            </a:fld>
            <a:endParaRPr lang="en-US" dirty="0"/>
          </a:p>
        </p:txBody>
      </p:sp>
    </p:spTree>
    <p:extLst>
      <p:ext uri="{BB962C8B-B14F-4D97-AF65-F5344CB8AC3E}">
        <p14:creationId xmlns:p14="http://schemas.microsoft.com/office/powerpoint/2010/main" val="3822782442"/>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Country examples</a:t>
            </a:r>
            <a:endParaRPr lang="en-US" dirty="0"/>
          </a:p>
        </p:txBody>
      </p:sp>
      <p:sp>
        <p:nvSpPr>
          <p:cNvPr id="11" name="Content Placeholder 10"/>
          <p:cNvSpPr>
            <a:spLocks noGrp="1"/>
          </p:cNvSpPr>
          <p:nvPr>
            <p:ph idx="1"/>
          </p:nvPr>
        </p:nvSpPr>
        <p:spPr>
          <a:xfrm>
            <a:off x="457200" y="1600200"/>
            <a:ext cx="4114800" cy="4343400"/>
          </a:xfrm>
        </p:spPr>
        <p:txBody>
          <a:bodyPr/>
          <a:lstStyle/>
          <a:p>
            <a:r>
              <a:rPr lang="en-US" dirty="0" smtClean="0"/>
              <a:t>Nepal:</a:t>
            </a:r>
          </a:p>
          <a:p>
            <a:pPr lvl="1">
              <a:buFont typeface="Symbol" pitchFamily="18" charset="2"/>
              <a:buChar char="-"/>
            </a:pPr>
            <a:r>
              <a:rPr lang="en-US" sz="2400" dirty="0"/>
              <a:t>147,181 </a:t>
            </a:r>
            <a:r>
              <a:rPr lang="en-US" sz="2400" dirty="0" err="1"/>
              <a:t>sq</a:t>
            </a:r>
            <a:r>
              <a:rPr lang="en-US" sz="2400" dirty="0"/>
              <a:t> km</a:t>
            </a:r>
          </a:p>
          <a:p>
            <a:pPr lvl="1">
              <a:buFont typeface="Symbol" pitchFamily="18" charset="2"/>
              <a:buChar char="-"/>
            </a:pPr>
            <a:r>
              <a:rPr lang="en-US" sz="2400" dirty="0"/>
              <a:t>29,391,883 </a:t>
            </a:r>
            <a:r>
              <a:rPr lang="en-US" sz="2400" dirty="0" smtClean="0"/>
              <a:t>pop</a:t>
            </a:r>
            <a:endParaRPr lang="en-US" sz="2400" dirty="0"/>
          </a:p>
          <a:p>
            <a:pPr lvl="1">
              <a:buFont typeface="Symbol" pitchFamily="18" charset="2"/>
              <a:buChar char="-"/>
            </a:pPr>
            <a:r>
              <a:rPr lang="en-US" sz="2400" dirty="0"/>
              <a:t>Mature </a:t>
            </a:r>
            <a:r>
              <a:rPr lang="en-US" sz="2400" dirty="0" smtClean="0"/>
              <a:t>program</a:t>
            </a:r>
            <a:endParaRPr lang="en-US" sz="2400" dirty="0"/>
          </a:p>
          <a:p>
            <a:r>
              <a:rPr lang="en-US" dirty="0" smtClean="0"/>
              <a:t>DRC:</a:t>
            </a:r>
          </a:p>
          <a:p>
            <a:pPr lvl="1">
              <a:buFont typeface="Symbol" pitchFamily="18" charset="2"/>
              <a:buChar char="-"/>
            </a:pPr>
            <a:r>
              <a:rPr lang="en-US" sz="2400" dirty="0"/>
              <a:t>2,344,858 </a:t>
            </a:r>
            <a:r>
              <a:rPr lang="en-US" sz="2400" dirty="0" err="1"/>
              <a:t>sq</a:t>
            </a:r>
            <a:r>
              <a:rPr lang="en-US" sz="2400" dirty="0"/>
              <a:t> km </a:t>
            </a:r>
          </a:p>
          <a:p>
            <a:pPr lvl="1">
              <a:buFont typeface="Symbol" pitchFamily="18" charset="2"/>
              <a:buChar char="-"/>
            </a:pPr>
            <a:r>
              <a:rPr lang="en-US" sz="2400" dirty="0"/>
              <a:t>71,712,867 pop</a:t>
            </a:r>
          </a:p>
          <a:p>
            <a:pPr lvl="1">
              <a:buFont typeface="Symbol" pitchFamily="18" charset="2"/>
              <a:buChar char="-"/>
            </a:pPr>
            <a:r>
              <a:rPr lang="en-US" sz="2400" dirty="0"/>
              <a:t>New program</a:t>
            </a:r>
          </a:p>
        </p:txBody>
      </p:sp>
      <p:sp>
        <p:nvSpPr>
          <p:cNvPr id="4" name="Slide Number Placeholder 3"/>
          <p:cNvSpPr>
            <a:spLocks noGrp="1"/>
          </p:cNvSpPr>
          <p:nvPr>
            <p:ph type="sldNum" sz="quarter" idx="10"/>
          </p:nvPr>
        </p:nvSpPr>
        <p:spPr/>
        <p:txBody>
          <a:bodyPr/>
          <a:lstStyle/>
          <a:p>
            <a:pPr>
              <a:defRPr/>
            </a:pPr>
            <a:fld id="{386DDFCD-3619-42A3-9D06-B18AE893DCE3}" type="slidenum">
              <a:rPr lang="en-US" smtClean="0"/>
              <a:pPr>
                <a:defRPr/>
              </a:pPr>
              <a:t>4</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129" y="1752600"/>
            <a:ext cx="3891471" cy="3048000"/>
          </a:xfrm>
          <a:prstGeom prst="rect">
            <a:avLst/>
          </a:prstGeom>
        </p:spPr>
      </p:pic>
      <p:sp>
        <p:nvSpPr>
          <p:cNvPr id="9" name="Arc 8"/>
          <p:cNvSpPr/>
          <p:nvPr/>
        </p:nvSpPr>
        <p:spPr bwMode="auto">
          <a:xfrm>
            <a:off x="381000" y="2438400"/>
            <a:ext cx="6553200" cy="990600"/>
          </a:xfrm>
          <a:prstGeom prst="arc">
            <a:avLst>
              <a:gd name="adj1" fmla="val 15430231"/>
              <a:gd name="adj2" fmla="val 0"/>
            </a:avLst>
          </a:prstGeom>
          <a:noFill/>
          <a:ln w="28575" cap="flat" cmpd="sng" algn="ctr">
            <a:solidFill>
              <a:schemeClr val="accent6">
                <a:lumMod val="50000"/>
              </a:schemeClr>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cs typeface="Arial" pitchFamily="34" charset="0"/>
            </a:endParaRPr>
          </a:p>
        </p:txBody>
      </p:sp>
      <p:sp>
        <p:nvSpPr>
          <p:cNvPr id="10" name="Arc 9"/>
          <p:cNvSpPr/>
          <p:nvPr/>
        </p:nvSpPr>
        <p:spPr bwMode="auto">
          <a:xfrm flipV="1">
            <a:off x="1143000" y="3276600"/>
            <a:ext cx="4419600" cy="1447800"/>
          </a:xfrm>
          <a:prstGeom prst="arc">
            <a:avLst>
              <a:gd name="adj1" fmla="val 18158370"/>
              <a:gd name="adj2" fmla="val 0"/>
            </a:avLst>
          </a:prstGeom>
          <a:noFill/>
          <a:ln w="28575" cap="flat" cmpd="sng" algn="ctr">
            <a:solidFill>
              <a:schemeClr val="accent6">
                <a:lumMod val="50000"/>
              </a:schemeClr>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62600186"/>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643" t="7238" r="16786" b="36381"/>
          <a:stretch/>
        </p:blipFill>
        <p:spPr bwMode="auto">
          <a:xfrm>
            <a:off x="76199" y="1524000"/>
            <a:ext cx="8991601"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2800" dirty="0" smtClean="0"/>
              <a:t>Example: </a:t>
            </a:r>
            <a:r>
              <a:rPr lang="en-US" dirty="0" smtClean="0"/>
              <a:t>NEPAL</a:t>
            </a:r>
            <a:endParaRPr lang="en-US" dirty="0"/>
          </a:p>
        </p:txBody>
      </p:sp>
    </p:spTree>
    <p:extLst>
      <p:ext uri="{BB962C8B-B14F-4D97-AF65-F5344CB8AC3E}">
        <p14:creationId xmlns:p14="http://schemas.microsoft.com/office/powerpoint/2010/main" val="1693081441"/>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Example: </a:t>
            </a:r>
            <a:r>
              <a:rPr lang="en-US" dirty="0"/>
              <a:t>NEPAL</a:t>
            </a:r>
          </a:p>
        </p:txBody>
      </p:sp>
      <p:sp>
        <p:nvSpPr>
          <p:cNvPr id="3" name="Content Placeholder 2"/>
          <p:cNvSpPr>
            <a:spLocks noGrp="1"/>
          </p:cNvSpPr>
          <p:nvPr>
            <p:ph idx="1"/>
          </p:nvPr>
        </p:nvSpPr>
        <p:spPr>
          <a:xfrm>
            <a:off x="457200" y="1828800"/>
            <a:ext cx="8001000" cy="4343400"/>
          </a:xfrm>
        </p:spPr>
        <p:txBody>
          <a:bodyPr>
            <a:normAutofit fontScale="92500" lnSpcReduction="20000"/>
          </a:bodyPr>
          <a:lstStyle/>
          <a:p>
            <a:r>
              <a:rPr lang="en-US" b="1" dirty="0" smtClean="0"/>
              <a:t>Zinc Adoption:</a:t>
            </a:r>
          </a:p>
          <a:p>
            <a:pPr marR="0" algn="l" defTabSz="914400" rtl="0" eaLnBrk="1" fontAlgn="auto" latinLnBrk="0" hangingPunct="1">
              <a:lnSpc>
                <a:spcPct val="100000"/>
              </a:lnSpc>
              <a:spcBef>
                <a:spcPct val="20000"/>
              </a:spcBef>
              <a:spcAft>
                <a:spcPts val="0"/>
              </a:spcAft>
              <a:buClrTx/>
              <a:buSzTx/>
              <a:buFont typeface="Symbol" pitchFamily="18" charset="2"/>
              <a:buChar char="-"/>
              <a:tabLst/>
              <a:defRPr/>
            </a:pPr>
            <a:r>
              <a:rPr lang="en-US" sz="2400" dirty="0" smtClean="0"/>
              <a:t>Child Health Division attended the IVACG meeting in Lima, Peru, Nov 2004, immediately followed bay a called to partners</a:t>
            </a:r>
          </a:p>
          <a:p>
            <a:pPr marR="0" algn="l" defTabSz="914400" rtl="0" eaLnBrk="1" fontAlgn="auto" latinLnBrk="0" hangingPunct="1">
              <a:lnSpc>
                <a:spcPct val="100000"/>
              </a:lnSpc>
              <a:spcBef>
                <a:spcPct val="20000"/>
              </a:spcBef>
              <a:spcAft>
                <a:spcPts val="0"/>
              </a:spcAft>
              <a:buClrTx/>
              <a:buSzTx/>
              <a:buFont typeface="Symbol" pitchFamily="18" charset="2"/>
              <a:buChar char="-"/>
              <a:tabLst/>
              <a:defRPr/>
            </a:pPr>
            <a:r>
              <a:rPr lang="en-US" sz="2400" dirty="0" err="1" smtClean="0"/>
              <a:t>MoH</a:t>
            </a:r>
            <a:r>
              <a:rPr lang="en-US" sz="2400" dirty="0" smtClean="0"/>
              <a:t> adopts WHO/UNICEF joint recommendation in </a:t>
            </a:r>
            <a:r>
              <a:rPr lang="en-US" sz="2400" dirty="0"/>
              <a:t>2005</a:t>
            </a:r>
          </a:p>
          <a:p>
            <a:pPr marL="0" indent="0">
              <a:buNone/>
            </a:pPr>
            <a:endParaRPr lang="en-US" sz="2400" dirty="0" smtClean="0"/>
          </a:p>
          <a:p>
            <a:r>
              <a:rPr lang="en-US" b="1" dirty="0"/>
              <a:t>Program implementation:</a:t>
            </a:r>
          </a:p>
          <a:p>
            <a:pPr>
              <a:buFont typeface="Symbol" pitchFamily="18" charset="2"/>
              <a:buChar char="-"/>
            </a:pPr>
            <a:r>
              <a:rPr lang="en-US" sz="2400" dirty="0" smtClean="0"/>
              <a:t>Zinc introduced </a:t>
            </a:r>
            <a:r>
              <a:rPr lang="en-US" sz="2400" dirty="0"/>
              <a:t>in </a:t>
            </a:r>
            <a:r>
              <a:rPr lang="en-US" sz="2400" dirty="0" smtClean="0"/>
              <a:t>in two pilot districts </a:t>
            </a:r>
            <a:r>
              <a:rPr lang="en-US" sz="2400" dirty="0"/>
              <a:t>(</a:t>
            </a:r>
            <a:r>
              <a:rPr lang="en-US" sz="2400" dirty="0" err="1"/>
              <a:t>Rautahat</a:t>
            </a:r>
            <a:r>
              <a:rPr lang="en-US" sz="2400" dirty="0"/>
              <a:t> and Parbat</a:t>
            </a:r>
            <a:r>
              <a:rPr lang="en-US" sz="2400" dirty="0" smtClean="0"/>
              <a:t>) in 2005</a:t>
            </a:r>
          </a:p>
          <a:p>
            <a:pPr>
              <a:buFont typeface="Symbol" pitchFamily="18" charset="2"/>
              <a:buChar char="-"/>
            </a:pPr>
            <a:r>
              <a:rPr lang="en-US" sz="2400" dirty="0" smtClean="0"/>
              <a:t>Incorporation </a:t>
            </a:r>
            <a:r>
              <a:rPr lang="en-US" sz="2400" dirty="0"/>
              <a:t>of </a:t>
            </a:r>
            <a:r>
              <a:rPr lang="en-US" sz="2400" dirty="0" smtClean="0"/>
              <a:t>Zinc </a:t>
            </a:r>
            <a:r>
              <a:rPr lang="en-US" sz="2400" dirty="0"/>
              <a:t>treatment in </a:t>
            </a:r>
            <a:r>
              <a:rPr lang="en-US" sz="2400" dirty="0" smtClean="0"/>
              <a:t>CB/IMCI program</a:t>
            </a:r>
            <a:endParaRPr lang="en-US" sz="2400" dirty="0"/>
          </a:p>
          <a:p>
            <a:pPr eaLnBrk="1" fontAlgn="auto" hangingPunct="1">
              <a:spcAft>
                <a:spcPts val="0"/>
              </a:spcAft>
              <a:buFont typeface="Symbol" pitchFamily="18" charset="2"/>
              <a:buChar char="-"/>
              <a:defRPr/>
            </a:pPr>
            <a:r>
              <a:rPr lang="en-US" sz="2400" dirty="0" smtClean="0"/>
              <a:t>Expansion to 25 new districts </a:t>
            </a:r>
            <a:r>
              <a:rPr lang="en-US" sz="2400" dirty="0"/>
              <a:t>in 2006/2007</a:t>
            </a:r>
          </a:p>
          <a:p>
            <a:pPr eaLnBrk="1" fontAlgn="auto" hangingPunct="1">
              <a:spcAft>
                <a:spcPts val="0"/>
              </a:spcAft>
              <a:buFont typeface="Symbol" pitchFamily="18" charset="2"/>
              <a:buChar char="-"/>
              <a:defRPr/>
            </a:pPr>
            <a:r>
              <a:rPr lang="en-US" sz="2400" dirty="0" smtClean="0"/>
              <a:t>Initiates </a:t>
            </a:r>
            <a:r>
              <a:rPr lang="en-US" sz="2400" dirty="0"/>
              <a:t>private sector </a:t>
            </a:r>
            <a:r>
              <a:rPr lang="en-US" sz="2400" dirty="0" smtClean="0"/>
              <a:t>program </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553200" y="304800"/>
            <a:ext cx="2133600" cy="1533523"/>
          </a:xfrm>
          <a:prstGeom prst="rect">
            <a:avLst/>
          </a:prstGeom>
        </p:spPr>
      </p:pic>
      <p:grpSp>
        <p:nvGrpSpPr>
          <p:cNvPr id="5" name="Group 4"/>
          <p:cNvGrpSpPr/>
          <p:nvPr/>
        </p:nvGrpSpPr>
        <p:grpSpPr>
          <a:xfrm>
            <a:off x="8281416" y="152400"/>
            <a:ext cx="762000" cy="6510528"/>
            <a:chOff x="8357616" y="152400"/>
            <a:chExt cx="762000" cy="6510528"/>
          </a:xfrm>
        </p:grpSpPr>
        <p:sp>
          <p:nvSpPr>
            <p:cNvPr id="6" name="Can 5"/>
            <p:cNvSpPr/>
            <p:nvPr/>
          </p:nvSpPr>
          <p:spPr bwMode="auto">
            <a:xfrm>
              <a:off x="8357616" y="6324600"/>
              <a:ext cx="762000" cy="338328"/>
            </a:xfrm>
            <a:prstGeom prst="can">
              <a:avLst>
                <a:gd name="adj" fmla="val 45780"/>
              </a:avLst>
            </a:prstGeom>
            <a:gradFill>
              <a:gsLst>
                <a:gs pos="0">
                  <a:schemeClr val="accent2">
                    <a:lumMod val="75000"/>
                    <a:tint val="66000"/>
                    <a:satMod val="160000"/>
                  </a:schemeClr>
                </a:gs>
                <a:gs pos="21000">
                  <a:schemeClr val="accent2">
                    <a:lumMod val="82000"/>
                  </a:schemeClr>
                </a:gs>
                <a:gs pos="48000">
                  <a:schemeClr val="accent2">
                    <a:lumMod val="75000"/>
                    <a:tint val="23500"/>
                    <a:satMod val="160000"/>
                  </a:schemeClr>
                </a:gs>
              </a:gsLst>
              <a:lin ang="0" scaled="1"/>
            </a:gradFill>
            <a:ln w="19050"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pitchFamily="34" charset="0"/>
                <a:cs typeface="Arial" pitchFamily="34" charset="0"/>
              </a:endParaRPr>
            </a:p>
          </p:txBody>
        </p:sp>
        <p:sp>
          <p:nvSpPr>
            <p:cNvPr id="7" name="Can 6"/>
            <p:cNvSpPr/>
            <p:nvPr/>
          </p:nvSpPr>
          <p:spPr bwMode="auto">
            <a:xfrm>
              <a:off x="8534400" y="6172200"/>
              <a:ext cx="381000" cy="228600"/>
            </a:xfrm>
            <a:prstGeom prst="can">
              <a:avLst>
                <a:gd name="adj" fmla="val 37987"/>
              </a:avLst>
            </a:prstGeom>
            <a:gradFill>
              <a:gsLst>
                <a:gs pos="0">
                  <a:schemeClr val="accent2">
                    <a:lumMod val="75000"/>
                    <a:tint val="66000"/>
                    <a:satMod val="160000"/>
                  </a:schemeClr>
                </a:gs>
                <a:gs pos="21000">
                  <a:schemeClr val="accent2">
                    <a:lumMod val="82000"/>
                  </a:schemeClr>
                </a:gs>
                <a:gs pos="48000">
                  <a:schemeClr val="accent2">
                    <a:lumMod val="75000"/>
                    <a:tint val="23500"/>
                    <a:satMod val="160000"/>
                  </a:schemeClr>
                </a:gs>
              </a:gsLst>
              <a:lin ang="0" scaled="1"/>
            </a:gradFill>
            <a:ln w="19050"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pitchFamily="34" charset="0"/>
                <a:cs typeface="Arial" pitchFamily="34" charset="0"/>
              </a:endParaRPr>
            </a:p>
          </p:txBody>
        </p:sp>
        <p:sp>
          <p:nvSpPr>
            <p:cNvPr id="8" name="Can 7"/>
            <p:cNvSpPr/>
            <p:nvPr/>
          </p:nvSpPr>
          <p:spPr bwMode="auto">
            <a:xfrm>
              <a:off x="8685363" y="152400"/>
              <a:ext cx="74589" cy="6057900"/>
            </a:xfrm>
            <a:prstGeom prst="can">
              <a:avLst/>
            </a:prstGeom>
            <a:gradFill>
              <a:gsLst>
                <a:gs pos="0">
                  <a:schemeClr val="accent2">
                    <a:lumMod val="75000"/>
                    <a:tint val="66000"/>
                    <a:satMod val="160000"/>
                  </a:schemeClr>
                </a:gs>
                <a:gs pos="21000">
                  <a:schemeClr val="accent2">
                    <a:lumMod val="82000"/>
                  </a:schemeClr>
                </a:gs>
                <a:gs pos="48000">
                  <a:schemeClr val="accent2">
                    <a:lumMod val="75000"/>
                    <a:tint val="23500"/>
                    <a:satMod val="160000"/>
                  </a:schemeClr>
                </a:gs>
              </a:gsLst>
              <a:lin ang="0" scaled="1"/>
            </a:gradFill>
            <a:ln w="19050"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pitchFamily="34" charset="0"/>
                <a:cs typeface="Arial" pitchFamily="34" charset="0"/>
              </a:endParaRPr>
            </a:p>
          </p:txBody>
        </p:sp>
      </p:grpSp>
    </p:spTree>
    <p:extLst>
      <p:ext uri="{BB962C8B-B14F-4D97-AF65-F5344CB8AC3E}">
        <p14:creationId xmlns:p14="http://schemas.microsoft.com/office/powerpoint/2010/main" val="4057881242"/>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Example: </a:t>
            </a:r>
            <a:r>
              <a:rPr lang="en-US" dirty="0" smtClean="0"/>
              <a:t>NEPAL</a:t>
            </a:r>
            <a:endParaRPr lang="en-US" dirty="0"/>
          </a:p>
        </p:txBody>
      </p:sp>
      <p:sp>
        <p:nvSpPr>
          <p:cNvPr id="3" name="Content Placeholder 2"/>
          <p:cNvSpPr>
            <a:spLocks noGrp="1"/>
          </p:cNvSpPr>
          <p:nvPr>
            <p:ph idx="1"/>
          </p:nvPr>
        </p:nvSpPr>
        <p:spPr/>
        <p:txBody>
          <a:bodyPr>
            <a:normAutofit/>
          </a:bodyPr>
          <a:lstStyle/>
          <a:p>
            <a:r>
              <a:rPr lang="en-US" b="1" dirty="0" smtClean="0"/>
              <a:t>Some key highlights:</a:t>
            </a:r>
            <a:endParaRPr lang="en-US" b="1" dirty="0"/>
          </a:p>
          <a:p>
            <a:pPr>
              <a:buFont typeface="Symbol" pitchFamily="18" charset="2"/>
              <a:buChar char="-"/>
            </a:pPr>
            <a:r>
              <a:rPr lang="en-US" sz="2400" dirty="0" smtClean="0"/>
              <a:t>Origin of drugs: initially procured by UNICEF, then through local production</a:t>
            </a:r>
          </a:p>
          <a:p>
            <a:pPr>
              <a:buFont typeface="Symbol" pitchFamily="18" charset="2"/>
              <a:buChar char="-"/>
            </a:pPr>
            <a:r>
              <a:rPr lang="en-US" sz="2400" dirty="0" smtClean="0"/>
              <a:t>Drug formulation: initially only tablets, then approval </a:t>
            </a:r>
            <a:r>
              <a:rPr lang="en-US" sz="2400" dirty="0"/>
              <a:t>of liquid </a:t>
            </a:r>
            <a:r>
              <a:rPr lang="en-US" sz="2400" dirty="0" smtClean="0"/>
              <a:t>formulation in 2010 (at </a:t>
            </a:r>
            <a:r>
              <a:rPr lang="en-US" sz="2400" dirty="0"/>
              <a:t>least 2 </a:t>
            </a:r>
            <a:r>
              <a:rPr lang="en-US" sz="2400" dirty="0" smtClean="0"/>
              <a:t>companies)</a:t>
            </a:r>
          </a:p>
          <a:p>
            <a:pPr>
              <a:buFont typeface="Symbol" pitchFamily="18" charset="2"/>
              <a:buChar char="-"/>
            </a:pPr>
            <a:r>
              <a:rPr lang="en-US" sz="2400" dirty="0" smtClean="0"/>
              <a:t>Drug distribution: initially through public </a:t>
            </a:r>
            <a:r>
              <a:rPr lang="en-US" sz="2400" dirty="0"/>
              <a:t>sector, then through private </a:t>
            </a:r>
            <a:r>
              <a:rPr lang="en-US" sz="2400" dirty="0" smtClean="0"/>
              <a:t>outlets</a:t>
            </a:r>
          </a:p>
          <a:p>
            <a:pPr>
              <a:buFont typeface="Symbol" pitchFamily="18" charset="2"/>
              <a:buChar char="-"/>
            </a:pPr>
            <a:r>
              <a:rPr lang="en-US" sz="2400" dirty="0" smtClean="0"/>
              <a:t>Providers: both health professionals and FCHV</a:t>
            </a:r>
            <a:endParaRPr lang="en-US" sz="2400" dirty="0"/>
          </a:p>
        </p:txBody>
      </p:sp>
    </p:spTree>
    <p:extLst>
      <p:ext uri="{BB962C8B-B14F-4D97-AF65-F5344CB8AC3E}">
        <p14:creationId xmlns:p14="http://schemas.microsoft.com/office/powerpoint/2010/main" val="2057217522"/>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Example: </a:t>
            </a:r>
            <a:r>
              <a:rPr lang="en-US" dirty="0" smtClean="0"/>
              <a:t>NEPAL</a:t>
            </a:r>
            <a:endParaRPr lang="en-US" dirty="0"/>
          </a:p>
        </p:txBody>
      </p:sp>
      <p:sp>
        <p:nvSpPr>
          <p:cNvPr id="3" name="Content Placeholder 2"/>
          <p:cNvSpPr>
            <a:spLocks noGrp="1"/>
          </p:cNvSpPr>
          <p:nvPr>
            <p:ph idx="1"/>
          </p:nvPr>
        </p:nvSpPr>
        <p:spPr>
          <a:xfrm>
            <a:off x="414669" y="3886200"/>
            <a:ext cx="8354952" cy="2057400"/>
          </a:xfrm>
        </p:spPr>
        <p:txBody>
          <a:bodyPr>
            <a:normAutofit/>
          </a:bodyPr>
          <a:lstStyle/>
          <a:p>
            <a:r>
              <a:rPr lang="en-US" sz="3100" b="1" dirty="0" smtClean="0"/>
              <a:t>Zinc program today:</a:t>
            </a:r>
          </a:p>
          <a:p>
            <a:pPr>
              <a:buFont typeface="Symbol" pitchFamily="18" charset="2"/>
              <a:buChar char="-"/>
            </a:pPr>
            <a:r>
              <a:rPr lang="en-US" sz="2800" dirty="0" smtClean="0"/>
              <a:t>Coverage: Expanded to all 75 districts</a:t>
            </a:r>
          </a:p>
          <a:p>
            <a:pPr>
              <a:buFont typeface="Symbol" pitchFamily="18" charset="2"/>
              <a:buChar char="-"/>
              <a:tabLst>
                <a:tab pos="2913063" algn="l"/>
              </a:tabLst>
            </a:pPr>
            <a:r>
              <a:rPr lang="en-US" sz="2800" dirty="0" smtClean="0"/>
              <a:t>Performance: 7% of DD cases were treated with Zinc (2009 survey in 40 districts)</a:t>
            </a:r>
          </a:p>
          <a:p>
            <a:endParaRPr lang="en-US" dirty="0" smtClean="0"/>
          </a:p>
          <a:p>
            <a:endParaRPr lang="en-US"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4102371" y="228600"/>
            <a:ext cx="4667250" cy="3124200"/>
          </a:xfrm>
          <a:prstGeom prst="rect">
            <a:avLst/>
          </a:prstGeom>
        </p:spPr>
      </p:pic>
      <p:sp>
        <p:nvSpPr>
          <p:cNvPr id="5" name="Rectangle 4"/>
          <p:cNvSpPr/>
          <p:nvPr/>
        </p:nvSpPr>
        <p:spPr>
          <a:xfrm>
            <a:off x="4079334" y="3366977"/>
            <a:ext cx="4690287" cy="261610"/>
          </a:xfrm>
          <a:prstGeom prst="rect">
            <a:avLst/>
          </a:prstGeom>
        </p:spPr>
        <p:txBody>
          <a:bodyPr wrap="square">
            <a:spAutoFit/>
          </a:bodyPr>
          <a:lstStyle/>
          <a:p>
            <a:pPr algn="r"/>
            <a:r>
              <a:rPr lang="en-US" sz="1100" dirty="0" smtClean="0"/>
              <a:t>Photo: www/theweek.myrepublica.com</a:t>
            </a:r>
            <a:endParaRPr lang="en-US" sz="1100" dirty="0"/>
          </a:p>
        </p:txBody>
      </p:sp>
    </p:spTree>
    <p:extLst>
      <p:ext uri="{BB962C8B-B14F-4D97-AF65-F5344CB8AC3E}">
        <p14:creationId xmlns:p14="http://schemas.microsoft.com/office/powerpoint/2010/main" val="4202352146"/>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Example: </a:t>
            </a:r>
            <a:r>
              <a:rPr lang="en-US" dirty="0" smtClean="0"/>
              <a:t>DRC</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025" y="1600200"/>
            <a:ext cx="8855575"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6585002"/>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MCHIP_template">
  <a:themeElements>
    <a:clrScheme name="MCHIP_template 15">
      <a:dk1>
        <a:srgbClr val="000000"/>
      </a:dk1>
      <a:lt1>
        <a:srgbClr val="FFFFFF"/>
      </a:lt1>
      <a:dk2>
        <a:srgbClr val="007B9B"/>
      </a:dk2>
      <a:lt2>
        <a:srgbClr val="808080"/>
      </a:lt2>
      <a:accent1>
        <a:srgbClr val="A6C5E2"/>
      </a:accent1>
      <a:accent2>
        <a:srgbClr val="F39B31"/>
      </a:accent2>
      <a:accent3>
        <a:srgbClr val="FFFFFF"/>
      </a:accent3>
      <a:accent4>
        <a:srgbClr val="000000"/>
      </a:accent4>
      <a:accent5>
        <a:srgbClr val="D0DFEE"/>
      </a:accent5>
      <a:accent6>
        <a:srgbClr val="DC8C2B"/>
      </a:accent6>
      <a:hlink>
        <a:srgbClr val="009999"/>
      </a:hlink>
      <a:folHlink>
        <a:srgbClr val="99CC00"/>
      </a:folHlink>
    </a:clrScheme>
    <a:fontScheme name="MCHIP_template">
      <a:majorFont>
        <a:latin typeface="Futura Bk BT"/>
        <a:ea typeface=""/>
        <a:cs typeface="Arial"/>
      </a:majorFont>
      <a:minorFont>
        <a:latin typeface="Futura Bk B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MCHIP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CHIP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CHIP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CHIP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CHIP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CHIP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CHIP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CHIP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CHIP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CHIP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CHIP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CHIP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CHIP_template 13">
        <a:dk1>
          <a:srgbClr val="007B9B"/>
        </a:dk1>
        <a:lt1>
          <a:srgbClr val="FFFFFF"/>
        </a:lt1>
        <a:dk2>
          <a:srgbClr val="007B9B"/>
        </a:dk2>
        <a:lt2>
          <a:srgbClr val="808080"/>
        </a:lt2>
        <a:accent1>
          <a:srgbClr val="BBE0E3"/>
        </a:accent1>
        <a:accent2>
          <a:srgbClr val="333399"/>
        </a:accent2>
        <a:accent3>
          <a:srgbClr val="FFFFFF"/>
        </a:accent3>
        <a:accent4>
          <a:srgbClr val="006884"/>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CHIP_template 14">
        <a:dk1>
          <a:srgbClr val="007B9B"/>
        </a:dk1>
        <a:lt1>
          <a:srgbClr val="FFFFFF"/>
        </a:lt1>
        <a:dk2>
          <a:srgbClr val="007B9B"/>
        </a:dk2>
        <a:lt2>
          <a:srgbClr val="808080"/>
        </a:lt2>
        <a:accent1>
          <a:srgbClr val="BBE0E3"/>
        </a:accent1>
        <a:accent2>
          <a:srgbClr val="F39B31"/>
        </a:accent2>
        <a:accent3>
          <a:srgbClr val="FFFFFF"/>
        </a:accent3>
        <a:accent4>
          <a:srgbClr val="006884"/>
        </a:accent4>
        <a:accent5>
          <a:srgbClr val="DAEDEF"/>
        </a:accent5>
        <a:accent6>
          <a:srgbClr val="DC8C2B"/>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CHIP_template 15">
        <a:dk1>
          <a:srgbClr val="000000"/>
        </a:dk1>
        <a:lt1>
          <a:srgbClr val="FFFFFF"/>
        </a:lt1>
        <a:dk2>
          <a:srgbClr val="007B9B"/>
        </a:dk2>
        <a:lt2>
          <a:srgbClr val="808080"/>
        </a:lt2>
        <a:accent1>
          <a:srgbClr val="A6C5E2"/>
        </a:accent1>
        <a:accent2>
          <a:srgbClr val="F39B31"/>
        </a:accent2>
        <a:accent3>
          <a:srgbClr val="FFFFFF"/>
        </a:accent3>
        <a:accent4>
          <a:srgbClr val="000000"/>
        </a:accent4>
        <a:accent5>
          <a:srgbClr val="D0DFEE"/>
        </a:accent5>
        <a:accent6>
          <a:srgbClr val="DC8C2B"/>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Author_x0028_s_x0029_ xmlns="bb6159d2-0048-40a7-a54a-863e5b6e2e82"/>
    <FullName xmlns="http://schemas.microsoft.com/sharepoint/v3">MCHIP Presentation Overview</FullName>
    <Description0 xmlns="bb6159d2-0048-40a7-a54a-863e5b6e2e82">Provides a Brief Overview of MCHIP as of June 2010</Description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1AFF326C7D59C40948225FF6BD2D3A5" ma:contentTypeVersion="4" ma:contentTypeDescription="Create a new document." ma:contentTypeScope="" ma:versionID="0f93fc725fc5dc19e0d43498dc0fe753">
  <xsd:schema xmlns:xsd="http://www.w3.org/2001/XMLSchema" xmlns:p="http://schemas.microsoft.com/office/2006/metadata/properties" xmlns:ns1="http://schemas.microsoft.com/sharepoint/v3" xmlns:ns2="bb6159d2-0048-40a7-a54a-863e5b6e2e82" targetNamespace="http://schemas.microsoft.com/office/2006/metadata/properties" ma:root="true" ma:fieldsID="4cf144b27a965166412bb2e27d9b5199" ns1:_="" ns2:_="">
    <xsd:import namespace="http://schemas.microsoft.com/sharepoint/v3"/>
    <xsd:import namespace="bb6159d2-0048-40a7-a54a-863e5b6e2e82"/>
    <xsd:element name="properties">
      <xsd:complexType>
        <xsd:sequence>
          <xsd:element name="documentManagement">
            <xsd:complexType>
              <xsd:all>
                <xsd:element ref="ns2:Description0" minOccurs="0"/>
                <xsd:element ref="ns1:FullName" minOccurs="0"/>
                <xsd:element ref="ns2:Author_x0028_s_x0029_"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FullName" ma:index="9" nillable="true" ma:displayName="Full Name" ma:internalName="FullName">
      <xsd:simpleType>
        <xsd:restriction base="dms:Text"/>
      </xsd:simpleType>
    </xsd:element>
  </xsd:schema>
  <xsd:schema xmlns:xsd="http://www.w3.org/2001/XMLSchema" xmlns:dms="http://schemas.microsoft.com/office/2006/documentManagement/types" targetNamespace="bb6159d2-0048-40a7-a54a-863e5b6e2e82" elementFormDefault="qualified">
    <xsd:import namespace="http://schemas.microsoft.com/office/2006/documentManagement/types"/>
    <xsd:element name="Description0" ma:index="8" nillable="true" ma:displayName="Description" ma:description="Presentation description" ma:internalName="Description0">
      <xsd:simpleType>
        <xsd:restriction base="dms:Text">
          <xsd:maxLength value="255"/>
        </xsd:restriction>
      </xsd:simpleType>
    </xsd:element>
    <xsd:element name="Author_x0028_s_x0029_" ma:index="10" nillable="true" ma:displayName="Author(s)" ma:list="{229e674f-a94d-4317-98e2-dc51e716d354}" ma:internalName="Author_x0028_s_x0029_" ma:readOnly="false" ma:showField="FullNam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458F8473-54C6-49F0-978B-E8D868C7E7A7}">
  <ds:schemaRefs>
    <ds:schemaRef ds:uri="http://purl.org/dc/dcmitype/"/>
    <ds:schemaRef ds:uri="http://www.w3.org/XML/1998/namespace"/>
    <ds:schemaRef ds:uri="bb6159d2-0048-40a7-a54a-863e5b6e2e82"/>
    <ds:schemaRef ds:uri="http://schemas.microsoft.com/office/2006/documentManagement/types"/>
    <ds:schemaRef ds:uri="http://purl.org/dc/elements/1.1/"/>
    <ds:schemaRef ds:uri="http://schemas.openxmlformats.org/package/2006/metadata/core-properties"/>
    <ds:schemaRef ds:uri="http://schemas.microsoft.com/sharepoint/v3"/>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6B46A1C9-4C16-44F5-A8BD-665B248F8E38}">
  <ds:schemaRefs>
    <ds:schemaRef ds:uri="http://schemas.microsoft.com/sharepoint/v3/contenttype/forms"/>
  </ds:schemaRefs>
</ds:datastoreItem>
</file>

<file path=customXml/itemProps3.xml><?xml version="1.0" encoding="utf-8"?>
<ds:datastoreItem xmlns:ds="http://schemas.openxmlformats.org/officeDocument/2006/customXml" ds:itemID="{55B08074-FD9A-4B4C-AE57-2A58883A65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b6159d2-0048-40a7-a54a-863e5b6e2e82"/>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MCHIP_template</Template>
  <TotalTime>5044</TotalTime>
  <Words>1038</Words>
  <Application>Microsoft Office PowerPoint</Application>
  <PresentationFormat>On-screen Show (4:3)</PresentationFormat>
  <Paragraphs>156</Paragraphs>
  <Slides>16</Slides>
  <Notes>10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MCHIP_template</vt:lpstr>
      <vt:lpstr>PUBLIC SECTOR:  Lessons Learned and Challenges in Scaling-Up Zinc Programs</vt:lpstr>
      <vt:lpstr>Key reference events</vt:lpstr>
      <vt:lpstr>The Public Sector</vt:lpstr>
      <vt:lpstr>Country examples</vt:lpstr>
      <vt:lpstr>Example: NEPAL</vt:lpstr>
      <vt:lpstr>Example: NEPAL</vt:lpstr>
      <vt:lpstr>Example: NEPAL</vt:lpstr>
      <vt:lpstr>Example: NEPAL</vt:lpstr>
      <vt:lpstr>Example: DRC</vt:lpstr>
      <vt:lpstr>Example: DRC</vt:lpstr>
      <vt:lpstr>Example: DRC</vt:lpstr>
      <vt:lpstr>Example: DRC</vt:lpstr>
      <vt:lpstr>Lessons learned</vt:lpstr>
      <vt:lpstr>PowerPoint Presentation</vt:lpstr>
      <vt:lpstr>Challenges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Point Slide Presentation</dc:title>
  <dc:creator>pdaly</dc:creator>
  <cp:lastModifiedBy>Alison Bishop</cp:lastModifiedBy>
  <cp:revision>292</cp:revision>
  <dcterms:created xsi:type="dcterms:W3CDTF">2009-06-02T15:46:34Z</dcterms:created>
  <dcterms:modified xsi:type="dcterms:W3CDTF">2011-05-04T13:43:03Z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0x010100F1AFF326C7D59C40948225FF6BD2D3A5</vt:lpwstr>
  </property>
</Properties>
</file>